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5" r:id="rId313"/>
    <p:sldMasterId id="2147484306" r:id="rId314"/>
    <p:sldMasterId id="2147484355" r:id="rId315"/>
  </p:sldMasterIdLst>
  <p:notesMasterIdLst>
    <p:notesMasterId r:id="rId362"/>
  </p:notesMasterIdLst>
  <p:sldIdLst>
    <p:sldId id="2147479945" r:id="rId316"/>
    <p:sldId id="2147479948" r:id="rId317"/>
    <p:sldId id="2147479982" r:id="rId318"/>
    <p:sldId id="2147480523" r:id="rId319"/>
    <p:sldId id="2147479969" r:id="rId320"/>
    <p:sldId id="2147479978" r:id="rId321"/>
    <p:sldId id="2147479971" r:id="rId322"/>
    <p:sldId id="2076138485" r:id="rId323"/>
    <p:sldId id="2147479897" r:id="rId324"/>
    <p:sldId id="2142532748" r:id="rId325"/>
    <p:sldId id="2147479970" r:id="rId326"/>
    <p:sldId id="2147479092" r:id="rId327"/>
    <p:sldId id="2147479819" r:id="rId328"/>
    <p:sldId id="2147479826" r:id="rId329"/>
    <p:sldId id="2147480500" r:id="rId330"/>
    <p:sldId id="2147480503" r:id="rId331"/>
    <p:sldId id="268" r:id="rId332"/>
    <p:sldId id="2147479151" r:id="rId333"/>
    <p:sldId id="2147480161" r:id="rId334"/>
    <p:sldId id="2147480163" r:id="rId335"/>
    <p:sldId id="2147479987" r:id="rId336"/>
    <p:sldId id="2147479988" r:id="rId337"/>
    <p:sldId id="2147480170" r:id="rId338"/>
    <p:sldId id="2147480158" r:id="rId339"/>
    <p:sldId id="2147480159" r:id="rId340"/>
    <p:sldId id="2141411260" r:id="rId341"/>
    <p:sldId id="2147479780" r:id="rId342"/>
    <p:sldId id="259" r:id="rId343"/>
    <p:sldId id="2147480538" r:id="rId344"/>
    <p:sldId id="2147479943" r:id="rId345"/>
    <p:sldId id="2147479958" r:id="rId346"/>
    <p:sldId id="2147479959" r:id="rId347"/>
    <p:sldId id="2147480201" r:id="rId348"/>
    <p:sldId id="2147479957" r:id="rId349"/>
    <p:sldId id="2076138525" r:id="rId350"/>
    <p:sldId id="2147480198" r:id="rId351"/>
    <p:sldId id="2147479960" r:id="rId352"/>
    <p:sldId id="2147479845" r:id="rId353"/>
    <p:sldId id="2147479848" r:id="rId354"/>
    <p:sldId id="2147480352" r:id="rId355"/>
    <p:sldId id="2147480353" r:id="rId356"/>
    <p:sldId id="2147480540" r:id="rId357"/>
    <p:sldId id="2147480541" r:id="rId358"/>
    <p:sldId id="2147480537" r:id="rId359"/>
    <p:sldId id="2147479986" r:id="rId360"/>
    <p:sldId id="2147479762" r:id="rId3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A3E016E9-AC5B-4A09-9451-BD4953042C45}">
          <p14:sldIdLst>
            <p14:sldId id="2147479945"/>
          </p14:sldIdLst>
        </p14:section>
        <p14:section name="Act 1: Why AI Matters" id="{E915C5A8-37FA-4C18-98D8-6E78FDCA6C57}">
          <p14:sldIdLst>
            <p14:sldId id="2147479948"/>
            <p14:sldId id="2147479982"/>
            <p14:sldId id="2147480523"/>
            <p14:sldId id="2147479969"/>
            <p14:sldId id="2147479978"/>
            <p14:sldId id="2147479971"/>
          </p14:sldIdLst>
        </p14:section>
        <p14:section name="Innovate with Confidence (RAI)" id="{64F52102-5D7E-4693-98A0-1DFBBEF7BC11}">
          <p14:sldIdLst>
            <p14:sldId id="2076138485"/>
            <p14:sldId id="2147479897"/>
            <p14:sldId id="2142532748"/>
            <p14:sldId id="2147479970"/>
            <p14:sldId id="2147479092"/>
            <p14:sldId id="2147479819"/>
            <p14:sldId id="2147479826"/>
          </p14:sldIdLst>
        </p14:section>
        <p14:section name="Amplify human ingenuity with a copilot for everyone" id="{3DF5C91F-B14E-4F54-93A2-13F26A7D48B1}">
          <p14:sldIdLst>
            <p14:sldId id="2147480500"/>
            <p14:sldId id="2147480503"/>
            <p14:sldId id="268"/>
            <p14:sldId id="2147479151"/>
          </p14:sldIdLst>
        </p14:section>
        <p14:section name="Modern Work" id="{B8E3DD26-D473-4419-BE42-0515FED80B7C}">
          <p14:sldIdLst>
            <p14:sldId id="2147480161"/>
            <p14:sldId id="2147480163"/>
          </p14:sldIdLst>
        </p14:section>
        <p14:section name="Biz Apps" id="{A60AE558-ED10-430E-89EA-80D008504D0D}">
          <p14:sldIdLst>
            <p14:sldId id="2147479987"/>
            <p14:sldId id="2147479988"/>
            <p14:sldId id="2147480170"/>
          </p14:sldIdLst>
        </p14:section>
        <p14:section name="Security" id="{607B314E-B423-454D-BBFA-893EF91A2637}">
          <p14:sldIdLst>
            <p14:sldId id="2147480158"/>
            <p14:sldId id="2147480159"/>
          </p14:sldIdLst>
        </p14:section>
        <p14:section name="GitHub Copilot" id="{4AC1E269-4688-4E3E-BF17-12212B00CF55}">
          <p14:sldIdLst>
            <p14:sldId id="2141411260"/>
            <p14:sldId id="2147479780"/>
            <p14:sldId id="259"/>
            <p14:sldId id="2147480538"/>
          </p14:sldIdLst>
        </p14:section>
        <p14:section name="Realize exponential value with the leading AI platform" id="{1344C371-C843-47F4-B60F-51190EBEC19E}">
          <p14:sldIdLst>
            <p14:sldId id="2147479943"/>
            <p14:sldId id="2147479958"/>
            <p14:sldId id="2147479959"/>
            <p14:sldId id="2147480201"/>
            <p14:sldId id="2147479957"/>
            <p14:sldId id="2076138525"/>
            <p14:sldId id="2147480198"/>
            <p14:sldId id="2147479960"/>
            <p14:sldId id="2147479845"/>
            <p14:sldId id="2147479848"/>
          </p14:sldIdLst>
        </p14:section>
        <p14:section name="Reinvent every industry with AI and partner expertise" id="{C32B8EDD-18FD-43B8-9423-2AE98086A722}">
          <p14:sldIdLst>
            <p14:sldId id="2147480352"/>
            <p14:sldId id="2147480353"/>
          </p14:sldIdLst>
        </p14:section>
        <p14:section name="Accelerate your transformation" id="{974A3AAE-3F0A-4F70-B1D2-73307177506A}">
          <p14:sldIdLst>
            <p14:sldId id="2147480540"/>
            <p14:sldId id="2147480541"/>
          </p14:sldIdLst>
        </p14:section>
        <p14:section name="Close - CTAs" id="{4E03AE73-C6F9-469F-9369-62C41178849F}">
          <p14:sldIdLst>
            <p14:sldId id="2147480537"/>
            <p14:sldId id="2147479986"/>
            <p14:sldId id="2147479762"/>
          </p14:sldIdLst>
        </p14:section>
      </p14:sectionLst>
    </p:ext>
    <p:ext uri="{EFAFB233-063F-42B5-8137-9DF3F51BA10A}">
      <p15:sldGuideLst xmlns:p15="http://schemas.microsoft.com/office/powerpoint/2012/main">
        <p15:guide id="1" orient="horz" pos="2568"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6BBE09-D485-83B7-0C31-C307F960C56F}" name="Shilpa Dabke" initials="SD" userId="S::shdabke@microsoft.com::d753e826-536b-4c09-ae96-b6b01ad8335f" providerId="AD"/>
  <p188:author id="{66847E27-A8C4-D88E-5C7D-C05482AEDFA0}" name="Lindsay Buckles" initials="LB" userId="S::lbuckles@microsoft.com::a08a1079-04e9-493b-94d6-b93322929324" providerId="AD"/>
  <p188:author id="{2297B82D-A68E-E9C6-41C5-D104B65621D4}" name="Gina Khan" initials="GK" userId="S::nokha@microsoft.com::af01db22-7635-4a25-9799-a13267c77a32" providerId="AD"/>
  <p188:author id="{D576C83E-052B-856D-E2D9-CDB9B5BE44F4}" name="Anthony Mocny" initials="AM" userId="S::anthonymocny@microsoft.com::696ee493-cc82-474b-abeb-fbf6494ae45f" providerId="AD"/>
  <p188:author id="{E32A6145-8945-D05E-7C4B-8662DA8C9588}" name="Carissa Eicholz" initials="" userId="S::carissaw@microsoft.com::53b10217-f789-4549-aa9f-520e2a36f92e" providerId="AD"/>
  <p188:author id="{A437724E-C8F6-AE0F-0F3E-8BB6A5261D27}" name="Jessica Bright (CLEARWATER GROUP LLC)" initials="JB" userId="S::v-brije@microsoft.com::1ab4f4a5-f40d-4065-abb0-7e1467b38be0" providerId="AD"/>
  <p188:author id="{5B1F727D-86EB-10B6-E067-17196EC7C011}" name="Shantel Gascoigne" initials="SG" userId="S::shanr@microsoft.com::563e7190-bdd9-4832-8b9c-f26ae4c8ae8d" providerId="AD"/>
  <p188:author id="{C75430C1-0711-124B-A497-49F880CA283F}" name="Jennifer Rogers (PRIME 8 LLC)" initials="" userId="S::v-jennrogers@microsoft.com::47684b5e-b2b8-4f34-bb8e-2f402b9fdf09" providerId="AD"/>
  <p188:author id="{415386E1-F361-E854-1D7C-51D06C4369B3}" name="Jason Tseng" initials="JT" userId="S::jatseng@microsoft.com::7f9d0b5f-8404-44be-8557-0ce1bd9a5e7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9B3FE"/>
    <a:srgbClr val="FE7F50"/>
    <a:srgbClr val="091F2C"/>
    <a:srgbClr val="D9D9D9"/>
    <a:srgbClr val="30E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2D9BD-8B59-4264-90B0-FBB3060F5533}" v="3" dt="2023-06-14T12:03:59.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2"/>
    <p:restoredTop sz="49085" autoAdjust="0"/>
  </p:normalViewPr>
  <p:slideViewPr>
    <p:cSldViewPr snapToGrid="0">
      <p:cViewPr varScale="1">
        <p:scale>
          <a:sx n="72" d="100"/>
          <a:sy n="72" d="100"/>
        </p:scale>
        <p:origin x="3368" y="200"/>
      </p:cViewPr>
      <p:guideLst>
        <p:guide orient="horz" pos="256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99" Type="http://schemas.openxmlformats.org/officeDocument/2006/relationships/customXml" Target="../customXml/item299.xml"/><Relationship Id="rId21" Type="http://schemas.openxmlformats.org/officeDocument/2006/relationships/customXml" Target="../customXml/item21.xml"/><Relationship Id="rId63" Type="http://schemas.openxmlformats.org/officeDocument/2006/relationships/customXml" Target="../customXml/item63.xml"/><Relationship Id="rId159" Type="http://schemas.openxmlformats.org/officeDocument/2006/relationships/customXml" Target="../customXml/item159.xml"/><Relationship Id="rId324" Type="http://schemas.openxmlformats.org/officeDocument/2006/relationships/slide" Target="slides/slide9.xml"/><Relationship Id="rId366" Type="http://schemas.openxmlformats.org/officeDocument/2006/relationships/tableStyles" Target="tableStyles.xml"/><Relationship Id="rId170" Type="http://schemas.openxmlformats.org/officeDocument/2006/relationships/customXml" Target="../customXml/item170.xml"/><Relationship Id="rId226" Type="http://schemas.openxmlformats.org/officeDocument/2006/relationships/customXml" Target="../customXml/item226.xml"/><Relationship Id="rId268" Type="http://schemas.openxmlformats.org/officeDocument/2006/relationships/customXml" Target="../customXml/item268.xml"/><Relationship Id="rId32" Type="http://schemas.openxmlformats.org/officeDocument/2006/relationships/customXml" Target="../customXml/item32.xml"/><Relationship Id="rId74" Type="http://schemas.openxmlformats.org/officeDocument/2006/relationships/customXml" Target="../customXml/item74.xml"/><Relationship Id="rId128" Type="http://schemas.openxmlformats.org/officeDocument/2006/relationships/customXml" Target="../customXml/item128.xml"/><Relationship Id="rId335" Type="http://schemas.openxmlformats.org/officeDocument/2006/relationships/slide" Target="slides/slide20.xml"/><Relationship Id="rId5" Type="http://schemas.openxmlformats.org/officeDocument/2006/relationships/customXml" Target="../customXml/item5.xml"/><Relationship Id="rId181" Type="http://schemas.openxmlformats.org/officeDocument/2006/relationships/customXml" Target="../customXml/item181.xml"/><Relationship Id="rId237" Type="http://schemas.openxmlformats.org/officeDocument/2006/relationships/customXml" Target="../customXml/item237.xml"/><Relationship Id="rId279" Type="http://schemas.openxmlformats.org/officeDocument/2006/relationships/customXml" Target="../customXml/item279.xml"/><Relationship Id="rId43" Type="http://schemas.openxmlformats.org/officeDocument/2006/relationships/customXml" Target="../customXml/item43.xml"/><Relationship Id="rId139" Type="http://schemas.openxmlformats.org/officeDocument/2006/relationships/customXml" Target="../customXml/item139.xml"/><Relationship Id="rId290" Type="http://schemas.openxmlformats.org/officeDocument/2006/relationships/customXml" Target="../customXml/item290.xml"/><Relationship Id="rId304" Type="http://schemas.openxmlformats.org/officeDocument/2006/relationships/customXml" Target="../customXml/item304.xml"/><Relationship Id="rId346" Type="http://schemas.openxmlformats.org/officeDocument/2006/relationships/slide" Target="slides/slide31.xml"/><Relationship Id="rId85" Type="http://schemas.openxmlformats.org/officeDocument/2006/relationships/customXml" Target="../customXml/item85.xml"/><Relationship Id="rId150" Type="http://schemas.openxmlformats.org/officeDocument/2006/relationships/customXml" Target="../customXml/item150.xml"/><Relationship Id="rId192" Type="http://schemas.openxmlformats.org/officeDocument/2006/relationships/customXml" Target="../customXml/item192.xml"/><Relationship Id="rId206" Type="http://schemas.openxmlformats.org/officeDocument/2006/relationships/customXml" Target="../customXml/item206.xml"/><Relationship Id="rId248" Type="http://schemas.openxmlformats.org/officeDocument/2006/relationships/customXml" Target="../customXml/item248.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slideMaster" Target="slideMasters/slideMaster3.xml"/><Relationship Id="rId357" Type="http://schemas.openxmlformats.org/officeDocument/2006/relationships/slide" Target="slides/slide42.xml"/><Relationship Id="rId54" Type="http://schemas.openxmlformats.org/officeDocument/2006/relationships/customXml" Target="../customXml/item54.xml"/><Relationship Id="rId96" Type="http://schemas.openxmlformats.org/officeDocument/2006/relationships/customXml" Target="../customXml/item96.xml"/><Relationship Id="rId161" Type="http://schemas.openxmlformats.org/officeDocument/2006/relationships/customXml" Target="../customXml/item161.xml"/><Relationship Id="rId217" Type="http://schemas.openxmlformats.org/officeDocument/2006/relationships/customXml" Target="../customXml/item217.xml"/><Relationship Id="rId259" Type="http://schemas.openxmlformats.org/officeDocument/2006/relationships/customXml" Target="../customXml/item259.xml"/><Relationship Id="rId23" Type="http://schemas.openxmlformats.org/officeDocument/2006/relationships/customXml" Target="../customXml/item23.xml"/><Relationship Id="rId119" Type="http://schemas.openxmlformats.org/officeDocument/2006/relationships/customXml" Target="../customXml/item119.xml"/><Relationship Id="rId270" Type="http://schemas.openxmlformats.org/officeDocument/2006/relationships/customXml" Target="../customXml/item270.xml"/><Relationship Id="rId326" Type="http://schemas.openxmlformats.org/officeDocument/2006/relationships/slide" Target="slides/slide11.xml"/><Relationship Id="rId65" Type="http://schemas.openxmlformats.org/officeDocument/2006/relationships/customXml" Target="../customXml/item65.xml"/><Relationship Id="rId130" Type="http://schemas.openxmlformats.org/officeDocument/2006/relationships/customXml" Target="../customXml/item130.xml"/><Relationship Id="rId368" Type="http://schemas.microsoft.com/office/2018/10/relationships/authors" Target="authors.xml"/><Relationship Id="rId172" Type="http://schemas.openxmlformats.org/officeDocument/2006/relationships/customXml" Target="../customXml/item172.xml"/><Relationship Id="rId228" Type="http://schemas.openxmlformats.org/officeDocument/2006/relationships/customXml" Target="../customXml/item228.xml"/><Relationship Id="rId281" Type="http://schemas.openxmlformats.org/officeDocument/2006/relationships/customXml" Target="../customXml/item281.xml"/><Relationship Id="rId337" Type="http://schemas.openxmlformats.org/officeDocument/2006/relationships/slide" Target="slides/slide22.xml"/><Relationship Id="rId34" Type="http://schemas.openxmlformats.org/officeDocument/2006/relationships/customXml" Target="../customXml/item34.xml"/><Relationship Id="rId76" Type="http://schemas.openxmlformats.org/officeDocument/2006/relationships/customXml" Target="../customXml/item76.xml"/><Relationship Id="rId141" Type="http://schemas.openxmlformats.org/officeDocument/2006/relationships/customXml" Target="../customXml/item141.xml"/><Relationship Id="rId7" Type="http://schemas.openxmlformats.org/officeDocument/2006/relationships/customXml" Target="../customXml/item7.xml"/><Relationship Id="rId183" Type="http://schemas.openxmlformats.org/officeDocument/2006/relationships/customXml" Target="../customXml/item183.xml"/><Relationship Id="rId239" Type="http://schemas.openxmlformats.org/officeDocument/2006/relationships/customXml" Target="../customXml/item239.xml"/><Relationship Id="rId250" Type="http://schemas.openxmlformats.org/officeDocument/2006/relationships/customXml" Target="../customXml/item250.xml"/><Relationship Id="rId292" Type="http://schemas.openxmlformats.org/officeDocument/2006/relationships/customXml" Target="../customXml/item292.xml"/><Relationship Id="rId306" Type="http://schemas.openxmlformats.org/officeDocument/2006/relationships/customXml" Target="../customXml/item306.xml"/><Relationship Id="rId45" Type="http://schemas.openxmlformats.org/officeDocument/2006/relationships/customXml" Target="../customXml/item45.xml"/><Relationship Id="rId87" Type="http://schemas.openxmlformats.org/officeDocument/2006/relationships/customXml" Target="../customXml/item87.xml"/><Relationship Id="rId110" Type="http://schemas.openxmlformats.org/officeDocument/2006/relationships/customXml" Target="../customXml/item110.xml"/><Relationship Id="rId348" Type="http://schemas.openxmlformats.org/officeDocument/2006/relationships/slide" Target="slides/slide33.xml"/><Relationship Id="rId152" Type="http://schemas.openxmlformats.org/officeDocument/2006/relationships/customXml" Target="../customXml/item152.xml"/><Relationship Id="rId194" Type="http://schemas.openxmlformats.org/officeDocument/2006/relationships/customXml" Target="../customXml/item194.xml"/><Relationship Id="rId208" Type="http://schemas.openxmlformats.org/officeDocument/2006/relationships/customXml" Target="../customXml/item208.xml"/><Relationship Id="rId261" Type="http://schemas.openxmlformats.org/officeDocument/2006/relationships/customXml" Target="../customXml/item261.xml"/><Relationship Id="rId14" Type="http://schemas.openxmlformats.org/officeDocument/2006/relationships/customXml" Target="../customXml/item14.xml"/><Relationship Id="rId56" Type="http://schemas.openxmlformats.org/officeDocument/2006/relationships/customXml" Target="../customXml/item56.xml"/><Relationship Id="rId317" Type="http://schemas.openxmlformats.org/officeDocument/2006/relationships/slide" Target="slides/slide2.xml"/><Relationship Id="rId359" Type="http://schemas.openxmlformats.org/officeDocument/2006/relationships/slide" Target="slides/slide44.xml"/><Relationship Id="rId98" Type="http://schemas.openxmlformats.org/officeDocument/2006/relationships/customXml" Target="../customXml/item98.xml"/><Relationship Id="rId121" Type="http://schemas.openxmlformats.org/officeDocument/2006/relationships/customXml" Target="../customXml/item121.xml"/><Relationship Id="rId163" Type="http://schemas.openxmlformats.org/officeDocument/2006/relationships/customXml" Target="../customXml/item163.xml"/><Relationship Id="rId219" Type="http://schemas.openxmlformats.org/officeDocument/2006/relationships/customXml" Target="../customXml/item219.xml"/><Relationship Id="rId230" Type="http://schemas.openxmlformats.org/officeDocument/2006/relationships/customXml" Target="../customXml/item230.xml"/><Relationship Id="rId25" Type="http://schemas.openxmlformats.org/officeDocument/2006/relationships/customXml" Target="../customXml/item25.xml"/><Relationship Id="rId67" Type="http://schemas.openxmlformats.org/officeDocument/2006/relationships/customXml" Target="../customXml/item67.xml"/><Relationship Id="rId272" Type="http://schemas.openxmlformats.org/officeDocument/2006/relationships/customXml" Target="../customXml/item272.xml"/><Relationship Id="rId328" Type="http://schemas.openxmlformats.org/officeDocument/2006/relationships/slide" Target="slides/slide13.xml"/><Relationship Id="rId132" Type="http://schemas.openxmlformats.org/officeDocument/2006/relationships/customXml" Target="../customXml/item132.xml"/><Relationship Id="rId174" Type="http://schemas.openxmlformats.org/officeDocument/2006/relationships/customXml" Target="../customXml/item174.xml"/><Relationship Id="rId220" Type="http://schemas.openxmlformats.org/officeDocument/2006/relationships/customXml" Target="../customXml/item220.xml"/><Relationship Id="rId241" Type="http://schemas.openxmlformats.org/officeDocument/2006/relationships/customXml" Target="../customXml/item24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262" Type="http://schemas.openxmlformats.org/officeDocument/2006/relationships/customXml" Target="../customXml/item262.xml"/><Relationship Id="rId283" Type="http://schemas.openxmlformats.org/officeDocument/2006/relationships/customXml" Target="../customXml/item283.xml"/><Relationship Id="rId318" Type="http://schemas.openxmlformats.org/officeDocument/2006/relationships/slide" Target="slides/slide3.xml"/><Relationship Id="rId339" Type="http://schemas.openxmlformats.org/officeDocument/2006/relationships/slide" Target="slides/slide24.xml"/><Relationship Id="rId78" Type="http://schemas.openxmlformats.org/officeDocument/2006/relationships/customXml" Target="../customXml/item78.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64" Type="http://schemas.openxmlformats.org/officeDocument/2006/relationships/customXml" Target="../customXml/item164.xml"/><Relationship Id="rId185" Type="http://schemas.openxmlformats.org/officeDocument/2006/relationships/customXml" Target="../customXml/item185.xml"/><Relationship Id="rId350" Type="http://schemas.openxmlformats.org/officeDocument/2006/relationships/slide" Target="slides/slide35.xml"/><Relationship Id="rId9" Type="http://schemas.openxmlformats.org/officeDocument/2006/relationships/customXml" Target="../customXml/item9.xml"/><Relationship Id="rId210" Type="http://schemas.openxmlformats.org/officeDocument/2006/relationships/customXml" Target="../customXml/item210.xml"/><Relationship Id="rId26" Type="http://schemas.openxmlformats.org/officeDocument/2006/relationships/customXml" Target="../customXml/item26.xml"/><Relationship Id="rId231" Type="http://schemas.openxmlformats.org/officeDocument/2006/relationships/customXml" Target="../customXml/item231.xml"/><Relationship Id="rId252" Type="http://schemas.openxmlformats.org/officeDocument/2006/relationships/customXml" Target="../customXml/item252.xml"/><Relationship Id="rId273" Type="http://schemas.openxmlformats.org/officeDocument/2006/relationships/customXml" Target="../customXml/item273.xml"/><Relationship Id="rId294" Type="http://schemas.openxmlformats.org/officeDocument/2006/relationships/customXml" Target="../customXml/item294.xml"/><Relationship Id="rId308" Type="http://schemas.openxmlformats.org/officeDocument/2006/relationships/customXml" Target="../customXml/item308.xml"/><Relationship Id="rId329" Type="http://schemas.openxmlformats.org/officeDocument/2006/relationships/slide" Target="slides/slide14.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customXml" Target="../customXml/item154.xml"/><Relationship Id="rId175" Type="http://schemas.openxmlformats.org/officeDocument/2006/relationships/customXml" Target="../customXml/item175.xml"/><Relationship Id="rId340" Type="http://schemas.openxmlformats.org/officeDocument/2006/relationships/slide" Target="slides/slide25.xml"/><Relationship Id="rId361" Type="http://schemas.openxmlformats.org/officeDocument/2006/relationships/slide" Target="slides/slide46.xml"/><Relationship Id="rId196" Type="http://schemas.openxmlformats.org/officeDocument/2006/relationships/customXml" Target="../customXml/item196.xml"/><Relationship Id="rId200" Type="http://schemas.openxmlformats.org/officeDocument/2006/relationships/customXml" Target="../customXml/item200.xml"/><Relationship Id="rId16" Type="http://schemas.openxmlformats.org/officeDocument/2006/relationships/customXml" Target="../customXml/item16.xml"/><Relationship Id="rId221" Type="http://schemas.openxmlformats.org/officeDocument/2006/relationships/customXml" Target="../customXml/item221.xml"/><Relationship Id="rId242" Type="http://schemas.openxmlformats.org/officeDocument/2006/relationships/customXml" Target="../customXml/item242.xml"/><Relationship Id="rId263" Type="http://schemas.openxmlformats.org/officeDocument/2006/relationships/customXml" Target="../customXml/item263.xml"/><Relationship Id="rId284" Type="http://schemas.openxmlformats.org/officeDocument/2006/relationships/customXml" Target="../customXml/item284.xml"/><Relationship Id="rId319" Type="http://schemas.openxmlformats.org/officeDocument/2006/relationships/slide" Target="slides/slide4.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customXml" Target="../customXml/item144.xml"/><Relationship Id="rId330" Type="http://schemas.openxmlformats.org/officeDocument/2006/relationships/slide" Target="slides/slide15.xml"/><Relationship Id="rId90" Type="http://schemas.openxmlformats.org/officeDocument/2006/relationships/customXml" Target="../customXml/item90.xml"/><Relationship Id="rId165" Type="http://schemas.openxmlformats.org/officeDocument/2006/relationships/customXml" Target="../customXml/item165.xml"/><Relationship Id="rId186" Type="http://schemas.openxmlformats.org/officeDocument/2006/relationships/customXml" Target="../customXml/item186.xml"/><Relationship Id="rId351" Type="http://schemas.openxmlformats.org/officeDocument/2006/relationships/slide" Target="slides/slide36.xml"/><Relationship Id="rId211" Type="http://schemas.openxmlformats.org/officeDocument/2006/relationships/customXml" Target="../customXml/item211.xml"/><Relationship Id="rId232" Type="http://schemas.openxmlformats.org/officeDocument/2006/relationships/customXml" Target="../customXml/item232.xml"/><Relationship Id="rId253" Type="http://schemas.openxmlformats.org/officeDocument/2006/relationships/customXml" Target="../customXml/item253.xml"/><Relationship Id="rId274" Type="http://schemas.openxmlformats.org/officeDocument/2006/relationships/customXml" Target="../customXml/item274.xml"/><Relationship Id="rId295" Type="http://schemas.openxmlformats.org/officeDocument/2006/relationships/customXml" Target="../customXml/item295.xml"/><Relationship Id="rId309" Type="http://schemas.openxmlformats.org/officeDocument/2006/relationships/customXml" Target="../customXml/item309.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customXml" Target="../customXml/item134.xml"/><Relationship Id="rId320" Type="http://schemas.openxmlformats.org/officeDocument/2006/relationships/slide" Target="slides/slide5.xml"/><Relationship Id="rId80" Type="http://schemas.openxmlformats.org/officeDocument/2006/relationships/customXml" Target="../customXml/item80.xml"/><Relationship Id="rId155" Type="http://schemas.openxmlformats.org/officeDocument/2006/relationships/customXml" Target="../customXml/item155.xml"/><Relationship Id="rId176" Type="http://schemas.openxmlformats.org/officeDocument/2006/relationships/customXml" Target="../customXml/item176.xml"/><Relationship Id="rId197" Type="http://schemas.openxmlformats.org/officeDocument/2006/relationships/customXml" Target="../customXml/item197.xml"/><Relationship Id="rId341" Type="http://schemas.openxmlformats.org/officeDocument/2006/relationships/slide" Target="slides/slide26.xml"/><Relationship Id="rId362" Type="http://schemas.openxmlformats.org/officeDocument/2006/relationships/notesMaster" Target="notesMasters/notesMaster1.xml"/><Relationship Id="rId201" Type="http://schemas.openxmlformats.org/officeDocument/2006/relationships/customXml" Target="../customXml/item201.xml"/><Relationship Id="rId222" Type="http://schemas.openxmlformats.org/officeDocument/2006/relationships/customXml" Target="../customXml/item222.xml"/><Relationship Id="rId243" Type="http://schemas.openxmlformats.org/officeDocument/2006/relationships/customXml" Target="../customXml/item243.xml"/><Relationship Id="rId264" Type="http://schemas.openxmlformats.org/officeDocument/2006/relationships/customXml" Target="../customXml/item264.xml"/><Relationship Id="rId285" Type="http://schemas.openxmlformats.org/officeDocument/2006/relationships/customXml" Target="../customXml/item285.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310" Type="http://schemas.openxmlformats.org/officeDocument/2006/relationships/customXml" Target="../customXml/item310.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customXml" Target="../customXml/item166.xml"/><Relationship Id="rId187" Type="http://schemas.openxmlformats.org/officeDocument/2006/relationships/customXml" Target="../customXml/item187.xml"/><Relationship Id="rId331" Type="http://schemas.openxmlformats.org/officeDocument/2006/relationships/slide" Target="slides/slide16.xml"/><Relationship Id="rId352" Type="http://schemas.openxmlformats.org/officeDocument/2006/relationships/slide" Target="slides/slide37.xml"/><Relationship Id="rId1" Type="http://schemas.openxmlformats.org/officeDocument/2006/relationships/customXml" Target="../customXml/item1.xml"/><Relationship Id="rId212" Type="http://schemas.openxmlformats.org/officeDocument/2006/relationships/customXml" Target="../customXml/item212.xml"/><Relationship Id="rId233" Type="http://schemas.openxmlformats.org/officeDocument/2006/relationships/customXml" Target="../customXml/item233.xml"/><Relationship Id="rId254" Type="http://schemas.openxmlformats.org/officeDocument/2006/relationships/customXml" Target="../customXml/item254.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275" Type="http://schemas.openxmlformats.org/officeDocument/2006/relationships/customXml" Target="../customXml/item275.xml"/><Relationship Id="rId296" Type="http://schemas.openxmlformats.org/officeDocument/2006/relationships/customXml" Target="../customXml/item296.xml"/><Relationship Id="rId300" Type="http://schemas.openxmlformats.org/officeDocument/2006/relationships/customXml" Target="../customXml/item300.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321" Type="http://schemas.openxmlformats.org/officeDocument/2006/relationships/slide" Target="slides/slide6.xml"/><Relationship Id="rId342" Type="http://schemas.openxmlformats.org/officeDocument/2006/relationships/slide" Target="slides/slide27.xml"/><Relationship Id="rId363" Type="http://schemas.openxmlformats.org/officeDocument/2006/relationships/presProps" Target="presProps.xml"/><Relationship Id="rId202" Type="http://schemas.openxmlformats.org/officeDocument/2006/relationships/customXml" Target="../customXml/item202.xml"/><Relationship Id="rId223" Type="http://schemas.openxmlformats.org/officeDocument/2006/relationships/customXml" Target="../customXml/item223.xml"/><Relationship Id="rId244" Type="http://schemas.openxmlformats.org/officeDocument/2006/relationships/customXml" Target="../customXml/item244.xml"/><Relationship Id="rId18" Type="http://schemas.openxmlformats.org/officeDocument/2006/relationships/customXml" Target="../customXml/item18.xml"/><Relationship Id="rId39" Type="http://schemas.openxmlformats.org/officeDocument/2006/relationships/customXml" Target="../customXml/item39.xml"/><Relationship Id="rId265" Type="http://schemas.openxmlformats.org/officeDocument/2006/relationships/customXml" Target="../customXml/item265.xml"/><Relationship Id="rId286" Type="http://schemas.openxmlformats.org/officeDocument/2006/relationships/customXml" Target="../customXml/item286.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311" Type="http://schemas.openxmlformats.org/officeDocument/2006/relationships/customXml" Target="../customXml/item311.xml"/><Relationship Id="rId332" Type="http://schemas.openxmlformats.org/officeDocument/2006/relationships/slide" Target="slides/slide17.xml"/><Relationship Id="rId353" Type="http://schemas.openxmlformats.org/officeDocument/2006/relationships/slide" Target="slides/slide38.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customXml" Target="../customXml/item213.xml"/><Relationship Id="rId234" Type="http://schemas.openxmlformats.org/officeDocument/2006/relationships/customXml" Target="../customXml/item234.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customXml" Target="../customXml/item255.xml"/><Relationship Id="rId276" Type="http://schemas.openxmlformats.org/officeDocument/2006/relationships/customXml" Target="../customXml/item276.xml"/><Relationship Id="rId297" Type="http://schemas.openxmlformats.org/officeDocument/2006/relationships/customXml" Target="../customXml/item297.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301" Type="http://schemas.openxmlformats.org/officeDocument/2006/relationships/customXml" Target="../customXml/item301.xml"/><Relationship Id="rId322" Type="http://schemas.openxmlformats.org/officeDocument/2006/relationships/slide" Target="slides/slide7.xml"/><Relationship Id="rId343" Type="http://schemas.openxmlformats.org/officeDocument/2006/relationships/slide" Target="slides/slide28.xml"/><Relationship Id="rId364" Type="http://schemas.openxmlformats.org/officeDocument/2006/relationships/viewProps" Target="viewProps.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customXml" Target="../customXml/item203.xml"/><Relationship Id="rId19" Type="http://schemas.openxmlformats.org/officeDocument/2006/relationships/customXml" Target="../customXml/item19.xml"/><Relationship Id="rId224" Type="http://schemas.openxmlformats.org/officeDocument/2006/relationships/customXml" Target="../customXml/item224.xml"/><Relationship Id="rId245" Type="http://schemas.openxmlformats.org/officeDocument/2006/relationships/customXml" Target="../customXml/item245.xml"/><Relationship Id="rId266" Type="http://schemas.openxmlformats.org/officeDocument/2006/relationships/customXml" Target="../customXml/item266.xml"/><Relationship Id="rId287" Type="http://schemas.openxmlformats.org/officeDocument/2006/relationships/customXml" Target="../customXml/item287.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312" Type="http://schemas.openxmlformats.org/officeDocument/2006/relationships/customXml" Target="../customXml/item312.xml"/><Relationship Id="rId333" Type="http://schemas.openxmlformats.org/officeDocument/2006/relationships/slide" Target="slides/slide18.xml"/><Relationship Id="rId354" Type="http://schemas.openxmlformats.org/officeDocument/2006/relationships/slide" Target="slides/slide39.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 Type="http://schemas.openxmlformats.org/officeDocument/2006/relationships/customXml" Target="../customXml/item3.xml"/><Relationship Id="rId214" Type="http://schemas.openxmlformats.org/officeDocument/2006/relationships/customXml" Target="../customXml/item214.xml"/><Relationship Id="rId235" Type="http://schemas.openxmlformats.org/officeDocument/2006/relationships/customXml" Target="../customXml/item235.xml"/><Relationship Id="rId256" Type="http://schemas.openxmlformats.org/officeDocument/2006/relationships/customXml" Target="../customXml/item256.xml"/><Relationship Id="rId277" Type="http://schemas.openxmlformats.org/officeDocument/2006/relationships/customXml" Target="../customXml/item277.xml"/><Relationship Id="rId298" Type="http://schemas.openxmlformats.org/officeDocument/2006/relationships/customXml" Target="../customXml/item298.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302" Type="http://schemas.openxmlformats.org/officeDocument/2006/relationships/customXml" Target="../customXml/item302.xml"/><Relationship Id="rId323" Type="http://schemas.openxmlformats.org/officeDocument/2006/relationships/slide" Target="slides/slide8.xml"/><Relationship Id="rId344" Type="http://schemas.openxmlformats.org/officeDocument/2006/relationships/slide" Target="slides/slide29.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customXml" Target="../customXml/item179.xml"/><Relationship Id="rId365" Type="http://schemas.openxmlformats.org/officeDocument/2006/relationships/theme" Target="theme/theme1.xml"/><Relationship Id="rId190" Type="http://schemas.openxmlformats.org/officeDocument/2006/relationships/customXml" Target="../customXml/item190.xml"/><Relationship Id="rId204" Type="http://schemas.openxmlformats.org/officeDocument/2006/relationships/customXml" Target="../customXml/item204.xml"/><Relationship Id="rId225" Type="http://schemas.openxmlformats.org/officeDocument/2006/relationships/customXml" Target="../customXml/item225.xml"/><Relationship Id="rId246" Type="http://schemas.openxmlformats.org/officeDocument/2006/relationships/customXml" Target="../customXml/item246.xml"/><Relationship Id="rId267" Type="http://schemas.openxmlformats.org/officeDocument/2006/relationships/customXml" Target="../customXml/item267.xml"/><Relationship Id="rId288" Type="http://schemas.openxmlformats.org/officeDocument/2006/relationships/customXml" Target="../customXml/item288.xml"/><Relationship Id="rId106" Type="http://schemas.openxmlformats.org/officeDocument/2006/relationships/customXml" Target="../customXml/item106.xml"/><Relationship Id="rId127" Type="http://schemas.openxmlformats.org/officeDocument/2006/relationships/customXml" Target="../customXml/item127.xml"/><Relationship Id="rId313" Type="http://schemas.openxmlformats.org/officeDocument/2006/relationships/slideMaster" Target="slideMasters/slideMaster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94" Type="http://schemas.openxmlformats.org/officeDocument/2006/relationships/customXml" Target="../customXml/item94.xml"/><Relationship Id="rId148" Type="http://schemas.openxmlformats.org/officeDocument/2006/relationships/customXml" Target="../customXml/item148.xml"/><Relationship Id="rId169" Type="http://schemas.openxmlformats.org/officeDocument/2006/relationships/customXml" Target="../customXml/item169.xml"/><Relationship Id="rId334" Type="http://schemas.openxmlformats.org/officeDocument/2006/relationships/slide" Target="slides/slide19.xml"/><Relationship Id="rId355" Type="http://schemas.openxmlformats.org/officeDocument/2006/relationships/slide" Target="slides/slide40.xml"/><Relationship Id="rId4" Type="http://schemas.openxmlformats.org/officeDocument/2006/relationships/customXml" Target="../customXml/item4.xml"/><Relationship Id="rId180" Type="http://schemas.openxmlformats.org/officeDocument/2006/relationships/customXml" Target="../customXml/item180.xml"/><Relationship Id="rId215" Type="http://schemas.openxmlformats.org/officeDocument/2006/relationships/customXml" Target="../customXml/item215.xml"/><Relationship Id="rId236" Type="http://schemas.openxmlformats.org/officeDocument/2006/relationships/customXml" Target="../customXml/item236.xml"/><Relationship Id="rId257" Type="http://schemas.openxmlformats.org/officeDocument/2006/relationships/customXml" Target="../customXml/item257.xml"/><Relationship Id="rId278" Type="http://schemas.openxmlformats.org/officeDocument/2006/relationships/customXml" Target="../customXml/item278.xml"/><Relationship Id="rId303" Type="http://schemas.openxmlformats.org/officeDocument/2006/relationships/customXml" Target="../customXml/item303.xml"/><Relationship Id="rId42" Type="http://schemas.openxmlformats.org/officeDocument/2006/relationships/customXml" Target="../customXml/item42.xml"/><Relationship Id="rId84" Type="http://schemas.openxmlformats.org/officeDocument/2006/relationships/customXml" Target="../customXml/item84.xml"/><Relationship Id="rId138" Type="http://schemas.openxmlformats.org/officeDocument/2006/relationships/customXml" Target="../customXml/item138.xml"/><Relationship Id="rId345" Type="http://schemas.openxmlformats.org/officeDocument/2006/relationships/slide" Target="slides/slide30.xml"/><Relationship Id="rId191" Type="http://schemas.openxmlformats.org/officeDocument/2006/relationships/customXml" Target="../customXml/item191.xml"/><Relationship Id="rId205" Type="http://schemas.openxmlformats.org/officeDocument/2006/relationships/customXml" Target="../customXml/item205.xml"/><Relationship Id="rId247" Type="http://schemas.openxmlformats.org/officeDocument/2006/relationships/customXml" Target="../customXml/item247.xml"/><Relationship Id="rId107" Type="http://schemas.openxmlformats.org/officeDocument/2006/relationships/customXml" Target="../customXml/item107.xml"/><Relationship Id="rId289" Type="http://schemas.openxmlformats.org/officeDocument/2006/relationships/customXml" Target="../customXml/item289.xml"/><Relationship Id="rId11" Type="http://schemas.openxmlformats.org/officeDocument/2006/relationships/customXml" Target="../customXml/item11.xml"/><Relationship Id="rId53" Type="http://schemas.openxmlformats.org/officeDocument/2006/relationships/customXml" Target="../customXml/item53.xml"/><Relationship Id="rId149" Type="http://schemas.openxmlformats.org/officeDocument/2006/relationships/customXml" Target="../customXml/item149.xml"/><Relationship Id="rId314" Type="http://schemas.openxmlformats.org/officeDocument/2006/relationships/slideMaster" Target="slideMasters/slideMaster2.xml"/><Relationship Id="rId356" Type="http://schemas.openxmlformats.org/officeDocument/2006/relationships/slide" Target="slides/slide41.xml"/><Relationship Id="rId95" Type="http://schemas.openxmlformats.org/officeDocument/2006/relationships/customXml" Target="../customXml/item95.xml"/><Relationship Id="rId160" Type="http://schemas.openxmlformats.org/officeDocument/2006/relationships/customXml" Target="../customXml/item160.xml"/><Relationship Id="rId216" Type="http://schemas.openxmlformats.org/officeDocument/2006/relationships/customXml" Target="../customXml/item216.xml"/><Relationship Id="rId258" Type="http://schemas.openxmlformats.org/officeDocument/2006/relationships/customXml" Target="../customXml/item258.xml"/><Relationship Id="rId22" Type="http://schemas.openxmlformats.org/officeDocument/2006/relationships/customXml" Target="../customXml/item22.xml"/><Relationship Id="rId64" Type="http://schemas.openxmlformats.org/officeDocument/2006/relationships/customXml" Target="../customXml/item64.xml"/><Relationship Id="rId118" Type="http://schemas.openxmlformats.org/officeDocument/2006/relationships/customXml" Target="../customXml/item118.xml"/><Relationship Id="rId325" Type="http://schemas.openxmlformats.org/officeDocument/2006/relationships/slide" Target="slides/slide10.xml"/><Relationship Id="rId367" Type="http://schemas.microsoft.com/office/2015/10/relationships/revisionInfo" Target="revisionInfo.xml"/><Relationship Id="rId171" Type="http://schemas.openxmlformats.org/officeDocument/2006/relationships/customXml" Target="../customXml/item171.xml"/><Relationship Id="rId227" Type="http://schemas.openxmlformats.org/officeDocument/2006/relationships/customXml" Target="../customXml/item227.xml"/><Relationship Id="rId269" Type="http://schemas.openxmlformats.org/officeDocument/2006/relationships/customXml" Target="../customXml/item269.xml"/><Relationship Id="rId33" Type="http://schemas.openxmlformats.org/officeDocument/2006/relationships/customXml" Target="../customXml/item33.xml"/><Relationship Id="rId129" Type="http://schemas.openxmlformats.org/officeDocument/2006/relationships/customXml" Target="../customXml/item129.xml"/><Relationship Id="rId280" Type="http://schemas.openxmlformats.org/officeDocument/2006/relationships/customXml" Target="../customXml/item280.xml"/><Relationship Id="rId336" Type="http://schemas.openxmlformats.org/officeDocument/2006/relationships/slide" Target="slides/slide21.xml"/><Relationship Id="rId75" Type="http://schemas.openxmlformats.org/officeDocument/2006/relationships/customXml" Target="../customXml/item75.xml"/><Relationship Id="rId140" Type="http://schemas.openxmlformats.org/officeDocument/2006/relationships/customXml" Target="../customXml/item140.xml"/><Relationship Id="rId182" Type="http://schemas.openxmlformats.org/officeDocument/2006/relationships/customXml" Target="../customXml/item182.xml"/><Relationship Id="rId6" Type="http://schemas.openxmlformats.org/officeDocument/2006/relationships/customXml" Target="../customXml/item6.xml"/><Relationship Id="rId238" Type="http://schemas.openxmlformats.org/officeDocument/2006/relationships/customXml" Target="../customXml/item238.xml"/><Relationship Id="rId291" Type="http://schemas.openxmlformats.org/officeDocument/2006/relationships/customXml" Target="../customXml/item291.xml"/><Relationship Id="rId305" Type="http://schemas.openxmlformats.org/officeDocument/2006/relationships/customXml" Target="../customXml/item305.xml"/><Relationship Id="rId347" Type="http://schemas.openxmlformats.org/officeDocument/2006/relationships/slide" Target="slides/slide32.xml"/><Relationship Id="rId44" Type="http://schemas.openxmlformats.org/officeDocument/2006/relationships/customXml" Target="../customXml/item44.xml"/><Relationship Id="rId86" Type="http://schemas.openxmlformats.org/officeDocument/2006/relationships/customXml" Target="../customXml/item86.xml"/><Relationship Id="rId151" Type="http://schemas.openxmlformats.org/officeDocument/2006/relationships/customXml" Target="../customXml/item151.xml"/><Relationship Id="rId193" Type="http://schemas.openxmlformats.org/officeDocument/2006/relationships/customXml" Target="../customXml/item193.xml"/><Relationship Id="rId207" Type="http://schemas.openxmlformats.org/officeDocument/2006/relationships/customXml" Target="../customXml/item207.xml"/><Relationship Id="rId249" Type="http://schemas.openxmlformats.org/officeDocument/2006/relationships/customXml" Target="../customXml/item249.xml"/><Relationship Id="rId13" Type="http://schemas.openxmlformats.org/officeDocument/2006/relationships/customXml" Target="../customXml/item13.xml"/><Relationship Id="rId109" Type="http://schemas.openxmlformats.org/officeDocument/2006/relationships/customXml" Target="../customXml/item109.xml"/><Relationship Id="rId260" Type="http://schemas.openxmlformats.org/officeDocument/2006/relationships/customXml" Target="../customXml/item260.xml"/><Relationship Id="rId316" Type="http://schemas.openxmlformats.org/officeDocument/2006/relationships/slide" Target="slides/slide1.xml"/><Relationship Id="rId55" Type="http://schemas.openxmlformats.org/officeDocument/2006/relationships/customXml" Target="../customXml/item55.xml"/><Relationship Id="rId97" Type="http://schemas.openxmlformats.org/officeDocument/2006/relationships/customXml" Target="../customXml/item97.xml"/><Relationship Id="rId120" Type="http://schemas.openxmlformats.org/officeDocument/2006/relationships/customXml" Target="../customXml/item120.xml"/><Relationship Id="rId358" Type="http://schemas.openxmlformats.org/officeDocument/2006/relationships/slide" Target="slides/slide43.xml"/><Relationship Id="rId162" Type="http://schemas.openxmlformats.org/officeDocument/2006/relationships/customXml" Target="../customXml/item162.xml"/><Relationship Id="rId218" Type="http://schemas.openxmlformats.org/officeDocument/2006/relationships/customXml" Target="../customXml/item218.xml"/><Relationship Id="rId271" Type="http://schemas.openxmlformats.org/officeDocument/2006/relationships/customXml" Target="../customXml/item271.xml"/><Relationship Id="rId24" Type="http://schemas.openxmlformats.org/officeDocument/2006/relationships/customXml" Target="../customXml/item24.xml"/><Relationship Id="rId66" Type="http://schemas.openxmlformats.org/officeDocument/2006/relationships/customXml" Target="../customXml/item66.xml"/><Relationship Id="rId131" Type="http://schemas.openxmlformats.org/officeDocument/2006/relationships/customXml" Target="../customXml/item131.xml"/><Relationship Id="rId327" Type="http://schemas.openxmlformats.org/officeDocument/2006/relationships/slide" Target="slides/slide12.xml"/><Relationship Id="rId173" Type="http://schemas.openxmlformats.org/officeDocument/2006/relationships/customXml" Target="../customXml/item173.xml"/><Relationship Id="rId229" Type="http://schemas.openxmlformats.org/officeDocument/2006/relationships/customXml" Target="../customXml/item229.xml"/><Relationship Id="rId240" Type="http://schemas.openxmlformats.org/officeDocument/2006/relationships/customXml" Target="../customXml/item240.xml"/><Relationship Id="rId35" Type="http://schemas.openxmlformats.org/officeDocument/2006/relationships/customXml" Target="../customXml/item35.xml"/><Relationship Id="rId77" Type="http://schemas.openxmlformats.org/officeDocument/2006/relationships/customXml" Target="../customXml/item77.xml"/><Relationship Id="rId100" Type="http://schemas.openxmlformats.org/officeDocument/2006/relationships/customXml" Target="../customXml/item100.xml"/><Relationship Id="rId282" Type="http://schemas.openxmlformats.org/officeDocument/2006/relationships/customXml" Target="../customXml/item282.xml"/><Relationship Id="rId338" Type="http://schemas.openxmlformats.org/officeDocument/2006/relationships/slide" Target="slides/slide23.xml"/><Relationship Id="rId8" Type="http://schemas.openxmlformats.org/officeDocument/2006/relationships/customXml" Target="../customXml/item8.xml"/><Relationship Id="rId142" Type="http://schemas.openxmlformats.org/officeDocument/2006/relationships/customXml" Target="../customXml/item142.xml"/><Relationship Id="rId184" Type="http://schemas.openxmlformats.org/officeDocument/2006/relationships/customXml" Target="../customXml/item184.xml"/><Relationship Id="rId251" Type="http://schemas.openxmlformats.org/officeDocument/2006/relationships/customXml" Target="../customXml/item251.xml"/><Relationship Id="rId46" Type="http://schemas.openxmlformats.org/officeDocument/2006/relationships/customXml" Target="../customXml/item46.xml"/><Relationship Id="rId293" Type="http://schemas.openxmlformats.org/officeDocument/2006/relationships/customXml" Target="../customXml/item293.xml"/><Relationship Id="rId307" Type="http://schemas.openxmlformats.org/officeDocument/2006/relationships/customXml" Target="../customXml/item307.xml"/><Relationship Id="rId349" Type="http://schemas.openxmlformats.org/officeDocument/2006/relationships/slide" Target="slides/slide34.xml"/><Relationship Id="rId88" Type="http://schemas.openxmlformats.org/officeDocument/2006/relationships/customXml" Target="../customXml/item88.xml"/><Relationship Id="rId111" Type="http://schemas.openxmlformats.org/officeDocument/2006/relationships/customXml" Target="../customXml/item111.xml"/><Relationship Id="rId153" Type="http://schemas.openxmlformats.org/officeDocument/2006/relationships/customXml" Target="../customXml/item153.xml"/><Relationship Id="rId195" Type="http://schemas.openxmlformats.org/officeDocument/2006/relationships/customXml" Target="../customXml/item195.xml"/><Relationship Id="rId209" Type="http://schemas.openxmlformats.org/officeDocument/2006/relationships/customXml" Target="../customXml/item209.xml"/><Relationship Id="rId360"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0CE4E-5639-4A7B-B5E1-F403D41A1A38}" type="datetimeFigureOut">
              <a:rPr lang="en-US" smtClean="0"/>
              <a:t>8/14/23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35A20-782D-4626-8C12-7F322F08BFE2}" type="slidenum">
              <a:rPr lang="en-US" smtClean="0"/>
              <a:t>‹#›</a:t>
            </a:fld>
            <a:endParaRPr lang="en-US"/>
          </a:p>
        </p:txBody>
      </p:sp>
    </p:spTree>
    <p:extLst>
      <p:ext uri="{BB962C8B-B14F-4D97-AF65-F5344CB8AC3E}">
        <p14:creationId xmlns:p14="http://schemas.microsoft.com/office/powerpoint/2010/main" val="276493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icrosoft-my.sharepoint.com/:w:/p/aginesta/EZVUIWRWA75KptzzuyQ80AgBD9QHz4DsxdIWx9gxTRHfYw?e=OpJq2V&amp;xsdata=MDV8MDF8fGE2N2FiMzU0YWY4MjRlOTkyNGRlMDhkYjQ4MDg3MmYxfDcyZjk4OGJmODZmMTQxYWY5MWFiMmQ3Y2QwMTFkYjQ3fDB8MHw2MzgxODI5NzMzMjg0MDE2MzB8VW5rbm93bnxWR1ZoYlhOVFpXTjFjbWwwZVZObGNuWnBZMlY4ZXlKV0lqb2lNQzR3TGpBd01EQWlMQ0pRSWpvaVYybHVNeklpTENKQlRpSTZJazkwYUdWeUlpd2lWMVFpT2pFeGZRPT18MXxNVFk0TWpjd01EVXpNVGswTVRzeE5qZ3lOekF3TlRNeE9UUXhPekU1T2pBeFltVTJOek5rTFdVek4ySXROR000T1MwNU1qZ3hMVFZsTkRNNFlqWmhPR0l4Wmw4M1pqbGtNR0kxWmkwNE5EQTBMVFEwWW1VdE9EVTFOeTB3WTJVeFltUTVZVFZsTnpKQWRXNXhMbWRpYkM1emNHRmpaWE09fDkwOWY3YWY2OGFiNjRiMDMyNGRlMDhkYjQ4MDg3MmYxfGRiNTk3ZjAxNmFkNDQxZjViNGE5MGM4MGFkZWRkODBh&amp;sdata=ZEZYNnE4NG1HL240aWFmZEdGRXhqRFpCQVB0czc2Zk1QUno4TVVzZ3hBUT0%3D&amp;ovuser=72f988bf-86f1-41af-91ab-2d7cd011db47%2Cjatseng%40microsoft.com&amp;OR=Teams-HL&amp;CT=1682701999471&amp;clickparams=eyJBcHBOYW1lIjoiVGVhbXMtRGVza3RvcCIsIkFwcFZlcnNpb24iOiIyNy8yMzA0MjYyNjEwMCIsIkhhc0ZlZGVyYXRlZFVzZXIiOmZhbHNlfQ%3D%3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gearup.microsoft.com/program/ammp-overview?tab=overview&amp;subtab=what-is-ammp"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microsoft.sharepoint.com/teams/Azure-Analytics-and-AI-Accelerate-Program"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event! First, thank you. </a:t>
            </a:r>
          </a:p>
          <a:p>
            <a:endParaRPr lang="en-US" dirty="0"/>
          </a:p>
          <a:p>
            <a:r>
              <a:rPr lang="en-US" dirty="0"/>
              <a:t>I want to spend a minute framing how I think about AI transformation in this new era. Moving to the cloud is the foundation for the digital capabilities we deliver to our customers, so they can realize value faster and achieve their business outcomes. </a:t>
            </a:r>
          </a:p>
          <a:p>
            <a:endParaRPr lang="en-US" dirty="0"/>
          </a:p>
          <a:p>
            <a:r>
              <a:rPr lang="en-US" dirty="0"/>
              <a:t>There’s no such thing as Digital Transformation without embracing cloud technology. This next wave of AI technology has every customer thinking about what it means for them and how it will shape the future of their industries.</a:t>
            </a:r>
          </a:p>
          <a:p>
            <a:endParaRPr lang="en-US" dirty="0"/>
          </a:p>
          <a:p>
            <a:r>
              <a:rPr lang="en-US" dirty="0"/>
              <a:t>It is up to all of us to ensure our customers understand the transformational power of AI, so they do not get left behind. That is what today is about – helping you learn more about how we are empowering customers and partners by unlocking the value of their data to accelerate business impact through AI.</a:t>
            </a:r>
          </a:p>
          <a:p>
            <a:endParaRPr lang="en-US" dirty="0"/>
          </a:p>
          <a:p>
            <a:r>
              <a:rPr lang="en-US" dirty="0"/>
              <a:t>Throughout this half day event, you’ll hear from customers, analysts, experts, and partners. You’ll see a few short demonstrations and of course learn a bit more about Microsoft’s portfolio and approach towards responsible innovation – and how we’re providing the blueprint to empower our customers to leverage this portfolio to deploy and build with confidence.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spending on AI is expected to exceed $154 billion in 2023 and surpass $300 billion by 2026. Failing to make the right investments puts businesses at risk of missing out on opportunities to improve capabilities, automate tasks, offer tailored recommendations, and quickly and precisely make data driven decisions. </a:t>
            </a:r>
          </a:p>
          <a:p>
            <a:endParaRPr lang="en-US" dirty="0"/>
          </a:p>
          <a:p>
            <a:r>
              <a:rPr lang="en-US" dirty="0"/>
              <a:t>With that said – let’s dive right in!</a:t>
            </a:r>
          </a:p>
        </p:txBody>
      </p:sp>
      <p:sp>
        <p:nvSpPr>
          <p:cNvPr id="4" name="Slide Number Placeholder 3"/>
          <p:cNvSpPr>
            <a:spLocks noGrp="1"/>
          </p:cNvSpPr>
          <p:nvPr>
            <p:ph type="sldNum" sz="quarter" idx="5"/>
          </p:nvPr>
        </p:nvSpPr>
        <p:spPr/>
        <p:txBody>
          <a:bodyPr/>
          <a:lstStyle/>
          <a:p>
            <a:fld id="{72335A20-782D-4626-8C12-7F322F08BFE2}" type="slidenum">
              <a:rPr lang="en-US" smtClean="0"/>
              <a:t>1</a:t>
            </a:fld>
            <a:endParaRPr lang="en-US"/>
          </a:p>
        </p:txBody>
      </p:sp>
    </p:spTree>
    <p:extLst>
      <p:ext uri="{BB962C8B-B14F-4D97-AF65-F5344CB8AC3E}">
        <p14:creationId xmlns:p14="http://schemas.microsoft.com/office/powerpoint/2010/main" val="3160735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ea typeface="Times New Roman" panose="02020603050405020304" pitchFamily="18" charset="0"/>
              </a:rPr>
              <a:t>Microsoft began our responsible AI  journey eight years ago, with Satya Nadella’s article in Slate magazine, laying out our belief </a:t>
            </a:r>
            <a:r>
              <a:rPr lang="en-US" sz="900">
                <a:latin typeface="Segoe UI" panose="020B0502040204020203" pitchFamily="34" charset="0"/>
              </a:rPr>
              <a:t>that the development and deployment of AI must be guided by the creation of an ethical framework. In 2018, we set out our view that there are six core principles that should guide the work around AI. </a:t>
            </a:r>
            <a:endParaRPr lang="en-US" sz="900"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ea typeface="Times New Roman" panose="02020603050405020304" pitchFamily="18" charset="0"/>
              </a:rPr>
              <a:t>Since then, we have reached a number of additional milestones, including the rollout of the Responsible AI Standard, new engineering systems and tools to operationalize AI, and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Segoe UI" panose="020B0502040204020203" pitchFamily="34" charset="0"/>
              </a:rPr>
              <a:t>We acknowledge there is more to learn. New research, policies, and engineering practices – in addition to evolving regulatory requirements - will continually inform and shape our approach.</a:t>
            </a:r>
            <a:endParaRPr lang="en-US" sz="900">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8/14/23 7:22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27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a:latin typeface="Segoe UI" panose="020B0502040204020203" pitchFamily="34" charset="0"/>
              </a:rPr>
              <a:t>Our focus will continue to be e</a:t>
            </a:r>
            <a:r>
              <a:rPr lang="en-US" sz="1800">
                <a:effectLst/>
                <a:latin typeface="Segoe UI" panose="020B0502040204020203" pitchFamily="34" charset="0"/>
                <a:ea typeface="Segoe UI" panose="020B0502040204020203" pitchFamily="34" charset="0"/>
              </a:rPr>
              <a:t>nacting our six principles of Responsible AI. </a:t>
            </a:r>
            <a:r>
              <a:rPr lang="en-US" sz="1800" b="0" i="0">
                <a:solidFill>
                  <a:srgbClr val="000000"/>
                </a:solidFill>
                <a:effectLst/>
                <a:latin typeface="Segoe UI" panose="020B0502040204020203" pitchFamily="34" charset="0"/>
              </a:rPr>
              <a:t>But it’s not enough to define these principles – we need to operationalize them at scale as well. </a:t>
            </a:r>
          </a:p>
          <a:p>
            <a:endParaRPr lang="en-US" sz="1800" b="0" i="0">
              <a:solidFill>
                <a:srgbClr val="000000"/>
              </a:solidFill>
              <a:effectLst/>
              <a:latin typeface="Segoe UI" panose="020B0502040204020203" pitchFamily="34" charset="0"/>
              <a:ea typeface="Times New Roman" panose="02020603050405020304" pitchFamily="18" charset="0"/>
            </a:endParaRPr>
          </a:p>
          <a:p>
            <a:r>
              <a:rPr lang="en-US" sz="1800">
                <a:latin typeface="Segoe UI" panose="020B0502040204020203" pitchFamily="34" charset="0"/>
                <a:ea typeface="Times New Roman" panose="02020603050405020304" pitchFamily="18" charset="0"/>
              </a:rPr>
              <a:t>We’re focused on four key areas to help put these principles into action: </a:t>
            </a:r>
            <a:endParaRPr lang="en-US" sz="1800"/>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First, you need governance.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Second, you need the rules to standardize AI requirements.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Third, you need training and best practices.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And fourth, you need the tools for implementation. </a:t>
            </a:r>
            <a:endParaRPr lang="en-US" sz="1800" b="0"/>
          </a:p>
          <a:p>
            <a:endParaRPr lang="en-US" sz="1800"/>
          </a:p>
          <a:p>
            <a:r>
              <a:rPr lang="en-US" sz="1800"/>
              <a:t>Let’s take a look at Microsoft’s approach to responsible AI.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724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As you can see from that video, responsible AI is a core value for us at Microsoft.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We’re not just setting a standard for the industry, but we’re also providing the tooling and capabilities for you to build responsible AI solutions right from the start – and we’re using the same principles and tools to build our own AI experiences.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Our work on Privacy, and GDPR in particular, taught us the importance of engineered systems and tools. It’s not just good enough to have a standard. You really need the tools and the engineering systems to help make it easy for your teams to adopt 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Built into our Azure AI services are templates, dashboards, reports and tools that you can use to debug AI models and understand AI decision-making and outcomes.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gives you the AI engineering system you need to build responsible AI into all of your own apps and services, and make responsible AI part of the everyday way your data scientists and engineering teams work.</a:t>
            </a:r>
          </a:p>
          <a:p>
            <a:pPr marL="0" marR="0">
              <a:lnSpc>
                <a:spcPct val="105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Let’s take a look at a customer example…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0740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8/14/23 7:22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650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In addition to our focus on responsible AI, data is the fuel that powers AI technology – and you need to trust what your technology partners are doing with your data.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There are three fundamental promises we make with the Microsoft Cloud: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First, your data is your data.  It is not our data. It is your data.  That means it is yours to own and control. Your data to choose how you want to leverage and monetize.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Second, your data is not used to train or enrich the foundation AI models used by others. You don’t have to worry about anyone other than your organization is benefiting from AI that is trained on your data.  Only your organization benefits from your data and business processes.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third, your data and AI models – in fact, your entire organization – are protected at every step by the most comprehensive enterprise compliance and security controls in the industry.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0">
              <a:effectLst/>
              <a:latin typeface="Segoe UI" panose="020B0502040204020203" pitchFamily="34" charset="0"/>
              <a:ea typeface="Calibri" panose="020F0502020204030204" pitchFamily="34" charset="0"/>
            </a:endParaRPr>
          </a:p>
          <a:p>
            <a:r>
              <a:rPr lang="en-US" sz="1800" kern="0">
                <a:effectLst/>
                <a:latin typeface="Segoe UI" panose="020B0502040204020203" pitchFamily="34" charset="0"/>
                <a:ea typeface="Calibri" panose="020F0502020204030204" pitchFamily="34" charset="0"/>
              </a:rPr>
              <a:t>Let’s dig in a little further.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4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When we say your data is your data, we mean that all of the data you use or generate is stored encrypted at rest in </a:t>
            </a:r>
            <a:r>
              <a:rPr lang="en-US" sz="1800" b="1">
                <a:effectLst/>
                <a:latin typeface="Segoe UI" panose="020B0502040204020203" pitchFamily="34" charset="0"/>
                <a:ea typeface="Segoe UI" panose="020B0502040204020203" pitchFamily="34" charset="0"/>
                <a:cs typeface="Times New Roman" panose="02020603050405020304" pitchFamily="18" charset="0"/>
              </a:rPr>
              <a:t>your organization’s</a:t>
            </a:r>
            <a:r>
              <a:rPr lang="en-US" sz="1800">
                <a:effectLst/>
                <a:latin typeface="Segoe UI" panose="020B0502040204020203" pitchFamily="34" charset="0"/>
                <a:ea typeface="Segoe UI" panose="020B0502040204020203" pitchFamily="34" charset="0"/>
                <a:cs typeface="Times New Roman" panose="02020603050405020304" pitchFamily="18" charset="0"/>
              </a:rPr>
              <a:t> Azure subscription.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The data is always under your control.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And when we say your data is not used to train foundation models, we mean that training data provided by the customer is only used to fine-tune the customer’s model and is not used by Microsoft to train or improve any Microsoft models.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Any fine-tuning you do stays in that Azure subscription, and </a:t>
            </a:r>
            <a:r>
              <a:rPr lang="en-US" sz="1800" b="1">
                <a:effectLst/>
                <a:latin typeface="Segoe UI" panose="020B0502040204020203" pitchFamily="34" charset="0"/>
                <a:ea typeface="Segoe UI" panose="020B0502040204020203" pitchFamily="34" charset="0"/>
                <a:cs typeface="Times New Roman" panose="02020603050405020304" pitchFamily="18" charset="0"/>
              </a:rPr>
              <a:t>never moves</a:t>
            </a:r>
            <a:r>
              <a:rPr lang="en-US" sz="1800">
                <a:effectLst/>
                <a:latin typeface="Segoe UI" panose="020B0502040204020203" pitchFamily="34" charset="0"/>
                <a:ea typeface="Segoe UI" panose="020B0502040204020203" pitchFamily="34" charset="0"/>
                <a:cs typeface="Times New Roman" panose="02020603050405020304" pitchFamily="18" charset="0"/>
              </a:rPr>
              <a:t> into the foundation AI models used by the world at large.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You don’t have to worry about training the model with your data, and then having a competitor be able to use that learning. The fine-tuned model only lives in </a:t>
            </a:r>
            <a:r>
              <a:rPr lang="en-US" sz="1800" b="1">
                <a:effectLst/>
                <a:latin typeface="Segoe UI" panose="020B0502040204020203" pitchFamily="34" charset="0"/>
                <a:ea typeface="Calibri" panose="020F0502020204030204" pitchFamily="34" charset="0"/>
                <a:cs typeface="Times New Roman" panose="02020603050405020304" pitchFamily="18" charset="0"/>
              </a:rPr>
              <a:t>your subscription</a:t>
            </a:r>
            <a:r>
              <a:rPr lang="en-US" sz="1800">
                <a:effectLst/>
                <a:latin typeface="Segoe UI" panose="020B0502040204020203" pitchFamily="34" charset="0"/>
                <a:ea typeface="Calibri" panose="020F0502020204030204" pitchFamily="34" charset="0"/>
                <a:cs typeface="Times New Roman" panose="02020603050405020304" pitchFamily="18" charset="0"/>
              </a:rPr>
              <a:t> and only </a:t>
            </a:r>
            <a:r>
              <a:rPr lang="en-US" sz="1800" b="1">
                <a:effectLst/>
                <a:latin typeface="Segoe UI" panose="020B0502040204020203" pitchFamily="34" charset="0"/>
                <a:ea typeface="Calibri" panose="020F0502020204030204" pitchFamily="34" charset="0"/>
                <a:cs typeface="Times New Roman" panose="02020603050405020304" pitchFamily="18" charset="0"/>
              </a:rPr>
              <a:t>you </a:t>
            </a:r>
            <a:r>
              <a:rPr lang="en-US" sz="1800">
                <a:effectLst/>
                <a:latin typeface="Segoe UI" panose="020B0502040204020203" pitchFamily="34" charset="0"/>
                <a:ea typeface="Calibri" panose="020F0502020204030204" pitchFamily="34" charset="0"/>
                <a:cs typeface="Times New Roman" panose="02020603050405020304" pitchFamily="18" charset="0"/>
              </a:rPr>
              <a:t>get to use it.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all of your data and AI models are protected by the most comprehensive enterprise compliance and security controls in the industry.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a:effectLst/>
                <a:latin typeface="Segoe UI" panose="020B0502040204020203" pitchFamily="34" charset="0"/>
                <a:ea typeface="Calibri" panose="020F0502020204030204" pitchFamily="34" charset="0"/>
              </a:rPr>
              <a:t>This is Microsoft’s commitment to you.  And that commitment should give you the confidence to leverage the power of AI to transform your businesses.</a:t>
            </a:r>
            <a:endParaRPr lang="en-US" sz="18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98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Work Trend Index:</a:t>
            </a:r>
          </a:p>
          <a:p>
            <a:endParaRPr lang="en-US"/>
          </a:p>
          <a:p>
            <a:r>
              <a:rPr lang="en-US"/>
              <a:t>Over 75% of employees are ready and say they’re comfortable using AI across administrative tasks (76%), analytical thinking (79%), creative work (73%), finding the right information (86%), summarizing meetings and action items (80%), and planning their day (77%)</a:t>
            </a:r>
          </a:p>
          <a:p>
            <a:endParaRPr lang="en-US"/>
          </a:p>
          <a:p>
            <a:r>
              <a:rPr lang="en-US"/>
              <a:t>And employers and managers are 2 times more interested in using AI to empower their workforce – looking at how to leverage it to help boost productivity, rather than using AI to replace and cut headcount. </a:t>
            </a:r>
          </a:p>
          <a:p>
            <a:endParaRPr lang="en-US"/>
          </a:p>
          <a:p>
            <a:endParaRPr lang="en-US"/>
          </a:p>
          <a:p>
            <a:r>
              <a:rPr lang="en-US"/>
              <a:t>Source; </a:t>
            </a:r>
            <a:r>
              <a:rPr lang="en-US">
                <a:hlinkClick r:id="rId3"/>
              </a:rPr>
              <a:t>FY24 MW CSA Narrative_Outline.docx (sharepoint.com)</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38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kern="0">
                <a:effectLst/>
                <a:latin typeface="Segoe UI" panose="020B0502040204020203" pitchFamily="34" charset="0"/>
                <a:ea typeface="Calibri" panose="020F0502020204030204" pitchFamily="34" charset="0"/>
              </a:rPr>
              <a:t>Let’s go deeper now and talk about some of the work we are doing to radically accelerate productivity using AI built into the Microsoft cloud services.</a:t>
            </a:r>
            <a:endParaRPr lang="en-US" sz="2800" b="0" i="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8/14/23 7:22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223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we announced GitHub Copilot almost a year ago, the innovation we’ve brought to market has been incredible. </a:t>
            </a:r>
          </a:p>
          <a:p>
            <a:endParaRPr lang="en-US"/>
          </a:p>
          <a:p>
            <a:r>
              <a:rPr lang="en-US"/>
              <a:t>We announced Microsoft 365 Copilot, your copilot for work. Copilot works alongside you in the apps you use every day to unlock creativity, unleash productivity, and uplevel skills. </a:t>
            </a:r>
            <a:endParaRPr lang="en-US">
              <a:cs typeface="Calibri"/>
            </a:endParaRPr>
          </a:p>
          <a:p>
            <a:endParaRPr lang="en-US"/>
          </a:p>
          <a:p>
            <a:r>
              <a:rPr lang="en-US"/>
              <a:t>We announced Dynamics 365 Copilot, the world’s first AI copilot for CRM and ERP. Dynamics 365 Copilot will transform business processes across any organization. </a:t>
            </a:r>
            <a:endParaRPr lang="en-US">
              <a:cs typeface="Calibri"/>
            </a:endParaRPr>
          </a:p>
          <a:p>
            <a:endParaRPr lang="en-US"/>
          </a:p>
          <a:p>
            <a:r>
              <a:rPr lang="en-US"/>
              <a:t>And with Copilot in Power Platform, we’re building on years of infusing AI capabilities into our low code solutions. </a:t>
            </a:r>
            <a:endParaRPr lang="en-US">
              <a:cs typeface="Calibri"/>
            </a:endParaRPr>
          </a:p>
          <a:p>
            <a:endParaRPr lang="en-US"/>
          </a:p>
          <a:p>
            <a:r>
              <a:rPr lang="en-US"/>
              <a:t>Finally, GitHub Copilot has driven incredible impact for developers, with 75% of developers who use Copilot reporting they’re able to focus on more satisfying work. </a:t>
            </a:r>
            <a:endParaRPr lang="en-US">
              <a:cs typeface="Calibri"/>
            </a:endParaRPr>
          </a:p>
          <a:p>
            <a:endParaRPr lang="en-US"/>
          </a:p>
          <a:p>
            <a:r>
              <a:rPr lang="en-US"/>
              <a:t>Let’s go a little deeper into AI-powered experiences like these.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B32523-F410-4F15-863C-DC90C88A4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913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panose="020B0502040204020203" pitchFamily="34" charset="0"/>
              </a:rPr>
              <a:t>The age of AI is beginning – and Microsoft is powering it.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We are also partnering deeply with leading AI companies like </a:t>
            </a:r>
            <a:r>
              <a:rPr lang="en-US" sz="1800" b="0" i="0" err="1">
                <a:solidFill>
                  <a:srgbClr val="000000"/>
                </a:solidFill>
                <a:effectLst/>
                <a:latin typeface="Segoe UI" panose="020B0502040204020203" pitchFamily="34" charset="0"/>
              </a:rPr>
              <a:t>OpenAI</a:t>
            </a:r>
            <a:r>
              <a:rPr lang="en-US" sz="1800" b="0" i="0">
                <a:solidFill>
                  <a:srgbClr val="000000"/>
                </a:solidFill>
                <a:effectLst/>
                <a:latin typeface="Segoe UI" panose="020B0502040204020203" pitchFamily="34" charset="0"/>
              </a:rPr>
              <a:t> to drive forward dramatic new advances in AI capabilities.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err="1">
                <a:solidFill>
                  <a:srgbClr val="000000"/>
                </a:solidFill>
                <a:effectLst/>
                <a:latin typeface="Segoe UI" panose="020B0502040204020203" pitchFamily="34" charset="0"/>
              </a:rPr>
              <a:t>OpenAI</a:t>
            </a:r>
            <a:r>
              <a:rPr lang="en-US" sz="1800" b="0" i="0">
                <a:solidFill>
                  <a:srgbClr val="000000"/>
                </a:solidFill>
                <a:effectLst/>
                <a:latin typeface="Segoe UI" panose="020B0502040204020203" pitchFamily="34" charset="0"/>
              </a:rPr>
              <a:t> builds and trains </a:t>
            </a:r>
            <a:r>
              <a:rPr lang="en-US" sz="1800" b="0" i="0" u="sng">
                <a:solidFill>
                  <a:srgbClr val="000000"/>
                </a:solidFill>
                <a:effectLst/>
                <a:latin typeface="Segoe UI" panose="020B0502040204020203" pitchFamily="34" charset="0"/>
              </a:rPr>
              <a:t>all of their AI models and experiences</a:t>
            </a:r>
            <a:r>
              <a:rPr lang="en-US" sz="1800" b="0" i="0">
                <a:solidFill>
                  <a:srgbClr val="000000"/>
                </a:solidFill>
                <a:effectLst/>
                <a:latin typeface="Segoe UI" panose="020B0502040204020203" pitchFamily="34" charset="0"/>
              </a:rPr>
              <a:t> – including their new </a:t>
            </a:r>
            <a:r>
              <a:rPr lang="en-US" sz="1800" b="0" i="0" err="1">
                <a:solidFill>
                  <a:srgbClr val="000000"/>
                </a:solidFill>
                <a:effectLst/>
                <a:latin typeface="Segoe UI" panose="020B0502040204020203" pitchFamily="34" charset="0"/>
              </a:rPr>
              <a:t>ChatGPT</a:t>
            </a:r>
            <a:r>
              <a:rPr lang="en-US" sz="1800" b="0" i="0">
                <a:solidFill>
                  <a:srgbClr val="000000"/>
                </a:solidFill>
                <a:effectLst/>
                <a:latin typeface="Segoe UI" panose="020B0502040204020203" pitchFamily="34" charset="0"/>
              </a:rPr>
              <a:t> offering that has taken the world by storm – using the unique supercomputing capabilities of Microsoft Azure.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Only Microsoft Azure provides the GPUs, </a:t>
            </a:r>
            <a:r>
              <a:rPr lang="en-US" sz="1800" b="0" i="0" err="1">
                <a:solidFill>
                  <a:srgbClr val="000000"/>
                </a:solidFill>
                <a:effectLst/>
                <a:latin typeface="Segoe UI" panose="020B0502040204020203" pitchFamily="34" charset="0"/>
              </a:rPr>
              <a:t>Infiniband</a:t>
            </a:r>
            <a:r>
              <a:rPr lang="en-US" sz="1800" b="0" i="0">
                <a:solidFill>
                  <a:srgbClr val="000000"/>
                </a:solidFill>
                <a:effectLst/>
                <a:latin typeface="Segoe UI" panose="020B0502040204020203" pitchFamily="34" charset="0"/>
              </a:rPr>
              <a:t> networking and unique AI infrastructure necessary to build these types of transformational AI models at scale – which is why </a:t>
            </a:r>
            <a:r>
              <a:rPr lang="en-US" sz="1800" b="0" i="0" err="1">
                <a:solidFill>
                  <a:srgbClr val="000000"/>
                </a:solidFill>
                <a:effectLst/>
                <a:latin typeface="Segoe UI" panose="020B0502040204020203" pitchFamily="34" charset="0"/>
              </a:rPr>
              <a:t>OpenAI</a:t>
            </a:r>
            <a:r>
              <a:rPr lang="en-US" sz="1800" b="0" i="0">
                <a:solidFill>
                  <a:srgbClr val="000000"/>
                </a:solidFill>
                <a:effectLst/>
                <a:latin typeface="Segoe UI" panose="020B0502040204020203" pitchFamily="34" charset="0"/>
              </a:rPr>
              <a:t> chose to partner with Microsoft.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1" i="0">
                <a:solidFill>
                  <a:srgbClr val="000000"/>
                </a:solidFill>
                <a:effectLst/>
                <a:latin typeface="Segoe UI" panose="020B0502040204020203" pitchFamily="34" charset="0"/>
              </a:rPr>
              <a:t>Azure is the place to develop and run large transformational AI workloads.</a:t>
            </a:r>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28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a:latin typeface="Segoe UI"/>
                <a:ea typeface="MS Mincho"/>
                <a:cs typeface="Segoe UI"/>
              </a:rPr>
              <a:t>We are excited to introduce Microsoft 365 Copilot - your copilot for work. </a:t>
            </a:r>
          </a:p>
          <a:p>
            <a:pPr>
              <a:defRPr/>
            </a:pPr>
            <a:endParaRPr lang="en-US" sz="900">
              <a:latin typeface="Segoe UI"/>
              <a:ea typeface="MS Mincho"/>
              <a:cs typeface="Segoe UI"/>
            </a:endParaRPr>
          </a:p>
          <a:p>
            <a:pPr>
              <a:defRPr/>
            </a:pPr>
            <a:r>
              <a:rPr lang="en-US" sz="900">
                <a:latin typeface="Segoe UI"/>
                <a:ea typeface="MS Mincho"/>
                <a:cs typeface="Segoe UI"/>
              </a:rPr>
              <a:t>Copilot combines the power of large language models (LLMs) with your data in the Microsoft Graph—your calendar, emails, chats, documents, meetings, and more—and the Microsoft 365 apps to turn your words into the most powerful productivity tool on the planet.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a:latin typeface="Segoe UI" panose="020B0502040204020203" pitchFamily="34" charset="0"/>
              <a:ea typeface="MS Mincho" panose="02020609040205080304" pitchFamily="49" charset="-128"/>
              <a:cs typeface="Segoe UI"/>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a:latin typeface="Segoe UI"/>
                <a:ea typeface="MS Mincho"/>
                <a:cs typeface="Segoe UI"/>
              </a:rPr>
              <a:t>Microsoft 365 Copilot isn’t just a better way of doing the same things. It’s an entirely new way of working.</a:t>
            </a:r>
          </a:p>
        </p:txBody>
      </p:sp>
      <p:sp>
        <p:nvSpPr>
          <p:cNvPr id="4" name="Header Placeholder 3"/>
          <p:cNvSpPr>
            <a:spLocks noGrp="1"/>
          </p:cNvSpPr>
          <p:nvPr>
            <p:ph type="hdr" sz="quarter"/>
          </p:nvPr>
        </p:nvSpPr>
        <p:spPr/>
        <p:txBody>
          <a:bodyPr/>
          <a:lstStyle/>
          <a:p>
            <a:pPr marL="0" marR="0" lvl="0" indent="0" algn="l" defTabSz="9343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353" marR="0" lvl="0" indent="0" algn="l" defTabSz="9250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2023-08-14 7:22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4432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CA" dirty="0">
                <a:solidFill>
                  <a:srgbClr val="000000"/>
                </a:solidFill>
                <a:latin typeface="Segoe UI" panose="020B0502040204020203" pitchFamily="34" charset="0"/>
                <a:cs typeface="Segoe UI" panose="020B0502040204020203" pitchFamily="34" charset="0"/>
              </a:rPr>
              <a:t>Let’s start with the world today. Things all around us are changing rapidly, and organizations need to adapt. This is nothing new. </a:t>
            </a:r>
          </a:p>
          <a:p>
            <a:pPr fontAlgn="base">
              <a:lnSpc>
                <a:spcPct val="107000"/>
              </a:lnSpc>
              <a:tabLst>
                <a:tab pos="232234" algn="l"/>
                <a:tab pos="353051" algn="l"/>
              </a:tabLst>
            </a:pPr>
            <a:endParaRPr lang="en-CA" dirty="0">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If you look back just a few years, we saw that organizations that had already invested in their own digital foundation were able to weather the disruption of the pandemic better than their peers, with many of them emerging even stronger than before. </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We believe we're on the cusp of a similar inflection point today.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 pressures today are different. After years of disruption driven by the pandemic, industries are continuing to transform quickly. The global workforce is shrinking as the population ages, and at a macro level, labor productivity has stalled for years. And with a more connected global population, we’ve seen security threats emerge and evolve faster than ever.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CA" dirty="0">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CA" dirty="0">
                <a:solidFill>
                  <a:srgbClr val="000000"/>
                </a:solidFill>
                <a:latin typeface="Segoe UI" panose="020B0502040204020203" pitchFamily="34" charset="0"/>
                <a:cs typeface="Segoe UI" panose="020B0502040204020203" pitchFamily="34" charset="0"/>
              </a:rPr>
              <a:t>But the pace of change hasn’t slowed. </a:t>
            </a:r>
          </a:p>
        </p:txBody>
      </p:sp>
    </p:spTree>
    <p:extLst>
      <p:ext uri="{BB962C8B-B14F-4D97-AF65-F5344CB8AC3E}">
        <p14:creationId xmlns:p14="http://schemas.microsoft.com/office/powerpoint/2010/main" val="241074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Copilot is integrated into</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Microsoft 365 in two ways.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First, it works alongside you, embedded in the apps millions of people use every day.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buFont typeface="Arial" panose="020B0604020202020204" pitchFamily="34" charset="0"/>
            </a:pPr>
            <a:endParaRPr lang="en-US" sz="1200">
              <a:effectLst/>
              <a:latin typeface="Calibri" panose="020F0502020204030204"/>
              <a:ea typeface="Calibri" panose="020F0502020204030204" pitchFamily="34" charset="0"/>
              <a:cs typeface="Calibri" panose="020F0502020204030204"/>
            </a:endParaRPr>
          </a:p>
          <a:p>
            <a:r>
              <a:rPr lang="en-US" sz="1200">
                <a:effectLst/>
                <a:latin typeface="Arial"/>
                <a:ea typeface="Times New Roman" panose="02020603050405020304" pitchFamily="18" charset="0"/>
                <a:cs typeface="Arial"/>
              </a:rPr>
              <a:t>Now, you can be </a:t>
            </a: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creative</a:t>
            </a:r>
            <a:r>
              <a:rPr lang="en-US" sz="1200">
                <a:latin typeface="Arial"/>
                <a:ea typeface="Times New Roman" panose="02020603050405020304" pitchFamily="18" charset="0"/>
                <a:cs typeface="Arial"/>
              </a:rPr>
              <a:t> </a:t>
            </a:r>
            <a:r>
              <a:rPr lang="en-US" sz="1200">
                <a:effectLst/>
                <a:latin typeface="Arial"/>
                <a:ea typeface="Times New Roman" panose="02020603050405020304" pitchFamily="18" charset="0"/>
                <a:cs typeface="Arial"/>
              </a:rPr>
              <a:t>in Word,</a:t>
            </a:r>
            <a:r>
              <a:rPr lang="en-US" sz="1200">
                <a:latin typeface="Arial"/>
                <a:ea typeface="Times New Roman" panose="02020603050405020304" pitchFamily="18" charset="0"/>
                <a:cs typeface="Arial"/>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analytical in Excel,</a:t>
            </a:r>
            <a:r>
              <a:rPr lang="en-US" sz="1200">
                <a:latin typeface="Arial"/>
                <a:ea typeface="Times New Roman" panose="02020603050405020304" pitchFamily="18" charset="0"/>
                <a:cs typeface="Arial"/>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expressive in PowerPoint,</a:t>
            </a:r>
            <a:r>
              <a:rPr lang="en-US" sz="1200">
                <a:latin typeface="Arial"/>
                <a:ea typeface="Times New Roman" panose="02020603050405020304" pitchFamily="18" charset="0"/>
                <a:cs typeface="Arial"/>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productive in Outlook and</a:t>
            </a:r>
            <a:r>
              <a:rPr lang="en-US" sz="1200">
                <a:latin typeface="Arial"/>
                <a:ea typeface="Times New Roman" panose="02020603050405020304" pitchFamily="18" charset="0"/>
                <a:cs typeface="Arial"/>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collaborative in Teams.</a:t>
            </a:r>
            <a:r>
              <a:rPr lang="en-US" sz="1200">
                <a:latin typeface="Arial"/>
                <a:ea typeface="Times New Roman" panose="02020603050405020304" pitchFamily="18" charset="0"/>
                <a:cs typeface="Arial"/>
              </a:rPr>
              <a:t> </a:t>
            </a:r>
          </a:p>
          <a:p>
            <a:pPr marL="0" indent="0">
              <a:buFont typeface="Arial" panose="020B0604020202020204" pitchFamily="34" charset="0"/>
              <a:buNone/>
            </a:pP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fontAlgn="base">
              <a:lnSpc>
                <a:spcPct val="107000"/>
              </a:lnSpc>
              <a:spcAft>
                <a:spcPts val="800"/>
              </a:spcAft>
            </a:pPr>
            <a:r>
              <a:rPr lang="en-US" sz="1200">
                <a:latin typeface="Segoe UI"/>
                <a:ea typeface="MS Mincho"/>
                <a:cs typeface="Segoe UI"/>
              </a:rPr>
              <a:t>Second, it is a brand-new experience: Business Chat. Business Chat works across all your Microsoft 365 apps and data in real time to turn ALL your data into knowledge.</a:t>
            </a:r>
          </a:p>
          <a:p>
            <a:pPr fontAlgn="base">
              <a:lnSpc>
                <a:spcPct val="107000"/>
              </a:lnSpc>
              <a:spcAft>
                <a:spcPts val="800"/>
              </a:spcAft>
            </a:pPr>
            <a:endParaRPr lang="en-US" sz="1200">
              <a:latin typeface="Segoe UI"/>
              <a:ea typeface="MS Mincho"/>
              <a:cs typeface="Segoe UI"/>
            </a:endParaRPr>
          </a:p>
          <a:p>
            <a:pPr fontAlgn="base">
              <a:lnSpc>
                <a:spcPct val="107000"/>
              </a:lnSpc>
              <a:spcAft>
                <a:spcPts val="800"/>
              </a:spcAft>
            </a:pPr>
            <a:r>
              <a:rPr lang="en-US" sz="1200">
                <a:latin typeface="Segoe UI"/>
                <a:ea typeface="MS Mincho"/>
                <a:cs typeface="Segoe UI"/>
              </a:rPr>
              <a:t>With Business Chat, you can spend less time focused on the tools and more time focused on the most important work. You can ask Copilot to summarize what’s going on with a given customer, highlight project milestones or risks, or create new content using references from across your data. </a:t>
            </a:r>
          </a:p>
          <a:p>
            <a:pPr fontAlgn="base">
              <a:lnSpc>
                <a:spcPct val="107000"/>
              </a:lnSpc>
              <a:spcAft>
                <a:spcPts val="800"/>
              </a:spcAft>
            </a:pPr>
            <a:endParaRPr lang="en-US" sz="1200">
              <a:latin typeface="Segoe UI"/>
              <a:ea typeface="MS Mincho"/>
              <a:cs typeface="Segoe UI"/>
            </a:endParaRPr>
          </a:p>
          <a:p>
            <a:pPr fontAlgn="base">
              <a:lnSpc>
                <a:spcPct val="107000"/>
              </a:lnSpc>
              <a:spcAft>
                <a:spcPts val="800"/>
              </a:spcAft>
            </a:pPr>
            <a:r>
              <a:rPr lang="en-US" sz="1200">
                <a:latin typeface="Segoe UI"/>
                <a:ea typeface="MS Mincho"/>
                <a:cs typeface="Segoe UI"/>
              </a:rPr>
              <a:t>Let’s take a look at Business Chat in action. &lt;or replace with demo of choice&gt; - then close/hand-off</a:t>
            </a:r>
          </a:p>
          <a:p>
            <a:pPr marL="0" marR="0">
              <a:spcBef>
                <a:spcPts val="0"/>
              </a:spcBef>
              <a:spcAft>
                <a:spcPts val="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EB10D-FEB7-49EA-96E5-BA874FF978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202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latin typeface="Segoe UI"/>
                <a:ea typeface="MS Mincho"/>
                <a:cs typeface="Segoe UI"/>
              </a:rPr>
              <a:t>Nearly 9 out of every 10 workers say that automation and AI-powered tools would help them focus on more meaningful work. </a:t>
            </a:r>
            <a:endParaRPr lang="en-US" sz="1800">
              <a:latin typeface="Segoe UI" panose="020B0502040204020203" pitchFamily="34" charset="0"/>
              <a:ea typeface="MS Mincho" panose="02020609040205080304" pitchFamily="49" charset="-128"/>
              <a:cs typeface="Times New Roman" panose="02020603050405020304" pitchFamily="18" charset="0"/>
            </a:endParaRPr>
          </a:p>
          <a:p>
            <a:pPr marL="0" marR="0">
              <a:lnSpc>
                <a:spcPct val="107000"/>
              </a:lnSpc>
              <a:spcBef>
                <a:spcPts val="0"/>
              </a:spcBef>
              <a:spcAft>
                <a:spcPts val="800"/>
              </a:spcAft>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lnSpc>
                <a:spcPct val="107000"/>
              </a:lnSpc>
              <a:spcAft>
                <a:spcPts val="800"/>
              </a:spcAft>
            </a:pPr>
            <a:r>
              <a:rPr lang="en-US" sz="1800">
                <a:latin typeface="Segoe UI"/>
                <a:ea typeface="MS Mincho"/>
                <a:cs typeface="Segoe UI"/>
              </a:rPr>
              <a:t>That’s why we’ve introduced Dynamics 365 Copilot. Just as </a:t>
            </a:r>
            <a:r>
              <a:rPr lang="en-US" sz="1800" err="1">
                <a:latin typeface="Segoe UI"/>
                <a:ea typeface="MS Mincho"/>
                <a:cs typeface="Segoe UI"/>
              </a:rPr>
              <a:t>Github</a:t>
            </a:r>
            <a:r>
              <a:rPr lang="en-US" sz="1800">
                <a:latin typeface="Segoe UI"/>
                <a:ea typeface="MS Mincho"/>
                <a:cs typeface="Segoe UI"/>
              </a:rPr>
              <a:t> Copilot transforms how developers create code, Dynamics 365 Copilot will transform business processes across the organization. </a:t>
            </a:r>
            <a:endParaRPr lang="en-US" sz="1800">
              <a:latin typeface="Segoe UI" panose="020B0502040204020203" pitchFamily="34" charset="0"/>
              <a:ea typeface="MS Mincho" panose="02020609040205080304" pitchFamily="49" charset="-128"/>
              <a:cs typeface="Segoe UI"/>
            </a:endParaRPr>
          </a:p>
          <a:p>
            <a:endParaRPr lang="en-US" sz="1800">
              <a:latin typeface="Segoe UI" panose="020B0502040204020203" pitchFamily="34" charset="0"/>
              <a:ea typeface="MS Mincho" panose="02020609040205080304" pitchFamily="49" charset="-128"/>
              <a:cs typeface="Times New Roman" panose="02020603050405020304" pitchFamily="18" charset="0"/>
            </a:endParaRPr>
          </a:p>
          <a:p>
            <a:r>
              <a:rPr lang="en-US" sz="1800">
                <a:latin typeface="Segoe UI"/>
                <a:ea typeface="MS Mincho"/>
                <a:cs typeface="Segoe UI"/>
              </a:rPr>
              <a:t>Microsoft Dynamics 365 Copilot provides interactive, AI-powered assistance across business functions. With Dynamics 365 Copilot, we’re introducing the world’s first AI copilot natively built-in to both CRM and ERP applications.</a:t>
            </a:r>
          </a:p>
          <a:p>
            <a:pPr marL="0" marR="0">
              <a:lnSpc>
                <a:spcPct val="107000"/>
              </a:lnSpc>
              <a:spcBef>
                <a:spcPts val="0"/>
              </a:spcBef>
              <a:spcAft>
                <a:spcPts val="800"/>
              </a:spcAft>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lnSpc>
                <a:spcPct val="107000"/>
              </a:lnSpc>
              <a:spcAft>
                <a:spcPts val="800"/>
              </a:spcAft>
            </a:pPr>
            <a:r>
              <a:rPr lang="en-US" sz="1800">
                <a:latin typeface="Segoe UI"/>
                <a:ea typeface="MS Mincho"/>
                <a:cs typeface="Segoe UI"/>
              </a:rPr>
              <a:t>And it’s built on the secure and trusted foundation of the Microsoft Cloud, with the same commitments to responsible AI we’ve talked about already. </a:t>
            </a:r>
            <a:endParaRPr lang="en-US" sz="1800">
              <a:latin typeface="Segoe UI" panose="020B0502040204020203" pitchFamily="34" charset="0"/>
              <a:ea typeface="MS Mincho" panose="02020609040205080304" pitchFamily="49" charset="-128"/>
              <a:cs typeface="Segoe UI"/>
            </a:endParaRPr>
          </a:p>
          <a:p>
            <a:pPr marL="0" marR="0">
              <a:lnSpc>
                <a:spcPct val="107000"/>
              </a:lnSpc>
              <a:spcBef>
                <a:spcPts val="0"/>
              </a:spcBef>
              <a:spcAft>
                <a:spcPts val="800"/>
              </a:spcAft>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lnSpc>
                <a:spcPct val="107000"/>
              </a:lnSpc>
              <a:spcAft>
                <a:spcPts val="800"/>
              </a:spcAft>
            </a:pPr>
            <a:r>
              <a:rPr lang="en-US" sz="1800">
                <a:latin typeface="Segoe UI"/>
                <a:ea typeface="MS Mincho"/>
                <a:cs typeface="Segoe UI"/>
              </a:rPr>
              <a:t>Let’s zoom into one of those AI-powered experiences: Sales. </a:t>
            </a:r>
            <a:endParaRPr lang="en-US" sz="1800">
              <a:latin typeface="Segoe UI" panose="020B0502040204020203" pitchFamily="34" charset="0"/>
              <a:ea typeface="MS Mincho" panose="02020609040205080304" pitchFamily="49" charset="-128"/>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2713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a:latin typeface="Segoe UI"/>
                <a:ea typeface="MS Mincho"/>
                <a:cs typeface="Segoe UI"/>
              </a:rPr>
              <a:t>We’re tailoring Copilot experiences like these for every role, every function, every line of business—from sales, service, and marketing to supply chain. Everyone will benefit from AI-enhanced business processes. </a:t>
            </a:r>
            <a:endParaRPr lang="en-US" sz="1800">
              <a:latin typeface="Segoe UI" panose="020B0502040204020203" pitchFamily="34"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a:ea typeface="MS Mincho"/>
                <a:cs typeface="Segoe UI"/>
              </a:rPr>
              <a:t>As we've just seen, sellers can move deals forward faster with AI-assisted email replies, from information requests to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r>
              <a:rPr lang="en-US" sz="1800">
                <a:latin typeface="Segoe UI"/>
                <a:ea typeface="MS Mincho"/>
                <a:cs typeface="Segoe UI"/>
              </a:rPr>
              <a:t>Marketing teams can get insights faster and easier using natural language. </a:t>
            </a:r>
            <a:endParaRPr lang="en-US" sz="1800">
              <a:latin typeface="Segoe UI" panose="020B0502040204020203" pitchFamily="34" charset="0"/>
              <a:ea typeface="MS Mincho" panose="02020609040205080304" pitchFamily="49" charset="-128"/>
              <a:cs typeface="Segoe UI"/>
            </a:endParaRPr>
          </a:p>
          <a:p>
            <a:endParaRPr lang="en-US" sz="1800">
              <a:latin typeface="Segoe UI" panose="020B0502040204020203" pitchFamily="34" charset="0"/>
              <a:ea typeface="MS Mincho" panose="02020609040205080304" pitchFamily="49" charset="-128"/>
              <a:cs typeface="Times New Roman" panose="02020603050405020304" pitchFamily="18" charset="0"/>
            </a:endParaRPr>
          </a:p>
          <a:p>
            <a:r>
              <a:rPr lang="en-US" sz="1800">
                <a:latin typeface="Segoe UI"/>
                <a:ea typeface="MS Mincho"/>
                <a:cs typeface="Segoe UI"/>
              </a:rPr>
              <a:t>Customer service agents resolve issues faster and with more relevant personalized recommendations. </a:t>
            </a:r>
            <a:endParaRPr lang="en-US" sz="1800">
              <a:latin typeface="Segoe UI" panose="020B0502040204020203" pitchFamily="34" charset="0"/>
              <a:ea typeface="MS Mincho" panose="02020609040205080304" pitchFamily="49" charset="-128"/>
              <a:cs typeface="Segoe UI"/>
            </a:endParaRPr>
          </a:p>
          <a:p>
            <a:endParaRPr lang="en-US" sz="1800">
              <a:latin typeface="Segoe UI" panose="020B0502040204020203" pitchFamily="34" charset="0"/>
              <a:ea typeface="MS Mincho" panose="02020609040205080304" pitchFamily="49" charset="-128"/>
              <a:cs typeface="Times New Roman" panose="02020603050405020304" pitchFamily="18" charset="0"/>
            </a:endParaRPr>
          </a:p>
          <a:p>
            <a:r>
              <a:rPr lang="en-US" sz="1800">
                <a:latin typeface="Segoe UI"/>
                <a:ea typeface="MS Mincho"/>
                <a:cs typeface="Segoe UI"/>
              </a:rPr>
              <a:t>Operations managers can better predict and act on supply chain disruptions. </a:t>
            </a:r>
            <a:endParaRPr lang="en-US" sz="1800">
              <a:latin typeface="Segoe UI" panose="020B0502040204020203" pitchFamily="34" charset="0"/>
              <a:ea typeface="MS Mincho" panose="02020609040205080304" pitchFamily="49" charset="-128"/>
              <a:cs typeface="Segoe UI"/>
            </a:endParaRPr>
          </a:p>
          <a:p>
            <a:pPr>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defRPr/>
            </a:pPr>
            <a:r>
              <a:rPr lang="en-US" sz="1800">
                <a:latin typeface="Segoe UI"/>
                <a:ea typeface="MS Mincho"/>
                <a:cs typeface="Segoe UI"/>
              </a:rPr>
              <a:t>And businesses of any size can bring products to market faster with AI-powered product descriptions, connected seamlessly to commerce platforms like Shopify. </a:t>
            </a:r>
            <a:endParaRPr lang="en-US" sz="1800">
              <a:latin typeface="Segoe UI" panose="020B0502040204020203" pitchFamily="34" charset="0"/>
              <a:ea typeface="MS Mincho" panose="02020609040205080304" pitchFamily="49" charset="-128"/>
              <a:cs typeface="Segoe UI"/>
            </a:endParaRPr>
          </a:p>
          <a:p>
            <a:pPr>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defRPr/>
            </a:pPr>
            <a:r>
              <a:rPr lang="en-US" sz="1800">
                <a:latin typeface="Segoe UI"/>
                <a:ea typeface="MS Mincho"/>
                <a:cs typeface="Segoe UI"/>
              </a:rPr>
              <a:t>Dynamics 365 Copilot works within Dynamics 365 alongside business professionals to help them create ideas and content faster, complete time-consuming tasks, and get insights and next best actions—just by describing what’s needed.</a:t>
            </a:r>
          </a:p>
          <a:p>
            <a:pPr>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defRPr/>
            </a:pPr>
            <a:r>
              <a:rPr lang="en-US" sz="1800">
                <a:latin typeface="Segoe UI"/>
                <a:ea typeface="MS Mincho"/>
                <a:cs typeface="Segoe UI"/>
              </a:rPr>
              <a:t>I encourage you to try these capabilities today. </a:t>
            </a:r>
            <a:endParaRPr lang="en-US" sz="1800">
              <a:latin typeface="Segoe UI" panose="020B0502040204020203" pitchFamily="34" charset="0"/>
              <a:ea typeface="MS Mincho" panose="02020609040205080304" pitchFamily="49" charset="-128"/>
              <a:cs typeface="Segoe UI"/>
            </a:endParaRPr>
          </a:p>
          <a:p>
            <a:endParaRPr lang="en-US"/>
          </a:p>
          <a:p>
            <a:r>
              <a:rPr lang="en-US"/>
              <a:t>Now let’s talk about Power Platform.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053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a:latin typeface="Segoe UI"/>
                <a:ea typeface="MS Mincho"/>
                <a:cs typeface="Segoe UI"/>
              </a:rPr>
              <a:t>These AI features are being rolled out across different products in the Power Platform.</a:t>
            </a:r>
          </a:p>
          <a:p>
            <a:pPr>
              <a:defRPr/>
            </a:pPr>
            <a:endParaRPr lang="en-US" sz="900">
              <a:latin typeface="Segoe UI"/>
              <a:ea typeface="MS Mincho"/>
              <a:cs typeface="Segoe UI"/>
            </a:endParaRPr>
          </a:p>
          <a:p>
            <a:pPr>
              <a:defRPr/>
            </a:pPr>
            <a:r>
              <a:rPr lang="en-US" sz="900">
                <a:latin typeface="Segoe UI"/>
                <a:ea typeface="MS Mincho"/>
                <a:cs typeface="Segoe UI"/>
              </a:rPr>
              <a:t>Developers of all kinds can now harness the power of Copilot in Power Apps, using natural language to describe what kind of app they want to build, and then instruct the copilot how to refine what they are creating.</a:t>
            </a:r>
          </a:p>
          <a:p>
            <a:pPr>
              <a:defRPr/>
            </a:pPr>
            <a:endParaRPr lang="en-US" sz="900">
              <a:latin typeface="Segoe UI"/>
              <a:ea typeface="MS Mincho"/>
              <a:cs typeface="Segoe UI"/>
            </a:endParaRPr>
          </a:p>
          <a:p>
            <a:pPr>
              <a:defRPr/>
            </a:pPr>
            <a:r>
              <a:rPr lang="en-US" sz="900">
                <a:latin typeface="Segoe UI"/>
                <a:ea typeface="MS Mincho"/>
                <a:cs typeface="Segoe UI"/>
              </a:rPr>
              <a:t>Creating automated processes has never been easier with Copilot in Power Automate. During a public preview of the feature, makers experienced an average of a 50% reduction in the time it took to make process flows using Copilot. Just describe what process you want to automate using natural language, and Power Automate will build the first iteration for you.</a:t>
            </a:r>
          </a:p>
          <a:p>
            <a:pPr>
              <a:defRPr/>
            </a:pPr>
            <a:endParaRPr lang="en-US" sz="900">
              <a:latin typeface="Segoe UI"/>
              <a:ea typeface="MS Mincho"/>
              <a:cs typeface="Segoe UI"/>
            </a:endParaRPr>
          </a:p>
          <a:p>
            <a:pPr>
              <a:defRPr/>
            </a:pPr>
            <a:r>
              <a:rPr lang="en-US" sz="900">
                <a:latin typeface="Segoe UI"/>
                <a:ea typeface="MS Mincho"/>
                <a:cs typeface="Segoe UI"/>
              </a:rPr>
              <a:t>Power Virtual Agents brings the ability to rapidly build conversational bots to Power Platform. Developers can now use natural language to train bots and refine conversational dialogs to reduce creation time. Conversation boosters can also link the existing information from your own knowledge source to help expand answers chatbots can give to help end users.</a:t>
            </a:r>
          </a:p>
          <a:p>
            <a:pPr>
              <a:defRPr/>
            </a:pPr>
            <a:endParaRPr lang="en-US" sz="900">
              <a:latin typeface="Segoe UI"/>
              <a:ea typeface="MS Mincho"/>
              <a:cs typeface="Segoe UI"/>
            </a:endParaRPr>
          </a:p>
          <a:p>
            <a:pPr>
              <a:defRPr/>
            </a:pPr>
            <a:r>
              <a:rPr lang="en-US" sz="900">
                <a:latin typeface="Segoe UI"/>
                <a:ea typeface="MS Mincho"/>
                <a:cs typeface="Segoe UI"/>
              </a:rPr>
              <a:t>Incorporate AI capabilities into your apps and flows with AI Builder. AI Builder now has offerings from the Azure Open AI Service, allowing makers to include low-code generative AI models and templates into projects.</a:t>
            </a:r>
          </a:p>
          <a:p>
            <a:pPr>
              <a:defRPr/>
            </a:pPr>
            <a:endParaRPr lang="en-US" sz="900">
              <a:latin typeface="Segoe UI"/>
              <a:ea typeface="MS Mincho"/>
              <a:cs typeface="Segoe UI"/>
            </a:endParaRPr>
          </a:p>
          <a:p>
            <a:pPr>
              <a:defRPr/>
            </a:pPr>
            <a:r>
              <a:rPr lang="en-US" sz="900">
                <a:latin typeface="Segoe UI"/>
                <a:ea typeface="MS Mincho"/>
                <a:cs typeface="Segoe UI"/>
              </a:rPr>
              <a:t>Let’s take a look at one of these capabilities in action. </a:t>
            </a:r>
          </a:p>
        </p:txBody>
      </p:sp>
      <p:sp>
        <p:nvSpPr>
          <p:cNvPr id="4" name="Header Placeholder 3"/>
          <p:cNvSpPr>
            <a:spLocks noGrp="1"/>
          </p:cNvSpPr>
          <p:nvPr>
            <p:ph type="hdr" sz="quarter"/>
          </p:nvPr>
        </p:nvSpPr>
        <p:spPr/>
        <p:txBody>
          <a:bodyPr/>
          <a:lstStyle/>
          <a:p>
            <a:pPr marL="0" marR="0" lvl="0" indent="0" algn="l" defTabSz="9343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353" marR="0" lvl="0" indent="0" algn="l" defTabSz="9250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2023-08-14 7:22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1264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We are proud to introduce Microsoft Security Copilot. Security Copilot combines the most advanced GPT4 model from </a:t>
            </a:r>
            <a:r>
              <a:rPr lang="en-US" sz="900" err="1"/>
              <a:t>OpenAI</a:t>
            </a:r>
            <a:r>
              <a:rPr lang="en-US" sz="900"/>
              <a:t> with a Microsoft-developed, security-specific model, powered by Microsoft Security’s unique expertise, global threat intelligence and comprehensive security products.</a:t>
            </a:r>
          </a:p>
          <a:p>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Security Copilot helps you be more effective and efficient at all the roles you play. It helps you enhance and grow your capabilities and skills, while also supporting the workflows and teams you collaborate with to solve security challenges. </a:t>
            </a:r>
            <a:br>
              <a:rPr lang="en-US" sz="900"/>
            </a:br>
            <a:br>
              <a:rPr lang="en-US" sz="900"/>
            </a:br>
            <a:endParaRPr lang="en-US" sz="900">
              <a:latin typeface="Segoe UI" panose="020B0502040204020203" pitchFamily="34" charset="0"/>
              <a:ea typeface="MS Mincho" panose="02020609040205080304" pitchFamily="49" charset="-128"/>
              <a:cs typeface="Segoe UI"/>
            </a:endParaRPr>
          </a:p>
        </p:txBody>
      </p:sp>
      <p:sp>
        <p:nvSpPr>
          <p:cNvPr id="4" name="Header Placeholder 3"/>
          <p:cNvSpPr>
            <a:spLocks noGrp="1"/>
          </p:cNvSpPr>
          <p:nvPr>
            <p:ph type="hdr" sz="quarter"/>
          </p:nvPr>
        </p:nvSpPr>
        <p:spPr/>
        <p:txBody>
          <a:bodyPr/>
          <a:lstStyle/>
          <a:p>
            <a:pPr marL="0" marR="0" lvl="0" indent="0" algn="l" defTabSz="9343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353" marR="0" lvl="0" indent="0" algn="l" defTabSz="9250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2023-08-14 7:22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963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Copilot is running on our security and privacy-compliant hyperscale infrastructure, which is unique to Microsoft and brings the full benefit of being on the Azure cloud platform. Security Copilot also integrates with the end-to-end Microsoft Security portfolio of solutions. And over time, it will work with a growing ecosystem of products from third-party vendors. </a:t>
            </a:r>
          </a:p>
          <a:p>
            <a:endParaRPr lang="en-US"/>
          </a:p>
          <a:p>
            <a:r>
              <a:rPr lang="en-US"/>
              <a:t>So you can see how Security Copilot is not only an </a:t>
            </a:r>
            <a:r>
              <a:rPr lang="en-US" err="1"/>
              <a:t>OpenAI</a:t>
            </a:r>
            <a:r>
              <a:rPr lang="en-US"/>
              <a:t>-powered large language model, but rather, it creates a network effect, enabling organizations to truly defend at machine speed.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it all comes together with Security Copilot at the heart of the Microsoft Security product portfolio.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053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a:cs typeface="Segoe UI"/>
              </a:rPr>
              <a:t>Moving into how we’re empowering developers to build the next generation of apps, let’s talk about GitHub. </a:t>
            </a:r>
          </a:p>
          <a:p>
            <a:pPr algn="l" rtl="0" fontAlgn="base"/>
            <a:endParaRPr lang="en-US" sz="1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In a world where every organization is becoming a technology company and looking to be able to develop apps and solutions to power their business, GitHub Enterprise provides developers with an integrated developer platform that they can use to collaborate, automate and secure their DevOps solutions. </a:t>
            </a:r>
            <a:endParaRPr lang="en-US" sz="2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 </a:t>
            </a:r>
            <a:endParaRPr lang="en-US" sz="2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GitHub is used and loved by more than 100 million developers around the world today. </a:t>
            </a:r>
            <a:endParaRPr lang="en-US" sz="2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 </a:t>
            </a:r>
            <a:endParaRPr lang="en-US" sz="2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And it is now trusted by more than 90% of the Fortune 100 companies in the world to run their businesses. </a:t>
            </a:r>
            <a:endParaRPr lang="en-US" sz="2800" b="0" i="0">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FED6F-EFAA-5D46-8E7F-82E10F3438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309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One of the most exciting new capabilities we’ve recently launched with GitHub is a new service we call GitHub Copilot.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Copilot was the first solution built using the new transformational large AI models developed by OpenAI.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Copilot provides an AI-pair programmer that works with all of the popular programming languages, and that dramatically accelerates developer productivity.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Developers using </a:t>
            </a:r>
            <a:r>
              <a:rPr lang="en-US" sz="1800" err="1">
                <a:effectLst/>
                <a:latin typeface="Segoe UI" panose="020B0502040204020203" pitchFamily="34" charset="0"/>
                <a:ea typeface="Calibri" panose="020F0502020204030204" pitchFamily="34" charset="0"/>
                <a:cs typeface="Times New Roman" panose="02020603050405020304" pitchFamily="18" charset="0"/>
              </a:rPr>
              <a:t>Github</a:t>
            </a:r>
            <a:r>
              <a:rPr lang="en-US" sz="1800">
                <a:effectLst/>
                <a:latin typeface="Segoe UI" panose="020B0502040204020203" pitchFamily="34" charset="0"/>
                <a:ea typeface="Calibri" panose="020F0502020204030204" pitchFamily="34" charset="0"/>
                <a:cs typeface="Times New Roman" panose="02020603050405020304" pitchFamily="18" charset="0"/>
              </a:rPr>
              <a:t> Copilot see a 55% productivity boost when working on real-world projects and tasks.</a:t>
            </a:r>
          </a:p>
          <a:p>
            <a:pPr marL="0" marR="0">
              <a:lnSpc>
                <a:spcPct val="105000"/>
              </a:lnSpc>
              <a:spcBef>
                <a:spcPts val="0"/>
              </a:spcBef>
              <a:spcAft>
                <a:spcPts val="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rPr>
              <a:t>Let’s take a look at GitHub Copilot in action…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E57EA7-69B1-4810-9938-142205D1E9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96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8" name="Google Shape;298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That video showed you a brief look at how Copilot transforms developers’ creation of code.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In fact, up to 46% of all lines of code written by developers using Copilot are now fully AI generated.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In measured tests conducted by 3</a:t>
            </a:r>
            <a:r>
              <a:rPr lang="en-US" sz="1800" baseline="30000" dirty="0">
                <a:effectLst/>
                <a:latin typeface="Segoe UI" panose="020B0502040204020203" pitchFamily="34" charset="0"/>
                <a:ea typeface="Calibri" panose="020F0502020204030204" pitchFamily="34" charset="0"/>
                <a:cs typeface="Times New Roman" panose="02020603050405020304" pitchFamily="18" charset="0"/>
              </a:rPr>
              <a:t>rd</a:t>
            </a:r>
            <a:r>
              <a:rPr lang="en-US" sz="1800" dirty="0">
                <a:effectLst/>
                <a:latin typeface="Segoe UI" panose="020B0502040204020203" pitchFamily="34" charset="0"/>
                <a:ea typeface="Calibri" panose="020F0502020204030204" pitchFamily="34" charset="0"/>
                <a:cs typeface="Times New Roman" panose="02020603050405020304" pitchFamily="18" charset="0"/>
              </a:rPr>
              <a:t> parties, they’ve found that developers using Copilot are 55% more productive in completing tasks and applications.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But even more striking to me is what developers think about the Copilot experience – they love it. 75% of developers using Copilot report feeling that they can now focus on more satisfying work and enjoy their jobs more.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Debugging and looking up regular expressions is not satisfying. By having that work autogenerated, developers can instead focus on things that make them feel more satisfied, complete their work faster, and feel more productive. This is really transformational in terms of how development teams 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Segoe UI" panose="020B0502040204020203" pitchFamily="34" charset="0"/>
                <a:ea typeface="Calibri" panose="020F0502020204030204" pitchFamily="34" charset="0"/>
              </a:rPr>
              <a:t>Copilot for Business is generally available now for all developers to use today with all developer languages on all platforms and with all types of developer tools.</a:t>
            </a:r>
            <a:endParaRPr lang="en-US" b="0" i="0" dirty="0">
              <a:solidFill>
                <a:srgbClr val="000000"/>
              </a:solidFill>
              <a:effectLst/>
              <a:latin typeface="Segoe UI" panose="020B0502040204020203" pitchFamily="34" charset="0"/>
            </a:endParaRPr>
          </a:p>
        </p:txBody>
      </p:sp>
      <p:sp>
        <p:nvSpPr>
          <p:cNvPr id="2989" name="Google Shape;298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now, any organization can drive up to 55% greater developer productivity with GitHub Copilot. </a:t>
            </a:r>
          </a:p>
          <a:p>
            <a:endParaRPr lang="en-US" dirty="0"/>
          </a:p>
          <a:p>
            <a:r>
              <a:rPr lang="en-US" dirty="0"/>
              <a:t>And they can start using Dynamics 365 Copilot and Copilot in Power Platform today. </a:t>
            </a:r>
          </a:p>
          <a:p>
            <a:endParaRPr lang="en-US" dirty="0"/>
          </a:p>
          <a:p>
            <a:r>
              <a:rPr lang="en-US" dirty="0"/>
              <a:t>Details are coming out quickly about Microsoft 365 Copilot and Security Copilot, with many of our S500 customers invited to participate in the early access program announced last week. </a:t>
            </a:r>
          </a:p>
          <a:p>
            <a:endParaRPr lang="en-US" dirty="0"/>
          </a:p>
          <a:p>
            <a:r>
              <a:rPr lang="en-US" dirty="0"/>
              <a:t>Now let’s talk about what our customers can build using the leading AI platform: Azure AI. </a:t>
            </a:r>
          </a:p>
          <a:p>
            <a:endParaRPr lang="en-US" dirty="0"/>
          </a:p>
        </p:txBody>
      </p:sp>
      <p:sp>
        <p:nvSpPr>
          <p:cNvPr id="4" name="Slide Number Placeholder 3"/>
          <p:cNvSpPr>
            <a:spLocks noGrp="1"/>
          </p:cNvSpPr>
          <p:nvPr>
            <p:ph type="sldNum" sz="quarter" idx="5"/>
          </p:nvPr>
        </p:nvSpPr>
        <p:spPr/>
        <p:txBody>
          <a:bodyPr/>
          <a:lstStyle/>
          <a:p>
            <a:fld id="{72335A20-782D-4626-8C12-7F322F08BFE2}" type="slidenum">
              <a:rPr lang="en-US" smtClean="0"/>
              <a:t>29</a:t>
            </a:fld>
            <a:endParaRPr lang="en-US"/>
          </a:p>
        </p:txBody>
      </p:sp>
    </p:spTree>
    <p:extLst>
      <p:ext uri="{BB962C8B-B14F-4D97-AF65-F5344CB8AC3E}">
        <p14:creationId xmlns:p14="http://schemas.microsoft.com/office/powerpoint/2010/main" val="2236369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Technology is advancing incredibly quickly, grabbing headlines every day.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Experiences based on large language models, like ChatGPT, have taken the world by storm, in part because they can draw a vast store of data leveraging the massive computing power available today in the cloud. </a:t>
            </a:r>
            <a:endParaRPr lang="en-US" b="1"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We’ve seen this technology break through with consumers – it’s not just for tech anymore.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As a result, you can expect your employees to start demanding these kinds of experiences in the tools they use each day. Similarly, your customers will quickly come to expect AI capabilities in the services you offer, if they don’t already.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But there’s a third element that’s really exciting right now – and that’s the real, tangible impact technology like this can drive. </a:t>
            </a:r>
          </a:p>
        </p:txBody>
      </p:sp>
    </p:spTree>
    <p:extLst>
      <p:ext uri="{BB962C8B-B14F-4D97-AF65-F5344CB8AC3E}">
        <p14:creationId xmlns:p14="http://schemas.microsoft.com/office/powerpoint/2010/main" val="2649694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solidFill>
                  <a:srgbClr val="000000"/>
                </a:solidFill>
                <a:latin typeface="Segoe UI"/>
                <a:cs typeface="Segoe UI"/>
              </a:rPr>
              <a:t>Let's</a:t>
            </a:r>
            <a:r>
              <a:rPr lang="en-US" sz="1800" b="0" i="0" dirty="0">
                <a:solidFill>
                  <a:srgbClr val="000000"/>
                </a:solidFill>
                <a:effectLst/>
                <a:latin typeface="Segoe UI"/>
                <a:cs typeface="Segoe UI"/>
              </a:rPr>
              <a:t> focus on how </a:t>
            </a:r>
            <a:r>
              <a:rPr lang="en-US" sz="1800" b="1" i="0" dirty="0">
                <a:solidFill>
                  <a:srgbClr val="000000"/>
                </a:solidFill>
                <a:effectLst/>
                <a:latin typeface="Segoe UI"/>
                <a:cs typeface="Segoe UI"/>
              </a:rPr>
              <a:t>you </a:t>
            </a:r>
            <a:r>
              <a:rPr lang="en-US" sz="1800" b="0" i="0" dirty="0">
                <a:solidFill>
                  <a:srgbClr val="000000"/>
                </a:solidFill>
                <a:effectLst/>
                <a:latin typeface="Segoe UI"/>
                <a:cs typeface="Segoe UI"/>
              </a:rPr>
              <a:t>can build transformational experiences into your own apps and services using Azure AI. </a:t>
            </a:r>
            <a:endParaRPr lang="en-US"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8/14/23 7:22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622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In the age of AI, intelligent app experiences become competitive differentiators. Increasingly, organizations are turning to cloud-native technologies and AI/ML to develop their mission-critical applications.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These modern technologies and models provide organizations with the security, agility and velocity required to scale and transform.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Segoe UI" panose="020B0502040204020203" pitchFamily="34" charset="0"/>
                <a:ea typeface="Calibri" panose="020F0502020204030204" pitchFamily="34" charset="0"/>
              </a:rPr>
              <a:t>Leveraging cloud apps + data + AI services is how every organization can stand out from the competition with intelligent apps built with AI. </a:t>
            </a:r>
            <a:endParaRPr lang="en-US" sz="1800"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8/14/23 7:22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965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When we talk about Azure AI, it includes these four core categories of AI capabilities, all informed by decades of Microsoft’s research and development in this space.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With Azure's cloud application platform, you can run intelligent cloud-native apps with Azure Kubernetes Service or gain the productivity and rapid time to market benefits of platform-as-a-service with App Service.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Segoe UI" panose="020B0502040204020203" pitchFamily="34" charset="0"/>
                <a:ea typeface="Calibri" panose="020F0502020204030204" pitchFamily="34" charset="0"/>
              </a:rPr>
              <a:t>Apps running on AKS or App Service can easily and natively embed Azure AI services.</a:t>
            </a:r>
            <a:endParaRPr lang="en-US" sz="1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8/14/23 7:22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8361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egoe UI" panose="020B0502040204020203" pitchFamily="34" charset="0"/>
                <a:ea typeface="Calibri" panose="020F0502020204030204" pitchFamily="34" charset="0"/>
                <a:cs typeface="Times New Roman" panose="02020603050405020304" pitchFamily="18" charset="0"/>
              </a:rPr>
              <a:t>(and) Azure AI is designed to make it easy for developers and organizations to add AI capabilities to their applications, without the need for extensive expertise in AI. Azure AI helps you quickly build, deploy, and scale AI-enabled applications, and to take advantage of the scalability, security, and compliance capabilities of Azure. </a:t>
            </a:r>
          </a:p>
          <a:p>
            <a:endParaRPr lang="en-US" sz="12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sz="12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B32523-F410-4F15-863C-DC90C88A4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51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1800" dirty="0">
                <a:effectLst/>
                <a:latin typeface="Calibri" panose="020F0502020204030204" pitchFamily="34" charset="0"/>
                <a:ea typeface="MS Mincho" panose="02020609040205080304" pitchFamily="49" charset="-128"/>
                <a:cs typeface="Times New Roman" panose="02020603050405020304" pitchFamily="18" charset="0"/>
              </a:rPr>
              <a:t>All of this innovation is powered by Azure’s AI infrastructure.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deliver on its potential, AI requires more scale and processing power than ever. Compute requirements for AI are expected to grow by 10-50x as AI’s capabilities become even more sophisticated.   </a:t>
            </a:r>
          </a:p>
          <a:p>
            <a:pPr marL="0" marR="0">
              <a:lnSpc>
                <a:spcPct val="10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result, the best infrastructure for AI does not simply provide sheer power; it provides performance asynchronously and at scale. Microsoft has been architecting that infrastructure responsibly - with safeguards and security built-in - since 2017.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Microsoft Azure is also fundamental to our partnerships with AI innovators like OpenAI – who built and run ChatGPT on Azure, and trained the enormously advanced large AI models that are stunning the world right now.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And Azure's differentiated infrastructure will be the processing power behind even more apps and services to come.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designed to optimally handle everything from complex deep learning workloads like large language models, to training and inference, making </a:t>
            </a:r>
            <a:r>
              <a:rPr lang="en-US" sz="1800" dirty="0">
                <a:effectLst/>
                <a:latin typeface="Calibri" panose="020F0502020204030204" pitchFamily="34" charset="0"/>
                <a:ea typeface="Times New Roman" panose="02020603050405020304" pitchFamily="18" charset="0"/>
              </a:rPr>
              <a:t>AI more accessible to organizations of all sizes.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performance of high-end training can often be sensitive, Azure’s AI infrastructure gives speed and </a:t>
            </a:r>
            <a:r>
              <a:rPr lang="en-US" b="1" dirty="0"/>
              <a:t>reliability at scale for these large AI models,</a:t>
            </a:r>
            <a:r>
              <a:rPr lang="en-US" dirty="0"/>
              <a:t> processing a single job running synchronously across 1,000s of interconnected GPUs.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Whether it’s running Microsoft’s own AI workloads or building out a cloud-based AI supercomputer for the development of Open AI, Azure’s AI infrastructure demonstrates </a:t>
            </a:r>
            <a:r>
              <a:rPr lang="en-US" b="1" dirty="0"/>
              <a:t>proven supercomputing performance</a:t>
            </a:r>
            <a:r>
              <a:rPr lang="en-US" b="0" dirty="0"/>
              <a:t> across the industries most advanced AI initiatives.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Calibri" panose="020F0502020204030204" pitchFamily="34" charset="0"/>
                <a:cs typeface="Times New Roman" panose="02020603050405020304" pitchFamily="18" charset="0"/>
              </a:rPr>
              <a:t>Let’s take a look at how some customers are leveraging the Azure AI services and the AI infrastructure to innovate and deliver impact.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FED6F-EFAA-5D46-8E7F-82E10F3438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682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Localized with customer examples using Azure AI and the impact/ROI for each. Diversify across Azure AI services used for each example. </a:t>
            </a:r>
          </a:p>
          <a:p>
            <a:endParaRPr lang="en-US"/>
          </a:p>
          <a:p>
            <a:r>
              <a:rPr lang="en-US"/>
              <a:t>As you can see from these three customer examples, the use-cases across industries are endless. And the impact is real. The ability to leverage Azure AI to build their own intelligent apps and experiences has allowed these company’s to become more agile, efficient, and uniquely differentiated from their competition – and in some cases, unlocking a greater ability to scale and accelerate their own growth into broader markets. </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After sharing customer examples, say: Now, we know </a:t>
            </a:r>
            <a:r>
              <a:rPr lang="en-US" err="1"/>
              <a:t>OpenAI</a:t>
            </a:r>
            <a:r>
              <a:rPr lang="en-US"/>
              <a:t> is a popular topic right now, so l</a:t>
            </a:r>
            <a:r>
              <a:rPr lang="en-US" sz="1200">
                <a:effectLst/>
                <a:latin typeface="Segoe UI" panose="020B0502040204020203" pitchFamily="34" charset="0"/>
                <a:ea typeface="Calibri" panose="020F0502020204030204" pitchFamily="34" charset="0"/>
                <a:cs typeface="Times New Roman" panose="02020603050405020304" pitchFamily="18" charset="0"/>
              </a:rPr>
              <a:t>et’s dig a little deeper on Azure </a:t>
            </a:r>
            <a:r>
              <a:rPr lang="en-US" sz="1200" err="1">
                <a:effectLst/>
                <a:latin typeface="Segoe UI" panose="020B0502040204020203" pitchFamily="34" charset="0"/>
                <a:ea typeface="Calibri" panose="020F0502020204030204" pitchFamily="34" charset="0"/>
                <a:cs typeface="Times New Roman" panose="02020603050405020304" pitchFamily="18" charset="0"/>
              </a:rPr>
              <a:t>OpenAI</a:t>
            </a:r>
            <a:r>
              <a:rPr lang="en-US" sz="1200">
                <a:effectLst/>
                <a:latin typeface="Segoe UI" panose="020B0502040204020203" pitchFamily="34" charset="0"/>
                <a:ea typeface="Calibri" panose="020F0502020204030204" pitchFamily="34" charset="0"/>
                <a:cs typeface="Times New Roman" panose="02020603050405020304" pitchFamily="18" charset="0"/>
              </a:rPr>
              <a:t> Service, which became generally available in January 2023. </a:t>
            </a:r>
            <a:endParaRPr lang="en-US"/>
          </a:p>
          <a:p>
            <a:endParaRPr lang="en-US"/>
          </a:p>
        </p:txBody>
      </p:sp>
      <p:sp>
        <p:nvSpPr>
          <p:cNvPr id="4" name="Slide Number Placeholder 3"/>
          <p:cNvSpPr>
            <a:spLocks noGrp="1"/>
          </p:cNvSpPr>
          <p:nvPr>
            <p:ph type="sldNum" sz="quarter" idx="5"/>
          </p:nvPr>
        </p:nvSpPr>
        <p:spPr/>
        <p:txBody>
          <a:bodyPr/>
          <a:lstStyle/>
          <a:p>
            <a:fld id="{72335A20-782D-4626-8C12-7F322F08BFE2}" type="slidenum">
              <a:rPr lang="en-US" smtClean="0"/>
              <a:t>35</a:t>
            </a:fld>
            <a:endParaRPr lang="en-US"/>
          </a:p>
        </p:txBody>
      </p:sp>
    </p:spTree>
    <p:extLst>
      <p:ext uri="{BB962C8B-B14F-4D97-AF65-F5344CB8AC3E}">
        <p14:creationId xmlns:p14="http://schemas.microsoft.com/office/powerpoint/2010/main" val="1989916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a:effectLst/>
              <a:latin typeface="Segoe UI"/>
              <a:ea typeface="Calibri" panose="020F0502020204030204" pitchFamily="34" charset="0"/>
              <a:cs typeface="Segoe UI"/>
            </a:endParaRPr>
          </a:p>
          <a:p>
            <a:pPr marL="0" marR="0" algn="just">
              <a:lnSpc>
                <a:spcPct val="105000"/>
              </a:lnSpc>
              <a:spcBef>
                <a:spcPts val="0"/>
              </a:spcBef>
              <a:spcAft>
                <a:spcPts val="800"/>
              </a:spcAft>
            </a:pPr>
            <a:r>
              <a:rPr lang="en-US" sz="1800">
                <a:effectLst/>
                <a:latin typeface="Segoe UI"/>
                <a:ea typeface="Calibri" panose="020F0502020204030204" pitchFamily="34" charset="0"/>
                <a:cs typeface="Segoe UI"/>
              </a:rPr>
              <a:t>Since we just talked about a customer using generative AI, let’s dig a little deeper on Azure OpenAI Service.</a:t>
            </a: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Azure OpenAI Service enables developers and organizations to access and use the most advanced AI models in the world — including GPT-3.5, GPT-4, Codex, and DALL•E 2.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These large-scale, generative AI models with deep understandings of language and code can be used for a variety of use cases including writing assistance, code generation, reasoning over data for inferencing and comprehension.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 AI solutions in the videos we showed earlier in this talk are built using Azure AI and these same AI models.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Now, you can also access ChatGPT — a fine-tuned version of GPT-3.5 that has been trained and runs on Azure AI infrastructure — through our Azure OpenAI Service.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br>
              <a:rPr lang="en-US" sz="1800">
                <a:effectLst/>
                <a:latin typeface="Segoe UI" panose="020B0502040204020203" pitchFamily="34" charset="0"/>
                <a:ea typeface="Calibri" panose="020F0502020204030204" pitchFamily="34" charset="0"/>
                <a:cs typeface="Times New Roman" panose="02020603050405020304" pitchFamily="18" charset="0"/>
              </a:rPr>
            </a:br>
            <a:r>
              <a:rPr lang="en-US" sz="1800">
                <a:effectLst/>
                <a:latin typeface="Segoe UI" panose="020B0502040204020203" pitchFamily="34" charset="0"/>
                <a:ea typeface="Calibri" panose="020F0502020204030204" pitchFamily="34" charset="0"/>
                <a:cs typeface="Times New Roman" panose="02020603050405020304" pitchFamily="18" charset="0"/>
              </a:rPr>
              <a:t>Azure OpenAI Service allows you to use supported OpenAI models as-is or adapt and customize the AI models to meet your specifications with labeled data for your specific scenario, using a simple REST API or using the model's hyperparameters to adjust the tone of outputs.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a:ea typeface="Calibri" panose="020F0502020204030204" pitchFamily="34" charset="0"/>
                <a:cs typeface="Segoe UI"/>
              </a:rPr>
              <a:t>And importantly, your use of Azure OpenAI Service incorporates Microsoft’s Responsible AI approach that </a:t>
            </a:r>
            <a:r>
              <a:rPr lang="en-US" sz="1800">
                <a:latin typeface="Segoe UI"/>
                <a:ea typeface="Calibri" panose="020F0502020204030204" pitchFamily="34" charset="0"/>
                <a:cs typeface="Segoe UI"/>
              </a:rPr>
              <a:t>we</a:t>
            </a:r>
            <a:r>
              <a:rPr lang="en-US" sz="1800">
                <a:effectLst/>
                <a:latin typeface="Segoe UI"/>
                <a:ea typeface="Calibri" panose="020F0502020204030204" pitchFamily="34" charset="0"/>
                <a:cs typeface="Segoe UI"/>
              </a:rPr>
              <a:t> mentioned earlier, including filtering and moderating the content of users' requests and responses to ensure that coding and language AI models are being used only for their intended purposes. </a:t>
            </a:r>
          </a:p>
          <a:p>
            <a:pPr marL="0" marR="0">
              <a:lnSpc>
                <a:spcPct val="105000"/>
              </a:lnSpc>
              <a:spcBef>
                <a:spcPts val="0"/>
              </a:spcBef>
              <a:spcAft>
                <a:spcPts val="800"/>
              </a:spcAft>
            </a:pPr>
            <a:endParaRPr lang="en-US" sz="1800">
              <a:effectLst/>
              <a:latin typeface="Segoe UI"/>
              <a:ea typeface="Calibri" panose="020F0502020204030204" pitchFamily="34" charset="0"/>
              <a:cs typeface="Segoe UI"/>
            </a:endParaRPr>
          </a:p>
          <a:p>
            <a:pPr marL="0" marR="0">
              <a:lnSpc>
                <a:spcPct val="105000"/>
              </a:lnSpc>
              <a:spcBef>
                <a:spcPts val="0"/>
              </a:spcBef>
              <a:spcAft>
                <a:spcPts val="800"/>
              </a:spcAft>
            </a:pPr>
            <a:r>
              <a:rPr lang="en-US" sz="1800">
                <a:effectLst/>
                <a:latin typeface="Segoe UI"/>
                <a:ea typeface="Calibri" panose="020F0502020204030204" pitchFamily="34" charset="0"/>
                <a:cs typeface="Segoe UI"/>
              </a:rPr>
              <a:t>There are a couple of use cases where we’ve seen customers finding success with Azure OpenAI Service, including call center analytics, where organizations are using Azure OpenAI Service to automatically generate responses to customer queries, or create summaries of customer support conversation logs. We’ve seen semantic search used to support business process automation, with organizations searching reviews for a specific product or service, or doing in-depth information discovery or knowledge mining. </a:t>
            </a:r>
          </a:p>
          <a:p>
            <a:pPr marL="0" marR="0">
              <a:lnSpc>
                <a:spcPct val="105000"/>
              </a:lnSpc>
              <a:spcBef>
                <a:spcPts val="0"/>
              </a:spcBef>
              <a:spcAft>
                <a:spcPts val="800"/>
              </a:spcAft>
            </a:pPr>
            <a:endParaRPr lang="en-US" sz="1800">
              <a:effectLst/>
              <a:latin typeface="Segoe UI"/>
              <a:ea typeface="Calibri" panose="020F0502020204030204" pitchFamily="34" charset="0"/>
              <a:cs typeface="Segoe UI"/>
            </a:endParaRPr>
          </a:p>
          <a:p>
            <a:pPr marL="0" marR="0">
              <a:lnSpc>
                <a:spcPct val="105000"/>
              </a:lnSpc>
              <a:spcBef>
                <a:spcPts val="0"/>
              </a:spcBef>
              <a:spcAft>
                <a:spcPts val="800"/>
              </a:spcAft>
            </a:pPr>
            <a:r>
              <a:rPr lang="en-US" sz="1800">
                <a:effectLst/>
                <a:latin typeface="Segoe UI"/>
                <a:ea typeface="Calibri" panose="020F0502020204030204" pitchFamily="34" charset="0"/>
                <a:cs typeface="Segoe UI"/>
              </a:rPr>
              <a:t>Let’s go a little deeper into how this works.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586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We’ve talked about </a:t>
            </a:r>
            <a:r>
              <a:rPr lang="en-US" sz="1800" err="1">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Github</a:t>
            </a: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Copilot, intelligent meeting recap, and a lot more, but just take a look at how many AI-powered experiences are part of the Microsoft Cloud today. You’ve probably already used some of these capabilities.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Each month in </a:t>
            </a: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Microsoft Teams</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Azure AI transcribes over 54M hours of meetings in real-time and captions 6.8 million characters. And each day, people create up to 4.1 million </a:t>
            </a: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PowerPoint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slides using Designer.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solidFill>
                  <a:srgbClr val="000000"/>
                </a:solidFill>
                <a:effectLst/>
                <a:latin typeface="Segoe UI" panose="020B0502040204020203" pitchFamily="34" charset="0"/>
                <a:ea typeface="Segoe UI" panose="020B0502040204020203" pitchFamily="34" charset="0"/>
              </a:rPr>
              <a:t>Customers are using these capabilities to drive real business impact.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003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Yes, Azure OpenAI is one new service in our portfolio of services and software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93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8/14/23 7:21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998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innovation like what we’ve seen today is poised to reinvent every industry.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879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And we know that each industry has unique and specific needs. That’s why we’ve created tailored versions of the Microsoft Cloud for healthcare, financial services, retail, manufacturing, and nonprofits.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In addition, the Microsoft Cloud for Sustainability empowers organizations in any industry to record, report, and reduce their environmental impact through actionable insights.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5000"/>
              </a:lnSpc>
              <a:spcBef>
                <a:spcPts val="0"/>
              </a:spcBef>
              <a:spcAft>
                <a:spcPts val="800"/>
              </a:spcAft>
              <a:buClrTx/>
              <a:buSzTx/>
              <a:buFontTx/>
              <a:buNone/>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 AI experiences we’ve discussed today can become even more powerful when applied in industry scenarios – and when we activate the expertise of our partner ecosystem.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2500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2597" marR="0" lvl="0" indent="0" algn="l" defTabSz="91585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001" rtl="0" eaLnBrk="1" fontAlgn="auto" latinLnBrk="0" hangingPunct="1">
              <a:lnSpc>
                <a:spcPct val="100000"/>
              </a:lnSpc>
              <a:spcBef>
                <a:spcPts val="0"/>
              </a:spcBef>
              <a:spcAft>
                <a:spcPts val="0"/>
              </a:spcAft>
              <a:buClrTx/>
              <a:buSzTx/>
              <a:buFontTx/>
              <a:buNone/>
              <a:tabLst/>
              <a:defRPr/>
            </a:pPr>
            <a:fld id="{601D9885-6263-4AEB-901C-A3EFEB9802DA}"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001" rtl="0" eaLnBrk="1" fontAlgn="auto" latinLnBrk="0" hangingPunct="1">
                <a:lnSpc>
                  <a:spcPct val="100000"/>
                </a:lnSpc>
                <a:spcBef>
                  <a:spcPts val="0"/>
                </a:spcBef>
                <a:spcAft>
                  <a:spcPts val="0"/>
                </a:spcAft>
                <a:buClrTx/>
                <a:buSzTx/>
                <a:buFontTx/>
                <a:buNone/>
                <a:tabLst/>
                <a:defRPr/>
              </a:pPr>
              <a:t>8/14/23 7:22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00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001"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836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beyond migrating and modernizing your data estate, you can also think about infusing AI into your own apps and experiences. </a:t>
            </a: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Apps are the centerpiece of our digital economy – and at least 90 percent of new enterprise apps will embed AI by 2025. </a:t>
            </a:r>
          </a:p>
          <a:p>
            <a:pPr marL="0" marR="0">
              <a:lnSpc>
                <a:spcPct val="107000"/>
              </a:lnSpc>
              <a:spcBef>
                <a:spcPts val="0"/>
              </a:spcBef>
              <a:spcAft>
                <a:spcPts val="800"/>
              </a:spcAft>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At Microsoft, we’re not only embedding AI into our own 1st party solutions; we’re equally </a:t>
            </a:r>
            <a:r>
              <a:rPr lang="en-US" sz="1800" b="1">
                <a:effectLst/>
                <a:latin typeface="Segoe UI" panose="020B0502040204020203" pitchFamily="34" charset="0"/>
                <a:ea typeface="Calibri" panose="020F0502020204030204" pitchFamily="34" charset="0"/>
                <a:cs typeface="Times New Roman" panose="02020603050405020304" pitchFamily="18" charset="0"/>
              </a:rPr>
              <a:t>focused on helping our customers create 3</a:t>
            </a:r>
            <a:r>
              <a:rPr lang="en-US" sz="1800" b="1" baseline="30000">
                <a:effectLst/>
                <a:latin typeface="Segoe UI" panose="020B0502040204020203" pitchFamily="34" charset="0"/>
                <a:ea typeface="Calibri" panose="020F0502020204030204" pitchFamily="34" charset="0"/>
                <a:cs typeface="Times New Roman" panose="02020603050405020304" pitchFamily="18" charset="0"/>
              </a:rPr>
              <a:t>rd</a:t>
            </a:r>
            <a:r>
              <a:rPr lang="en-US" sz="1800" b="1">
                <a:effectLst/>
                <a:latin typeface="Segoe UI" panose="020B0502040204020203" pitchFamily="34" charset="0"/>
                <a:ea typeface="Calibri" panose="020F0502020204030204" pitchFamily="34" charset="0"/>
                <a:cs typeface="Times New Roman" panose="02020603050405020304" pitchFamily="18" charset="0"/>
              </a:rPr>
              <a:t> party apps</a:t>
            </a:r>
            <a:r>
              <a:rPr lang="en-US" sz="1800">
                <a:effectLst/>
                <a:latin typeface="Segoe UI" panose="020B0502040204020203" pitchFamily="34" charset="0"/>
                <a:ea typeface="Calibri" panose="020F0502020204030204" pitchFamily="34" charset="0"/>
                <a:cs typeface="Times New Roman" panose="02020603050405020304" pitchFamily="18" charset="0"/>
              </a:rPr>
              <a:t> of their own.</a:t>
            </a:r>
          </a:p>
          <a:p>
            <a:pPr marL="0" marR="0" lvl="0" indent="0">
              <a:lnSpc>
                <a:spcPct val="107000"/>
              </a:lnSpc>
              <a:spcBef>
                <a:spcPts val="0"/>
              </a:spcBef>
              <a:spcAft>
                <a:spcPts val="80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r>
              <a:rPr lang="en-US" sz="1800" b="1"/>
              <a:t>Source: </a:t>
            </a:r>
            <a:r>
              <a:rPr lang="en-US" sz="1800"/>
              <a:t>https://www.linkedin.com/pulse/2020-worldwide-industry-predictions-2023-2025-serge-s/?trk=read_related_article-card_title</a:t>
            </a:r>
          </a:p>
          <a:p>
            <a:pPr marL="0" marR="0" lvl="0" indent="0">
              <a:lnSpc>
                <a:spcPct val="107000"/>
              </a:lnSpc>
              <a:spcBef>
                <a:spcPts val="0"/>
              </a:spcBef>
              <a:spcAft>
                <a:spcPts val="80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801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Our Platform as a Service makes getting started in building your own intelligent apps easy. </a:t>
            </a:r>
          </a:p>
          <a:p>
            <a:pPr marL="0" marR="0" lvl="0" indent="0">
              <a:lnSpc>
                <a:spcPct val="107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One of the fastest, most cost-effective ways to start infusing AI into an application is by </a:t>
            </a:r>
            <a:r>
              <a:rPr lang="en-US" sz="1800" b="1">
                <a:effectLst/>
                <a:latin typeface="Segoe UI" panose="020B0502040204020203" pitchFamily="34" charset="0"/>
                <a:ea typeface="Calibri" panose="020F0502020204030204" pitchFamily="34" charset="0"/>
                <a:cs typeface="Times New Roman" panose="02020603050405020304" pitchFamily="18" charset="0"/>
              </a:rPr>
              <a:t>modernizing with the fully-managed support of Azure</a:t>
            </a:r>
            <a:r>
              <a:rPr lang="en-US" sz="1800">
                <a:effectLst/>
                <a:latin typeface="Segoe UI" panose="020B0502040204020203" pitchFamily="34" charset="0"/>
                <a:ea typeface="Calibri" panose="020F0502020204030204" pitchFamily="34" charset="0"/>
                <a:cs typeface="Times New Roman" panose="02020603050405020304" pitchFamily="18" charset="0"/>
              </a:rPr>
              <a:t>. </a:t>
            </a:r>
          </a:p>
          <a:p>
            <a:pPr marL="0" marR="0" lvl="0" indent="0">
              <a:lnSpc>
                <a:spcPct val="107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And when talent is everything…you need to keep your developers happy, and comprehensive tools make all the difference. We talked about GitHub Copilot today, and that is just one amazing piece of the larger GitHub Enterprise platform, which is used by over 100 million developers all around the world.</a:t>
            </a:r>
          </a:p>
          <a:p>
            <a:pPr marL="0" marR="0" lvl="0" indent="0">
              <a:lnSpc>
                <a:spcPct val="107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And with low-code applications flourishing, we have Microsoft Power Apps – a rapid low-code solution that also enables businesses to customize and extend applications in Dynamics 365. </a:t>
            </a:r>
          </a:p>
          <a:p>
            <a:pPr marL="0" marR="0" lvl="0" indent="0">
              <a:lnSpc>
                <a:spcPct val="107000"/>
              </a:lnSpc>
              <a:spcBef>
                <a:spcPts val="0"/>
              </a:spcBef>
              <a:spcAft>
                <a:spcPts val="0"/>
              </a:spcAft>
              <a:buFont typeface="Symbol" panose="05050102010706020507" pitchFamily="18" charset="2"/>
              <a:buNone/>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600">
                <a:effectLst/>
                <a:latin typeface="Calibri" panose="020F0502020204030204" pitchFamily="34" charset="0"/>
                <a:ea typeface="Calibri" panose="020F0502020204030204" pitchFamily="34" charset="0"/>
                <a:cs typeface="Times New Roman" panose="02020603050405020304" pitchFamily="18" charset="0"/>
              </a:rPr>
              <a:t>Of course, in this new digital world of work, it’s all about embracing new methods and tools that enable collaboration – like never before. </a:t>
            </a:r>
          </a:p>
          <a:p>
            <a:pPr marL="0" marR="0" lvl="0" indent="0">
              <a:lnSpc>
                <a:spcPct val="107000"/>
              </a:lnSpc>
              <a:spcBef>
                <a:spcPts val="0"/>
              </a:spcBef>
              <a:spcAft>
                <a:spcPts val="0"/>
              </a:spcAft>
              <a:buFont typeface="Symbol" panose="05050102010706020507" pitchFamily="18" charset="2"/>
              <a:buNone/>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600">
                <a:effectLst/>
                <a:latin typeface="Calibri" panose="020F0502020204030204" pitchFamily="34" charset="0"/>
                <a:ea typeface="Calibri" panose="020F0502020204030204" pitchFamily="34" charset="0"/>
                <a:cs typeface="Times New Roman" panose="02020603050405020304" pitchFamily="18" charset="0"/>
              </a:rPr>
              <a:t>For fusion teams, Power Apps, Power Automate and Azure Integration Services help professional developers collaborate in new ways with lines of business. </a:t>
            </a:r>
            <a:r>
              <a:rPr lang="en-US" sz="1600">
                <a:effectLst/>
                <a:latin typeface="Segoe UI" panose="020B0502040204020203" pitchFamily="34" charset="0"/>
                <a:ea typeface="Calibri" panose="020F0502020204030204" pitchFamily="34" charset="0"/>
                <a:cs typeface="Times New Roman" panose="02020603050405020304" pitchFamily="18" charset="0"/>
              </a:rPr>
              <a:t>These are groups that have never been able to come together on app solutions before—and </a:t>
            </a:r>
            <a:r>
              <a:rPr lang="en-US" sz="1600" b="1">
                <a:effectLst/>
                <a:latin typeface="Segoe UI" panose="020B0502040204020203" pitchFamily="34" charset="0"/>
                <a:ea typeface="Calibri" panose="020F0502020204030204" pitchFamily="34" charset="0"/>
                <a:cs typeface="Times New Roman" panose="02020603050405020304" pitchFamily="18" charset="0"/>
              </a:rPr>
              <a:t>AI infusion can happen in these scenarios</a:t>
            </a:r>
            <a:r>
              <a:rPr lang="en-US" sz="1600">
                <a:effectLst/>
                <a:latin typeface="Segoe UI" panose="020B0502040204020203" pitchFamily="34" charset="0"/>
                <a:ea typeface="Calibri" panose="020F0502020204030204" pitchFamily="34" charset="0"/>
                <a:cs typeface="Times New Roman" panose="02020603050405020304" pitchFamily="18" charset="0"/>
              </a:rPr>
              <a:t> as well.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600">
                <a:effectLst/>
                <a:latin typeface="Segoe UI" panose="020B0502040204020203" pitchFamily="34" charset="0"/>
                <a:ea typeface="Calibri" panose="020F0502020204030204" pitchFamily="34" charset="0"/>
                <a:cs typeface="Times New Roman" panose="02020603050405020304" pitchFamily="18" charset="0"/>
              </a:rPr>
              <a:t>For hybrid teams, Microsoft </a:t>
            </a:r>
            <a:r>
              <a:rPr lang="en-US" sz="1600" err="1">
                <a:effectLst/>
                <a:latin typeface="Segoe UI" panose="020B0502040204020203" pitchFamily="34" charset="0"/>
                <a:ea typeface="Calibri" panose="020F0502020204030204" pitchFamily="34" charset="0"/>
                <a:cs typeface="Times New Roman" panose="02020603050405020304" pitchFamily="18" charset="0"/>
              </a:rPr>
              <a:t>DevBox</a:t>
            </a:r>
            <a:r>
              <a:rPr lang="en-US" sz="1600">
                <a:effectLst/>
                <a:latin typeface="Segoe UI" panose="020B0502040204020203" pitchFamily="34" charset="0"/>
                <a:ea typeface="Calibri" panose="020F0502020204030204" pitchFamily="34" charset="0"/>
                <a:cs typeface="Times New Roman" panose="02020603050405020304" pitchFamily="18" charset="0"/>
              </a:rPr>
              <a:t>, GitHub </a:t>
            </a:r>
            <a:r>
              <a:rPr lang="en-US" sz="1600" err="1">
                <a:effectLst/>
                <a:latin typeface="Segoe UI" panose="020B0502040204020203" pitchFamily="34" charset="0"/>
                <a:ea typeface="Calibri" panose="020F0502020204030204" pitchFamily="34" charset="0"/>
                <a:cs typeface="Times New Roman" panose="02020603050405020304" pitchFamily="18" charset="0"/>
              </a:rPr>
              <a:t>Codespaces</a:t>
            </a:r>
            <a:r>
              <a:rPr lang="en-US" sz="1600">
                <a:effectLst/>
                <a:latin typeface="Segoe UI" panose="020B0502040204020203" pitchFamily="34" charset="0"/>
                <a:ea typeface="Calibri" panose="020F0502020204030204" pitchFamily="34" charset="0"/>
                <a:cs typeface="Times New Roman" panose="02020603050405020304" pitchFamily="18" charset="0"/>
              </a:rPr>
              <a:t> and Microsoft Teams help developers </a:t>
            </a:r>
            <a:r>
              <a:rPr lang="en-US" sz="1600" b="1">
                <a:effectLst/>
                <a:latin typeface="Segoe UI" panose="020B0502040204020203" pitchFamily="34" charset="0"/>
                <a:ea typeface="Calibri" panose="020F0502020204030204" pitchFamily="34" charset="0"/>
                <a:cs typeface="Times New Roman" panose="02020603050405020304" pitchFamily="18" charset="0"/>
              </a:rPr>
              <a:t>get their best code to the cloud from anywhere</a:t>
            </a:r>
            <a:r>
              <a:rPr lang="en-US" sz="1600">
                <a:effectLst/>
                <a:latin typeface="Segoe UI" panose="020B0502040204020203" pitchFamily="34" charset="0"/>
                <a:ea typeface="Calibri" panose="020F0502020204030204" pitchFamily="34" charset="0"/>
                <a:cs typeface="Times New Roman" panose="02020603050405020304" pitchFamily="18" charset="0"/>
              </a:rPr>
              <a:t> in the world.</a:t>
            </a:r>
          </a:p>
          <a:p>
            <a:pPr marL="0" marR="0" lvl="0" indent="0">
              <a:lnSpc>
                <a:spcPct val="107000"/>
              </a:lnSpc>
              <a:spcBef>
                <a:spcPts val="0"/>
              </a:spcBef>
              <a:spcAft>
                <a:spcPts val="0"/>
              </a:spcAft>
              <a:buFont typeface="Symbol" panose="05050102010706020507" pitchFamily="18" charset="2"/>
              <a:buNone/>
            </a:pPr>
            <a:endParaRPr lang="en-US" sz="16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400">
                <a:effectLst/>
                <a:latin typeface="Segoe UI" panose="020B0502040204020203" pitchFamily="34" charset="0"/>
                <a:ea typeface="Calibri" panose="020F0502020204030204" pitchFamily="34" charset="0"/>
                <a:cs typeface="Times New Roman" panose="02020603050405020304" pitchFamily="18" charset="0"/>
              </a:rPr>
              <a:t>Tooling is ultimately about people and with the best tools, </a:t>
            </a:r>
            <a:r>
              <a:rPr lang="en-US" sz="1400" b="1">
                <a:effectLst/>
                <a:latin typeface="Segoe UI" panose="020B0502040204020203" pitchFamily="34" charset="0"/>
                <a:ea typeface="Calibri" panose="020F0502020204030204" pitchFamily="34" charset="0"/>
                <a:cs typeface="Times New Roman" panose="02020603050405020304" pitchFamily="18" charset="0"/>
              </a:rPr>
              <a:t>it’s amazing what people can achieve</a:t>
            </a:r>
            <a:r>
              <a:rPr lang="en-US" sz="1400">
                <a:effectLst/>
                <a:latin typeface="Segoe UI" panose="020B0502040204020203" pitchFamily="34" charset="0"/>
                <a:ea typeface="Calibri" panose="020F0502020204030204" pitchFamily="34" charset="0"/>
                <a:cs typeface="Times New Roman" panose="02020603050405020304" pitchFamily="18" charset="0"/>
              </a:rPr>
              <a:t>—of all skillsets, in any location, with others.</a:t>
            </a:r>
            <a:endParaRPr lang="en-US" sz="16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6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6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538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hopefully at this point you’re asking yourself “Great! How can I take action on this?”</a:t>
            </a:r>
          </a:p>
          <a:p>
            <a:endParaRPr lang="en-US"/>
          </a:p>
          <a:p>
            <a:r>
              <a:rPr lang="en-US"/>
              <a:t>Let’s walk through a couple a couple starting points.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Getting AI-ready means you’ve invested time to evaluate your data estate and are making the necessary moves to migrate your data to Azure. You can set up a briefing on the Microsoft Intelligent Data Platform.  And then leverage our Azure Migration and Modernization Program (AMMP) to help you assess and migrate your data estate to Azure.  Go to Azure.com/AMMP to learn more.  Or y</a:t>
            </a:r>
            <a:r>
              <a:rPr lang="en-US"/>
              <a:t>our Microsoft Account team can help you get qualified for AMMP (</a:t>
            </a:r>
            <a:r>
              <a:rPr lang="en-US">
                <a:hlinkClick r:id="rId3"/>
              </a:rPr>
              <a:t>GearUp: Azure Migration and Modernization Program | Overview</a:t>
            </a:r>
            <a:r>
              <a:rPr lang="en-US"/>
              <a:t>)</a:t>
            </a:r>
            <a:endParaRPr lang="en-US" sz="1200">
              <a:solidFill>
                <a:srgbClr val="000000"/>
              </a:solidFill>
              <a:effectLst/>
              <a:latin typeface="Segoe UI" panose="020B0502040204020203" pitchFamily="34" charset="0"/>
              <a:ea typeface="Segoe UI" panose="020B0502040204020203" pitchFamily="34" charset="0"/>
              <a:cs typeface="Times New Roman" panose="02020603050405020304" pitchFamily="18"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you’re interested in getting a head start on creating AI-powered applications, you can learn how exploring and signing up for our Azure Analytics and AI Accelerate Program.  AAAP can help you do with building a proof of concept and then deploying your AI-powered app.  Your Microsoft Account team can help you get qualified for the program (</a:t>
            </a:r>
            <a:r>
              <a:rPr lang="en-US">
                <a:hlinkClick r:id="rId4"/>
              </a:rPr>
              <a:t>Azure Analytics and AI Accelerate Program</a:t>
            </a:r>
            <a:r>
              <a:rPr lang="en-US"/>
              <a:t>). </a:t>
            </a:r>
          </a:p>
          <a:p>
            <a:endParaRPr lang="en-US"/>
          </a:p>
          <a:p>
            <a:r>
              <a:rPr lang="en-US"/>
              <a:t>And if you’re ready to take the next step in partnering with Microsoft on mapping out your AI transformation strategy, connect with your Microsoft account lead and schedule an envisioning session at your local Microsoft Technology Center.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thank you for attending today’s event. </a:t>
            </a:r>
            <a:r>
              <a:rPr lang="en-US" sz="12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This is just the beginning of what the age of AI holds in store for us as we continue to pursue our vision to empower every person and every organization on the planet to achieve more.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72335A20-782D-4626-8C12-7F322F08BFE2}" type="slidenum">
              <a:rPr lang="en-US" smtClean="0"/>
              <a:t>44</a:t>
            </a:fld>
            <a:endParaRPr lang="en-US"/>
          </a:p>
        </p:txBody>
      </p:sp>
    </p:spTree>
    <p:extLst>
      <p:ext uri="{BB962C8B-B14F-4D97-AF65-F5344CB8AC3E}">
        <p14:creationId xmlns:p14="http://schemas.microsoft.com/office/powerpoint/2010/main" val="2078554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So hopefully by this point you’re asking yourself “Great! How do I get started?”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Let’s walk through a few suggestions as potential starting points.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Getting AI-ready means you’ve invested time to evaluate your data estate and are making the necessary moves to migrate your data to Azure. You can set up a briefing on the Microsoft Intelligent Data Platform and conduct a data estate assessment.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With your data estate well managed, you’ll want to explore intelligent app experiences with Azure AI. An AI workshop to identify use cases can help you unlock competitive differentiation through your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Now, we know developing applications can be time consuming, but with GitHub Copilot you can significantly increase developer productivity. Customers using </a:t>
            </a:r>
            <a:r>
              <a:rPr lang="en-US" sz="1800" err="1">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Github</a:t>
            </a: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Copilot are reporting that their developers are 55% faster – and who doesn’t need more development resources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Lastly, Viva Sales is an impactful tool to increase seller productivity, harnessing the power of generative AI to automatically create rich, customer relevant content right inside the Microsoft 365 apps your team already uses every 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This is just the beginning of what the age of AI holds in store for us as we continue to pursue our vision to empower every person and every organization on the planet to achieve more.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solidFill>
                  <a:srgbClr val="000000"/>
                </a:solidFill>
                <a:effectLst/>
                <a:latin typeface="Segoe UI" panose="020B0502040204020203" pitchFamily="34" charset="0"/>
                <a:ea typeface="Segoe UI" panose="020B0502040204020203" pitchFamily="34" charset="0"/>
              </a:rPr>
              <a:t>We’re so excited, and hope you are too!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06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93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It’s real – and organizations across industries are seeing the benefits of AI today.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err="1">
                <a:solidFill>
                  <a:srgbClr val="000000"/>
                </a:solidFill>
                <a:latin typeface="Segoe UI" panose="020B0502040204020203" pitchFamily="34" charset="0"/>
                <a:cs typeface="Segoe UI" panose="020B0502040204020203" pitchFamily="34" charset="0"/>
              </a:rPr>
              <a:t>Carmax</a:t>
            </a:r>
            <a:r>
              <a:rPr lang="en-US">
                <a:solidFill>
                  <a:srgbClr val="000000"/>
                </a:solidFill>
                <a:latin typeface="Segoe UI" panose="020B0502040204020203" pitchFamily="34" charset="0"/>
                <a:cs typeface="Segoe UI" panose="020B0502040204020203" pitchFamily="34" charset="0"/>
              </a:rPr>
              <a:t>, for example, deployed Azure OpenAI Service on top of its vast customer review database – and can quickly generate unique summaries for the cars available on their website.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err="1">
                <a:solidFill>
                  <a:srgbClr val="000000"/>
                </a:solidFill>
                <a:latin typeface="Segoe UI" panose="020B0502040204020203" pitchFamily="34" charset="0"/>
                <a:cs typeface="Segoe UI" panose="020B0502040204020203" pitchFamily="34" charset="0"/>
              </a:rPr>
              <a:t>Strabag</a:t>
            </a:r>
            <a:r>
              <a:rPr lang="en-US">
                <a:solidFill>
                  <a:srgbClr val="000000"/>
                </a:solidFill>
                <a:latin typeface="Segoe UI" panose="020B0502040204020203" pitchFamily="34" charset="0"/>
                <a:cs typeface="Segoe UI" panose="020B0502040204020203" pitchFamily="34" charset="0"/>
              </a:rPr>
              <a:t> used Azure OpenAI Service to create a solution that allows it to assess the potential impacts of a construction project in its earliest stages by comparing it against all its realized projects – therefore minimizing the risks that come with it. With just 3 months of data, the algorithm can predict risk with 80% accuracy.</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And EY is using intelligent document automation with its clients in its new contract auditing service, saving clients an average of 250,000 hours of manual work. </a:t>
            </a:r>
          </a:p>
        </p:txBody>
      </p:sp>
    </p:spTree>
    <p:extLst>
      <p:ext uri="{BB962C8B-B14F-4D97-AF65-F5344CB8AC3E}">
        <p14:creationId xmlns:p14="http://schemas.microsoft.com/office/powerpoint/2010/main" val="2465325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latin typeface="Segoe UI"/>
                <a:ea typeface="Calibri" panose="020F0502020204030204" pitchFamily="34" charset="0"/>
                <a:cs typeface="Segoe UI"/>
              </a:rPr>
              <a:t>With</a:t>
            </a:r>
            <a:r>
              <a:rPr lang="en-US" sz="1800">
                <a:effectLst/>
                <a:latin typeface="Segoe UI"/>
                <a:ea typeface="Calibri" panose="020F0502020204030204" pitchFamily="34" charset="0"/>
                <a:cs typeface="Segoe UI"/>
              </a:rPr>
              <a:t> the world changing, technology advancing, and the potential for real, meaningful impact, the opportunity is </a:t>
            </a:r>
            <a:r>
              <a:rPr lang="en-US" sz="1800" b="1">
                <a:effectLst/>
                <a:latin typeface="Segoe UI"/>
                <a:ea typeface="Calibri" panose="020F0502020204030204" pitchFamily="34" charset="0"/>
                <a:cs typeface="Segoe UI"/>
              </a:rPr>
              <a:t>yours </a:t>
            </a:r>
            <a:r>
              <a:rPr lang="en-US" sz="1800">
                <a:effectLst/>
                <a:latin typeface="Segoe UI"/>
                <a:ea typeface="Calibri" panose="020F0502020204030204" pitchFamily="34" charset="0"/>
                <a:cs typeface="Segoe UI"/>
              </a:rPr>
              <a:t>to lead the AI transformation.</a:t>
            </a:r>
          </a:p>
          <a:p>
            <a:pPr marL="0" marR="0">
              <a:lnSpc>
                <a:spcPct val="105000"/>
              </a:lnSpc>
              <a:spcBef>
                <a:spcPts val="0"/>
              </a:spcBef>
              <a:spcAft>
                <a:spcPts val="800"/>
              </a:spcAft>
            </a:pPr>
            <a:r>
              <a:rPr lang="en-US" sz="1800">
                <a:effectLst/>
                <a:latin typeface="Segoe UI"/>
                <a:ea typeface="Calibri" panose="020F0502020204030204" pitchFamily="34" charset="0"/>
                <a:cs typeface="Segoe UI"/>
              </a:rPr>
              <a:t> </a:t>
            </a:r>
          </a:p>
          <a:p>
            <a:pPr>
              <a:lnSpc>
                <a:spcPct val="105000"/>
              </a:lnSpc>
              <a:spcAft>
                <a:spcPts val="800"/>
              </a:spcAft>
            </a:pPr>
            <a:r>
              <a:rPr lang="en-US" sz="1800">
                <a:effectLst/>
                <a:latin typeface="Segoe UI"/>
                <a:ea typeface="Calibri" panose="020F0502020204030204" pitchFamily="34" charset="0"/>
                <a:cs typeface="Segoe UI"/>
              </a:rPr>
              <a:t>How will your organization seize the full potential of AI, while safeguarding your business, your data, and your employees?</a:t>
            </a:r>
            <a:r>
              <a:rPr lang="en-US" sz="1800">
                <a:latin typeface="Segoe UI"/>
                <a:ea typeface="Calibri" panose="020F0502020204030204" pitchFamily="34" charset="0"/>
                <a:cs typeface="Segoe UI"/>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94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0"/>
              </a:spcAft>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We have invested in fueling AI innovation for years. </a:t>
            </a:r>
          </a:p>
          <a:p>
            <a:pPr fontAlgn="base">
              <a:lnSpc>
                <a:spcPct val="107000"/>
              </a:lnSpc>
              <a:spcAft>
                <a:spcPts val="0"/>
              </a:spcAft>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dirty="0">
                <a:solidFill>
                  <a:srgbClr val="000000"/>
                </a:solidFill>
                <a:latin typeface="Segoe UI" panose="020B0502040204020203" pitchFamily="34" charset="0"/>
                <a:cs typeface="Segoe UI" panose="020B0502040204020203" pitchFamily="34" charset="0"/>
              </a:rPr>
              <a:t>We’ve spent decades in research and development</a:t>
            </a:r>
            <a:r>
              <a:rPr lang="en-US" sz="1200" dirty="0">
                <a:gradFill>
                  <a:gsLst>
                    <a:gs pos="2917">
                      <a:schemeClr val="tx1"/>
                    </a:gs>
                    <a:gs pos="30000">
                      <a:schemeClr val="tx1"/>
                    </a:gs>
                  </a:gsLst>
                  <a:lin ang="5400000" scaled="0"/>
                </a:gradFill>
              </a:rPr>
              <a:t>.</a:t>
            </a:r>
          </a:p>
          <a:p>
            <a:pPr fontAlgn="base">
              <a:lnSpc>
                <a:spcPct val="107000"/>
              </a:lnSpc>
              <a:spcAft>
                <a:spcPts val="0"/>
              </a:spcAft>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spcAft>
                <a:spcPts val="0"/>
              </a:spcAft>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We’re committed to advancing the principles and practice of Responsible AI. </a:t>
            </a:r>
          </a:p>
          <a:p>
            <a:pPr fontAlgn="base">
              <a:lnSpc>
                <a:spcPct val="107000"/>
              </a:lnSpc>
              <a:spcAft>
                <a:spcPts val="0"/>
              </a:spcAft>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spcAft>
                <a:spcPts val="0"/>
              </a:spcAft>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We’ve built security and trust into our platform and all our solutions right from the start. </a:t>
            </a:r>
          </a:p>
          <a:p>
            <a:pPr fontAlgn="base">
              <a:lnSpc>
                <a:spcPct val="107000"/>
              </a:lnSpc>
              <a:spcAft>
                <a:spcPts val="0"/>
              </a:spcAft>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marL="0" marR="0">
              <a:spcBef>
                <a:spcPts val="0"/>
              </a:spcBef>
              <a:spcAft>
                <a:spcPts val="0"/>
              </a:spcAft>
            </a:pPr>
            <a:r>
              <a:rPr lang="en-US" dirty="0">
                <a:solidFill>
                  <a:srgbClr val="000000"/>
                </a:solidFill>
                <a:latin typeface="Segoe UI" panose="020B0502040204020203" pitchFamily="34" charset="0"/>
                <a:cs typeface="Segoe UI" panose="020B0502040204020203" pitchFamily="34" charset="0"/>
              </a:rPr>
              <a:t>We’ve created purpose-built AI infrastructure to deliver reliability and performance at scale</a:t>
            </a:r>
            <a:r>
              <a:rPr lang="en-US" sz="1800" dirty="0">
                <a:effectLst/>
                <a:latin typeface="Segoe UI" panose="020B0502040204020203" pitchFamily="34" charset="0"/>
                <a:ea typeface="Calibri" panose="020F0502020204030204" pitchFamily="34" charset="0"/>
              </a:rPr>
              <a:t>, based on thousands of interconnected GPUs and </a:t>
            </a:r>
            <a:r>
              <a:rPr lang="en-US" sz="1800" dirty="0" err="1">
                <a:effectLst/>
                <a:latin typeface="Segoe UI" panose="020B0502040204020203" pitchFamily="34" charset="0"/>
                <a:ea typeface="Calibri" panose="020F0502020204030204" pitchFamily="34" charset="0"/>
              </a:rPr>
              <a:t>Infiniband</a:t>
            </a:r>
            <a:r>
              <a:rPr lang="en-US" sz="1800" dirty="0">
                <a:effectLst/>
                <a:latin typeface="Segoe UI" panose="020B0502040204020203" pitchFamily="34" charset="0"/>
                <a:ea typeface="Calibri" panose="020F0502020204030204" pitchFamily="34" charset="0"/>
              </a:rPr>
              <a:t> networking. </a:t>
            </a:r>
          </a:p>
          <a:p>
            <a:pPr marL="0" marR="0">
              <a:spcBef>
                <a:spcPts val="0"/>
              </a:spcBef>
              <a:spcAft>
                <a:spcPts val="0"/>
              </a:spcAft>
            </a:pPr>
            <a:endParaRPr lang="en-US" dirty="0">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dirty="0">
                <a:solidFill>
                  <a:srgbClr val="000000"/>
                </a:solidFill>
                <a:latin typeface="Segoe UI" panose="020B0502040204020203" pitchFamily="34" charset="0"/>
                <a:cs typeface="Segoe UI" panose="020B0502040204020203" pitchFamily="34" charset="0"/>
              </a:rPr>
              <a:t>And as a result, we are trusted by AI leaders like </a:t>
            </a:r>
            <a:r>
              <a:rPr lang="en-US" dirty="0" err="1">
                <a:solidFill>
                  <a:srgbClr val="000000"/>
                </a:solidFill>
                <a:latin typeface="Segoe UI" panose="020B0502040204020203" pitchFamily="34" charset="0"/>
                <a:cs typeface="Segoe UI" panose="020B0502040204020203" pitchFamily="34" charset="0"/>
              </a:rPr>
              <a:t>OpenAI</a:t>
            </a:r>
            <a:r>
              <a:rPr lang="en-US" dirty="0">
                <a:solidFill>
                  <a:srgbClr val="000000"/>
                </a:solidFill>
                <a:latin typeface="Segoe UI" panose="020B0502040204020203" pitchFamily="34" charset="0"/>
                <a:cs typeface="Segoe UI" panose="020B0502040204020203" pitchFamily="34" charset="0"/>
              </a:rPr>
              <a:t> and many others. In fact,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builds and trains </a:t>
            </a:r>
            <a:r>
              <a:rPr lang="en-US" sz="1800" u="sng" dirty="0">
                <a:effectLst/>
                <a:latin typeface="Segoe UI" panose="020B0502040204020203" pitchFamily="34" charset="0"/>
                <a:ea typeface="Calibri" panose="020F0502020204030204" pitchFamily="34" charset="0"/>
                <a:cs typeface="Times New Roman" panose="02020603050405020304" pitchFamily="18" charset="0"/>
              </a:rPr>
              <a:t>all of their AI models and experiences</a:t>
            </a:r>
            <a:r>
              <a:rPr lang="en-US" sz="1800" dirty="0">
                <a:effectLst/>
                <a:latin typeface="Segoe UI" panose="020B0502040204020203" pitchFamily="34" charset="0"/>
                <a:ea typeface="Calibri" panose="020F0502020204030204" pitchFamily="34" charset="0"/>
                <a:cs typeface="Times New Roman" panose="02020603050405020304" pitchFamily="18" charset="0"/>
              </a:rPr>
              <a:t> using the unique AI infrastructure of Microsoft Azure.</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innovation is exciting, and I am thrilled to share more with you over the course of this talk. </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sz="1800" dirty="0">
                <a:solidFill>
                  <a:srgbClr val="000000"/>
                </a:solidFill>
                <a:latin typeface="Segoe UI" panose="020B0502040204020203" pitchFamily="34" charset="0"/>
                <a:cs typeface="Segoe UI" panose="020B0502040204020203" pitchFamily="34" charset="0"/>
              </a:rPr>
              <a:t>Transition: We’re seeing tons of momentum and excitement around AI, and to speak on that a bit more I’d like to hand off to &lt;Local SME&gt; and &lt;Local Expert&gt; to talk a bit more about the trends on what we’re seeing with AI and how enterprises should prioritize. </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0577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cite a recent McKinsey research survey – consumer faith in responsible AI, as well as cybersecurity and data privacy, hinges on what we as companies do today.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research indicates that </a:t>
            </a:r>
            <a:r>
              <a:rPr lang="en-US" i="0"/>
              <a:t>And respondents say its important for companies to provide transparency around their digital-trust and AI policies. 72% say that knowing a company’s AI policies is important before making a purchase.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pPr marL="0" marR="0" lvl="0" indent="0" algn="l" defTabSz="914400" rtl="0" eaLnBrk="1" fontAlgn="auto" latinLnBrk="0" hangingPunct="1">
              <a:lnSpc>
                <a:spcPct val="100000"/>
              </a:lnSpc>
              <a:spcBef>
                <a:spcPts val="0"/>
              </a:spcBef>
              <a:spcAft>
                <a:spcPts val="0"/>
              </a:spcAft>
              <a:buClrTx/>
              <a:buSzTx/>
              <a:buFontTx/>
              <a:buNone/>
              <a:tabLst/>
              <a:defRPr/>
            </a:pPr>
            <a:r>
              <a:rPr lang="en-US" i="0"/>
              <a:t>However, only 54% of the respondents say they have confidence they can find or surface a company’s policies on AI if they tried to look for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pPr marL="0" marR="0" lvl="0" indent="0" algn="l" defTabSz="914400" rtl="0" eaLnBrk="1" fontAlgn="auto" latinLnBrk="0" hangingPunct="1">
              <a:lnSpc>
                <a:spcPct val="100000"/>
              </a:lnSpc>
              <a:spcBef>
                <a:spcPts val="0"/>
              </a:spcBef>
              <a:spcAft>
                <a:spcPts val="0"/>
              </a:spcAft>
              <a:buClrTx/>
              <a:buSzTx/>
              <a:buFontTx/>
              <a:buNone/>
              <a:tabLst/>
              <a:defRPr/>
            </a:pPr>
            <a:r>
              <a:rPr lang="en-US" i="0"/>
              <a:t>And interestingly, the research indicates that people are open to AI – with 68% of respondents saying they have similar (36%) or more (32%) trust in products or services that rely on AI than those that rely mostly on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pPr marL="0" marR="0" lvl="0" indent="0" algn="l" defTabSz="914400" rtl="0" eaLnBrk="1" fontAlgn="auto" latinLnBrk="0" hangingPunct="1">
              <a:lnSpc>
                <a:spcPct val="100000"/>
              </a:lnSpc>
              <a:spcBef>
                <a:spcPts val="0"/>
              </a:spcBef>
              <a:spcAft>
                <a:spcPts val="0"/>
              </a:spcAft>
              <a:buClrTx/>
              <a:buSzTx/>
              <a:buFontTx/>
              <a:buNone/>
              <a:tabLst/>
              <a:defRPr/>
            </a:pPr>
            <a:r>
              <a:rPr lang="en-US" i="0"/>
              <a:t>And companies established as digital-trust leaders are 1.6 times more likely than the global average of seeing revenue and EBIT growth rates of at least 10%. E</a:t>
            </a:r>
            <a:r>
              <a:rPr lang="en-US"/>
              <a:t>stablishing the digital trust can help companies reap the benefits through business growth in both the short and long term.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That’s why it’s so important that the Microsoft Cloud runs on trust. </a:t>
            </a:r>
          </a:p>
          <a:p>
            <a:endParaRPr lang="en-US"/>
          </a:p>
        </p:txBody>
      </p:sp>
      <p:sp>
        <p:nvSpPr>
          <p:cNvPr id="4" name="Slide Number Placeholder 3"/>
          <p:cNvSpPr>
            <a:spLocks noGrp="1"/>
          </p:cNvSpPr>
          <p:nvPr>
            <p:ph type="sldNum" sz="quarter" idx="5"/>
          </p:nvPr>
        </p:nvSpPr>
        <p:spPr/>
        <p:txBody>
          <a:bodyPr/>
          <a:lstStyle/>
          <a:p>
            <a:fld id="{72335A20-782D-4626-8C12-7F322F08BFE2}" type="slidenum">
              <a:rPr lang="en-US" smtClean="0"/>
              <a:t>8</a:t>
            </a:fld>
            <a:endParaRPr lang="en-US"/>
          </a:p>
        </p:txBody>
      </p:sp>
    </p:spTree>
    <p:extLst>
      <p:ext uri="{BB962C8B-B14F-4D97-AF65-F5344CB8AC3E}">
        <p14:creationId xmlns:p14="http://schemas.microsoft.com/office/powerpoint/2010/main" val="2567234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Trust is critically important when it comes to realizing the full potential of AI technology, and trust grounds our approach to the amazing innovation we’ll share over the next few hours. </a:t>
            </a:r>
          </a:p>
          <a:p>
            <a:pPr marL="0" marR="0">
              <a:lnSpc>
                <a:spcPct val="105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Let’s start with the responsible use of AI.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428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41417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13429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292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1094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064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017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720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067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245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Main Hero">
    <p:bg>
      <p:bgRef idx="1001">
        <a:schemeClr val="bg1"/>
      </p:bgRef>
    </p:bg>
    <p:spTree>
      <p:nvGrpSpPr>
        <p:cNvPr id="1" name=""/>
        <p:cNvGrpSpPr/>
        <p:nvPr/>
      </p:nvGrpSpPr>
      <p:grpSpPr>
        <a:xfrm>
          <a:off x="0" y="0"/>
          <a:ext cx="0" cy="0"/>
          <a:chOff x="0" y="0"/>
          <a:chExt cx="0" cy="0"/>
        </a:xfrm>
      </p:grpSpPr>
      <p:pic>
        <p:nvPicPr>
          <p:cNvPr id="3" name="Picture 2" descr="A picture containing scene, laser, outdoor object, night sky&#10;&#10;Description automatically generated">
            <a:extLst>
              <a:ext uri="{FF2B5EF4-FFF2-40B4-BE49-F238E27FC236}">
                <a16:creationId xmlns:a16="http://schemas.microsoft.com/office/drawing/2014/main" id="{8572B204-BCCE-7ECF-F80E-C2E2E2E2809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179559"/>
            <a:ext cx="4412673" cy="1354217"/>
          </a:xfrm>
          <a:noFill/>
        </p:spPr>
        <p:txBody>
          <a:bodyPr wrap="square"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41267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0894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Alt Hero">
    <p:bg>
      <p:bgRef idx="1001">
        <a:schemeClr val="bg1"/>
      </p:bgRef>
    </p:bg>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CF38CEC7-687A-AE7F-7A5B-D1D636881A3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179559"/>
            <a:ext cx="4412673" cy="1354217"/>
          </a:xfrm>
          <a:noFill/>
        </p:spPr>
        <p:txBody>
          <a:bodyPr wrap="square"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41267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1876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ssion Title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7C4CD5-8961-2883-2F36-54F19BC44100}"/>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E7D9BE7F-1256-B779-9B5C-25AD2B883B0D}"/>
              </a:ext>
            </a:extLst>
          </p:cNvPr>
          <p:cNvSpPr/>
          <p:nvPr userDrawn="1"/>
        </p:nvSpPr>
        <p:spPr bwMode="auto">
          <a:xfrm>
            <a:off x="585216" y="1959294"/>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524A86E0-B44F-CF63-1708-E276A52BF732}"/>
              </a:ext>
            </a:extLst>
          </p:cNvPr>
          <p:cNvSpPr/>
          <p:nvPr userDrawn="1"/>
        </p:nvSpPr>
        <p:spPr bwMode="auto">
          <a:xfrm>
            <a:off x="684577" y="2932211"/>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83487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Session or demo title</a:t>
            </a:r>
          </a:p>
        </p:txBody>
      </p:sp>
      <p:sp>
        <p:nvSpPr>
          <p:cNvPr id="4" name="Picture Placeholder 9">
            <a:extLst>
              <a:ext uri="{FF2B5EF4-FFF2-40B4-BE49-F238E27FC236}">
                <a16:creationId xmlns:a16="http://schemas.microsoft.com/office/drawing/2014/main" id="{F9CFBF95-9B98-E7DC-EF6B-425D1A822E85}"/>
              </a:ext>
            </a:extLst>
          </p:cNvPr>
          <p:cNvSpPr>
            <a:spLocks noGrp="1" noChangeAspect="1"/>
          </p:cNvSpPr>
          <p:nvPr>
            <p:ph type="pic" sz="quarter" idx="14" hasCustomPrompt="1"/>
          </p:nvPr>
        </p:nvSpPr>
        <p:spPr>
          <a:xfrm>
            <a:off x="852550" y="2244997"/>
            <a:ext cx="999276" cy="999276"/>
          </a:xfrm>
          <a:prstGeom prst="roundRect">
            <a:avLst/>
          </a:prstGeom>
          <a:solidFill>
            <a:schemeClr val="bg2">
              <a:lumMod val="25000"/>
            </a:schemeClr>
          </a:solidFill>
        </p:spPr>
        <p:txBody>
          <a:bodyPr>
            <a:noAutofit/>
          </a:bodyPr>
          <a:lstStyle>
            <a:lvl1pPr marL="0" indent="0" algn="ctr">
              <a:buNone/>
              <a:defRPr sz="1200">
                <a:solidFill>
                  <a:schemeClr val="tx1"/>
                </a:solidFill>
                <a:latin typeface="+mj-lt"/>
              </a:defRPr>
            </a:lvl1pPr>
          </a:lstStyle>
          <a:p>
            <a:r>
              <a:rPr lang="en-CA"/>
              <a:t>Click to insert picture</a:t>
            </a:r>
          </a:p>
        </p:txBody>
      </p:sp>
      <p:sp>
        <p:nvSpPr>
          <p:cNvPr id="6" name="Text Placeholder 4">
            <a:extLst>
              <a:ext uri="{FF2B5EF4-FFF2-40B4-BE49-F238E27FC236}">
                <a16:creationId xmlns:a16="http://schemas.microsoft.com/office/drawing/2014/main" id="{199928B4-65D5-7E3D-D106-0BC8B957088B}"/>
              </a:ext>
            </a:extLst>
          </p:cNvPr>
          <p:cNvSpPr>
            <a:spLocks noGrp="1"/>
          </p:cNvSpPr>
          <p:nvPr>
            <p:ph type="body" sz="quarter" idx="15" hasCustomPrompt="1"/>
          </p:nvPr>
        </p:nvSpPr>
        <p:spPr>
          <a:xfrm>
            <a:off x="2119160" y="2342049"/>
            <a:ext cx="2574544"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7" name="Text Placeholder 4">
            <a:extLst>
              <a:ext uri="{FF2B5EF4-FFF2-40B4-BE49-F238E27FC236}">
                <a16:creationId xmlns:a16="http://schemas.microsoft.com/office/drawing/2014/main" id="{BE448651-354F-03AC-4480-C909326A21FE}"/>
              </a:ext>
            </a:extLst>
          </p:cNvPr>
          <p:cNvSpPr>
            <a:spLocks noGrp="1"/>
          </p:cNvSpPr>
          <p:nvPr>
            <p:ph type="body" sz="quarter" idx="16" hasCustomPrompt="1"/>
          </p:nvPr>
        </p:nvSpPr>
        <p:spPr>
          <a:xfrm>
            <a:off x="2119160" y="2795111"/>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8" name="Text Placeholder 4">
            <a:extLst>
              <a:ext uri="{FF2B5EF4-FFF2-40B4-BE49-F238E27FC236}">
                <a16:creationId xmlns:a16="http://schemas.microsoft.com/office/drawing/2014/main" id="{5995ADC6-D6D7-73F2-549C-926700FDB181}"/>
              </a:ext>
            </a:extLst>
          </p:cNvPr>
          <p:cNvSpPr>
            <a:spLocks noGrp="1"/>
          </p:cNvSpPr>
          <p:nvPr>
            <p:ph type="body" sz="quarter" idx="17" hasCustomPrompt="1"/>
          </p:nvPr>
        </p:nvSpPr>
        <p:spPr>
          <a:xfrm>
            <a:off x="2119160" y="3079385"/>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2206443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094842"/>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ssion Title 2">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53BEE9-F44C-2EDB-F7B0-DA825952586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3949"/>
            <a:ext cx="12192000" cy="6841964"/>
          </a:xfrm>
          <a:prstGeom prst="rect">
            <a:avLst/>
          </a:prstGeom>
        </p:spPr>
      </p:pic>
      <p:sp>
        <p:nvSpPr>
          <p:cNvPr id="3" name="Rectangle: Rounded Corners 2">
            <a:extLst>
              <a:ext uri="{FF2B5EF4-FFF2-40B4-BE49-F238E27FC236}">
                <a16:creationId xmlns:a16="http://schemas.microsoft.com/office/drawing/2014/main" id="{BECC91F8-856C-15B8-8F69-9BA608ECFDE9}"/>
              </a:ext>
            </a:extLst>
          </p:cNvPr>
          <p:cNvSpPr/>
          <p:nvPr userDrawn="1"/>
        </p:nvSpPr>
        <p:spPr bwMode="auto">
          <a:xfrm>
            <a:off x="585216" y="1860372"/>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FEE76DA-0E45-C1BF-CCA9-05FAAB38E5B1}"/>
              </a:ext>
            </a:extLst>
          </p:cNvPr>
          <p:cNvSpPr/>
          <p:nvPr userDrawn="1"/>
        </p:nvSpPr>
        <p:spPr bwMode="auto">
          <a:xfrm>
            <a:off x="684577" y="2833289"/>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83487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Session or demo title</a:t>
            </a:r>
          </a:p>
        </p:txBody>
      </p:sp>
      <p:sp>
        <p:nvSpPr>
          <p:cNvPr id="4" name="Picture Placeholder 9">
            <a:extLst>
              <a:ext uri="{FF2B5EF4-FFF2-40B4-BE49-F238E27FC236}">
                <a16:creationId xmlns:a16="http://schemas.microsoft.com/office/drawing/2014/main" id="{F9CFBF95-9B98-E7DC-EF6B-425D1A822E85}"/>
              </a:ext>
            </a:extLst>
          </p:cNvPr>
          <p:cNvSpPr>
            <a:spLocks noGrp="1" noChangeAspect="1"/>
          </p:cNvSpPr>
          <p:nvPr>
            <p:ph type="pic" sz="quarter" idx="14" hasCustomPrompt="1"/>
          </p:nvPr>
        </p:nvSpPr>
        <p:spPr>
          <a:xfrm>
            <a:off x="809205" y="2067576"/>
            <a:ext cx="999276" cy="999276"/>
          </a:xfrm>
          <a:prstGeom prst="roundRect">
            <a:avLst/>
          </a:prstGeom>
          <a:solidFill>
            <a:schemeClr val="bg2">
              <a:lumMod val="25000"/>
            </a:schemeClr>
          </a:solidFill>
        </p:spPr>
        <p:txBody>
          <a:bodyPr>
            <a:noAutofit/>
          </a:bodyPr>
          <a:lstStyle>
            <a:lvl1pPr marL="0" indent="0" algn="ctr">
              <a:buNone/>
              <a:defRPr sz="1200">
                <a:solidFill>
                  <a:schemeClr val="tx1"/>
                </a:solidFill>
                <a:latin typeface="+mj-lt"/>
              </a:defRPr>
            </a:lvl1pPr>
          </a:lstStyle>
          <a:p>
            <a:r>
              <a:rPr lang="en-CA"/>
              <a:t>Click to insert picture</a:t>
            </a:r>
          </a:p>
        </p:txBody>
      </p:sp>
      <p:sp>
        <p:nvSpPr>
          <p:cNvPr id="6" name="Text Placeholder 4">
            <a:extLst>
              <a:ext uri="{FF2B5EF4-FFF2-40B4-BE49-F238E27FC236}">
                <a16:creationId xmlns:a16="http://schemas.microsoft.com/office/drawing/2014/main" id="{199928B4-65D5-7E3D-D106-0BC8B957088B}"/>
              </a:ext>
            </a:extLst>
          </p:cNvPr>
          <p:cNvSpPr>
            <a:spLocks noGrp="1"/>
          </p:cNvSpPr>
          <p:nvPr>
            <p:ph type="body" sz="quarter" idx="15" hasCustomPrompt="1"/>
          </p:nvPr>
        </p:nvSpPr>
        <p:spPr>
          <a:xfrm>
            <a:off x="2048726" y="2091884"/>
            <a:ext cx="2574544"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7" name="Text Placeholder 4">
            <a:extLst>
              <a:ext uri="{FF2B5EF4-FFF2-40B4-BE49-F238E27FC236}">
                <a16:creationId xmlns:a16="http://schemas.microsoft.com/office/drawing/2014/main" id="{BE448651-354F-03AC-4480-C909326A21FE}"/>
              </a:ext>
            </a:extLst>
          </p:cNvPr>
          <p:cNvSpPr>
            <a:spLocks noGrp="1"/>
          </p:cNvSpPr>
          <p:nvPr>
            <p:ph type="body" sz="quarter" idx="16" hasCustomPrompt="1"/>
          </p:nvPr>
        </p:nvSpPr>
        <p:spPr>
          <a:xfrm>
            <a:off x="2048726" y="2544946"/>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8" name="Text Placeholder 4">
            <a:extLst>
              <a:ext uri="{FF2B5EF4-FFF2-40B4-BE49-F238E27FC236}">
                <a16:creationId xmlns:a16="http://schemas.microsoft.com/office/drawing/2014/main" id="{5995ADC6-D6D7-73F2-549C-926700FDB181}"/>
              </a:ext>
            </a:extLst>
          </p:cNvPr>
          <p:cNvSpPr>
            <a:spLocks noGrp="1"/>
          </p:cNvSpPr>
          <p:nvPr>
            <p:ph type="body" sz="quarter" idx="17" hasCustomPrompt="1"/>
          </p:nvPr>
        </p:nvSpPr>
        <p:spPr>
          <a:xfrm>
            <a:off x="2048726" y="2833289"/>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398348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ssion Title 3">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B3B1D1-6512-D25B-DFAA-B861BDA88F9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187426DF-038D-30FC-7A34-4BAA608F3F55}"/>
              </a:ext>
            </a:extLst>
          </p:cNvPr>
          <p:cNvSpPr/>
          <p:nvPr userDrawn="1"/>
        </p:nvSpPr>
        <p:spPr bwMode="auto">
          <a:xfrm>
            <a:off x="585216" y="2012627"/>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D1323197-CD07-3360-4007-513C840021AC}"/>
              </a:ext>
            </a:extLst>
          </p:cNvPr>
          <p:cNvSpPr/>
          <p:nvPr userDrawn="1"/>
        </p:nvSpPr>
        <p:spPr bwMode="auto">
          <a:xfrm>
            <a:off x="684577" y="2985544"/>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83487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Session or demo title</a:t>
            </a:r>
          </a:p>
        </p:txBody>
      </p:sp>
      <p:sp>
        <p:nvSpPr>
          <p:cNvPr id="4" name="Picture Placeholder 9">
            <a:extLst>
              <a:ext uri="{FF2B5EF4-FFF2-40B4-BE49-F238E27FC236}">
                <a16:creationId xmlns:a16="http://schemas.microsoft.com/office/drawing/2014/main" id="{F9CFBF95-9B98-E7DC-EF6B-425D1A822E85}"/>
              </a:ext>
            </a:extLst>
          </p:cNvPr>
          <p:cNvSpPr>
            <a:spLocks noGrp="1" noChangeAspect="1"/>
          </p:cNvSpPr>
          <p:nvPr>
            <p:ph type="pic" sz="quarter" idx="14" hasCustomPrompt="1"/>
          </p:nvPr>
        </p:nvSpPr>
        <p:spPr>
          <a:xfrm>
            <a:off x="852550" y="2187649"/>
            <a:ext cx="999276" cy="999276"/>
          </a:xfrm>
          <a:prstGeom prst="roundRect">
            <a:avLst/>
          </a:prstGeom>
          <a:solidFill>
            <a:schemeClr val="bg2">
              <a:lumMod val="25000"/>
            </a:schemeClr>
          </a:solidFill>
        </p:spPr>
        <p:txBody>
          <a:bodyPr>
            <a:noAutofit/>
          </a:bodyPr>
          <a:lstStyle>
            <a:lvl1pPr marL="0" indent="0" algn="ctr">
              <a:buNone/>
              <a:defRPr sz="1200">
                <a:solidFill>
                  <a:schemeClr val="tx1"/>
                </a:solidFill>
                <a:latin typeface="+mj-lt"/>
              </a:defRPr>
            </a:lvl1pPr>
          </a:lstStyle>
          <a:p>
            <a:r>
              <a:rPr lang="en-CA"/>
              <a:t>Click to insert picture</a:t>
            </a:r>
          </a:p>
        </p:txBody>
      </p:sp>
      <p:sp>
        <p:nvSpPr>
          <p:cNvPr id="6" name="Text Placeholder 4">
            <a:extLst>
              <a:ext uri="{FF2B5EF4-FFF2-40B4-BE49-F238E27FC236}">
                <a16:creationId xmlns:a16="http://schemas.microsoft.com/office/drawing/2014/main" id="{199928B4-65D5-7E3D-D106-0BC8B957088B}"/>
              </a:ext>
            </a:extLst>
          </p:cNvPr>
          <p:cNvSpPr>
            <a:spLocks noGrp="1"/>
          </p:cNvSpPr>
          <p:nvPr>
            <p:ph type="body" sz="quarter" idx="15" hasCustomPrompt="1"/>
          </p:nvPr>
        </p:nvSpPr>
        <p:spPr>
          <a:xfrm>
            <a:off x="2092071" y="2211957"/>
            <a:ext cx="2574544"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7" name="Text Placeholder 4">
            <a:extLst>
              <a:ext uri="{FF2B5EF4-FFF2-40B4-BE49-F238E27FC236}">
                <a16:creationId xmlns:a16="http://schemas.microsoft.com/office/drawing/2014/main" id="{BE448651-354F-03AC-4480-C909326A21FE}"/>
              </a:ext>
            </a:extLst>
          </p:cNvPr>
          <p:cNvSpPr>
            <a:spLocks noGrp="1"/>
          </p:cNvSpPr>
          <p:nvPr>
            <p:ph type="body" sz="quarter" idx="16" hasCustomPrompt="1"/>
          </p:nvPr>
        </p:nvSpPr>
        <p:spPr>
          <a:xfrm>
            <a:off x="2092071" y="2665019"/>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8" name="Text Placeholder 4">
            <a:extLst>
              <a:ext uri="{FF2B5EF4-FFF2-40B4-BE49-F238E27FC236}">
                <a16:creationId xmlns:a16="http://schemas.microsoft.com/office/drawing/2014/main" id="{5995ADC6-D6D7-73F2-549C-926700FDB181}"/>
              </a:ext>
            </a:extLst>
          </p:cNvPr>
          <p:cNvSpPr>
            <a:spLocks noGrp="1"/>
          </p:cNvSpPr>
          <p:nvPr>
            <p:ph type="body" sz="quarter" idx="17" hasCustomPrompt="1"/>
          </p:nvPr>
        </p:nvSpPr>
        <p:spPr>
          <a:xfrm>
            <a:off x="2092071" y="2953362"/>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544898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ssion Title 5">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B3B1D1-6512-D25B-DFAA-B861BDA88F9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187426DF-038D-30FC-7A34-4BAA608F3F55}"/>
              </a:ext>
            </a:extLst>
          </p:cNvPr>
          <p:cNvSpPr/>
          <p:nvPr userDrawn="1"/>
        </p:nvSpPr>
        <p:spPr bwMode="auto">
          <a:xfrm>
            <a:off x="585216" y="2012627"/>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D1323197-CD07-3360-4007-513C840021AC}"/>
              </a:ext>
            </a:extLst>
          </p:cNvPr>
          <p:cNvSpPr/>
          <p:nvPr userDrawn="1"/>
        </p:nvSpPr>
        <p:spPr bwMode="auto">
          <a:xfrm>
            <a:off x="684577" y="2985544"/>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83487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Session or demo title</a:t>
            </a:r>
          </a:p>
        </p:txBody>
      </p:sp>
      <p:sp>
        <p:nvSpPr>
          <p:cNvPr id="4" name="Picture Placeholder 9">
            <a:extLst>
              <a:ext uri="{FF2B5EF4-FFF2-40B4-BE49-F238E27FC236}">
                <a16:creationId xmlns:a16="http://schemas.microsoft.com/office/drawing/2014/main" id="{F9CFBF95-9B98-E7DC-EF6B-425D1A822E85}"/>
              </a:ext>
            </a:extLst>
          </p:cNvPr>
          <p:cNvSpPr>
            <a:spLocks noGrp="1" noChangeAspect="1"/>
          </p:cNvSpPr>
          <p:nvPr>
            <p:ph type="pic" sz="quarter" idx="14" hasCustomPrompt="1"/>
          </p:nvPr>
        </p:nvSpPr>
        <p:spPr>
          <a:xfrm>
            <a:off x="852550" y="2187649"/>
            <a:ext cx="999276" cy="999276"/>
          </a:xfrm>
          <a:prstGeom prst="roundRect">
            <a:avLst/>
          </a:prstGeom>
          <a:solidFill>
            <a:schemeClr val="bg2">
              <a:lumMod val="25000"/>
            </a:schemeClr>
          </a:solidFill>
        </p:spPr>
        <p:txBody>
          <a:bodyPr>
            <a:noAutofit/>
          </a:bodyPr>
          <a:lstStyle>
            <a:lvl1pPr marL="0" indent="0" algn="ctr">
              <a:buNone/>
              <a:defRPr sz="1200">
                <a:solidFill>
                  <a:schemeClr val="tx1"/>
                </a:solidFill>
                <a:latin typeface="+mj-lt"/>
              </a:defRPr>
            </a:lvl1pPr>
          </a:lstStyle>
          <a:p>
            <a:r>
              <a:rPr lang="en-CA"/>
              <a:t>Click to insert picture</a:t>
            </a:r>
          </a:p>
        </p:txBody>
      </p:sp>
      <p:sp>
        <p:nvSpPr>
          <p:cNvPr id="6" name="Text Placeholder 4">
            <a:extLst>
              <a:ext uri="{FF2B5EF4-FFF2-40B4-BE49-F238E27FC236}">
                <a16:creationId xmlns:a16="http://schemas.microsoft.com/office/drawing/2014/main" id="{199928B4-65D5-7E3D-D106-0BC8B957088B}"/>
              </a:ext>
            </a:extLst>
          </p:cNvPr>
          <p:cNvSpPr>
            <a:spLocks noGrp="1"/>
          </p:cNvSpPr>
          <p:nvPr>
            <p:ph type="body" sz="quarter" idx="15" hasCustomPrompt="1"/>
          </p:nvPr>
        </p:nvSpPr>
        <p:spPr>
          <a:xfrm>
            <a:off x="2092071" y="2211957"/>
            <a:ext cx="2574544"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7" name="Text Placeholder 4">
            <a:extLst>
              <a:ext uri="{FF2B5EF4-FFF2-40B4-BE49-F238E27FC236}">
                <a16:creationId xmlns:a16="http://schemas.microsoft.com/office/drawing/2014/main" id="{BE448651-354F-03AC-4480-C909326A21FE}"/>
              </a:ext>
            </a:extLst>
          </p:cNvPr>
          <p:cNvSpPr>
            <a:spLocks noGrp="1"/>
          </p:cNvSpPr>
          <p:nvPr>
            <p:ph type="body" sz="quarter" idx="16" hasCustomPrompt="1"/>
          </p:nvPr>
        </p:nvSpPr>
        <p:spPr>
          <a:xfrm>
            <a:off x="2092071" y="2665019"/>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8" name="Text Placeholder 4">
            <a:extLst>
              <a:ext uri="{FF2B5EF4-FFF2-40B4-BE49-F238E27FC236}">
                <a16:creationId xmlns:a16="http://schemas.microsoft.com/office/drawing/2014/main" id="{5995ADC6-D6D7-73F2-549C-926700FDB181}"/>
              </a:ext>
            </a:extLst>
          </p:cNvPr>
          <p:cNvSpPr>
            <a:spLocks noGrp="1"/>
          </p:cNvSpPr>
          <p:nvPr>
            <p:ph type="body" sz="quarter" idx="17" hasCustomPrompt="1"/>
          </p:nvPr>
        </p:nvSpPr>
        <p:spPr>
          <a:xfrm>
            <a:off x="2092071" y="2953362"/>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618027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ssion Title 6">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56A7B1DE-A37A-06CF-0717-6FEE6A653B1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02567"/>
            <a:ext cx="9144000" cy="677108"/>
          </a:xfrm>
          <a:noFill/>
        </p:spPr>
        <p:txBody>
          <a:bodyPr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Session or demo title</a:t>
            </a:r>
          </a:p>
        </p:txBody>
      </p:sp>
      <p:sp>
        <p:nvSpPr>
          <p:cNvPr id="5" name="Text Placeholder 4"/>
          <p:cNvSpPr>
            <a:spLocks noGrp="1"/>
          </p:cNvSpPr>
          <p:nvPr>
            <p:ph type="body" sz="quarter" idx="12" hasCustomPrompt="1"/>
          </p:nvPr>
        </p:nvSpPr>
        <p:spPr>
          <a:xfrm>
            <a:off x="584200" y="3508299"/>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Rounded Corners 5">
            <a:extLst>
              <a:ext uri="{FF2B5EF4-FFF2-40B4-BE49-F238E27FC236}">
                <a16:creationId xmlns:a16="http://schemas.microsoft.com/office/drawing/2014/main" id="{30F71943-35A4-4D1D-DE1A-87B640CCF367}"/>
              </a:ext>
            </a:extLst>
          </p:cNvPr>
          <p:cNvSpPr/>
          <p:nvPr userDrawn="1"/>
        </p:nvSpPr>
        <p:spPr bwMode="auto">
          <a:xfrm>
            <a:off x="588123" y="4766726"/>
            <a:ext cx="843280" cy="843280"/>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45B5AD9-7126-8CC7-423D-C59C41FEA113}"/>
              </a:ext>
            </a:extLst>
          </p:cNvPr>
          <p:cNvSpPr/>
          <p:nvPr userDrawn="1"/>
        </p:nvSpPr>
        <p:spPr bwMode="auto">
          <a:xfrm>
            <a:off x="1818365" y="6010905"/>
            <a:ext cx="325120" cy="325120"/>
          </a:xfrm>
          <a:prstGeom prst="roundRect">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1" name="Picture Placeholder 9">
            <a:extLst>
              <a:ext uri="{FF2B5EF4-FFF2-40B4-BE49-F238E27FC236}">
                <a16:creationId xmlns:a16="http://schemas.microsoft.com/office/drawing/2014/main" id="{C995CB3E-4F40-E3FC-DE5E-89554E9A332A}"/>
              </a:ext>
            </a:extLst>
          </p:cNvPr>
          <p:cNvSpPr>
            <a:spLocks noGrp="1" noChangeAspect="1"/>
          </p:cNvSpPr>
          <p:nvPr>
            <p:ph type="pic" sz="quarter" idx="14" hasCustomPrompt="1"/>
          </p:nvPr>
        </p:nvSpPr>
        <p:spPr>
          <a:xfrm>
            <a:off x="796361" y="4978456"/>
            <a:ext cx="1209124" cy="1209124"/>
          </a:xfrm>
          <a:prstGeom prst="roundRect">
            <a:avLst/>
          </a:prstGeom>
          <a:solidFill>
            <a:schemeClr val="bg1"/>
          </a:solidFill>
          <a:effectLst>
            <a:outerShdw blurRad="50800" dist="38100" dir="2700000" algn="tl" rotWithShape="0">
              <a:prstClr val="black">
                <a:alpha val="40000"/>
              </a:prstClr>
            </a:outerShdw>
          </a:effectLst>
        </p:spPr>
        <p:txBody>
          <a:bodyPr>
            <a:noAutofit/>
          </a:bodyPr>
          <a:lstStyle>
            <a:lvl1pPr marL="0" indent="0" algn="ctr">
              <a:buNone/>
              <a:defRPr sz="1100">
                <a:solidFill>
                  <a:schemeClr val="tx1"/>
                </a:solidFill>
                <a:latin typeface="+mj-lt"/>
              </a:defRPr>
            </a:lvl1pPr>
          </a:lstStyle>
          <a:p>
            <a:r>
              <a:rPr lang="en-CA"/>
              <a:t>Click to insert picture</a:t>
            </a:r>
          </a:p>
        </p:txBody>
      </p:sp>
      <p:sp>
        <p:nvSpPr>
          <p:cNvPr id="12" name="Text Placeholder 4">
            <a:extLst>
              <a:ext uri="{FF2B5EF4-FFF2-40B4-BE49-F238E27FC236}">
                <a16:creationId xmlns:a16="http://schemas.microsoft.com/office/drawing/2014/main" id="{03A125EA-D39B-5F7C-EEB3-8059C9683120}"/>
              </a:ext>
            </a:extLst>
          </p:cNvPr>
          <p:cNvSpPr>
            <a:spLocks noGrp="1"/>
          </p:cNvSpPr>
          <p:nvPr>
            <p:ph type="body" sz="quarter" idx="15" hasCustomPrompt="1"/>
          </p:nvPr>
        </p:nvSpPr>
        <p:spPr>
          <a:xfrm>
            <a:off x="2490477" y="5039572"/>
            <a:ext cx="5677705"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6" name="Text Placeholder 4">
            <a:extLst>
              <a:ext uri="{FF2B5EF4-FFF2-40B4-BE49-F238E27FC236}">
                <a16:creationId xmlns:a16="http://schemas.microsoft.com/office/drawing/2014/main" id="{70F34C00-BDD5-81FF-6808-853B83796002}"/>
              </a:ext>
            </a:extLst>
          </p:cNvPr>
          <p:cNvSpPr>
            <a:spLocks noGrp="1"/>
          </p:cNvSpPr>
          <p:nvPr>
            <p:ph type="body" sz="quarter" idx="16" hasCustomPrompt="1"/>
          </p:nvPr>
        </p:nvSpPr>
        <p:spPr>
          <a:xfrm>
            <a:off x="2490477" y="5492634"/>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7" name="Text Placeholder 4">
            <a:extLst>
              <a:ext uri="{FF2B5EF4-FFF2-40B4-BE49-F238E27FC236}">
                <a16:creationId xmlns:a16="http://schemas.microsoft.com/office/drawing/2014/main" id="{40B36BF3-2F5F-1C0D-35C6-E9C83CB24E90}"/>
              </a:ext>
            </a:extLst>
          </p:cNvPr>
          <p:cNvSpPr>
            <a:spLocks noGrp="1"/>
          </p:cNvSpPr>
          <p:nvPr>
            <p:ph type="body" sz="quarter" idx="17" hasCustomPrompt="1"/>
          </p:nvPr>
        </p:nvSpPr>
        <p:spPr>
          <a:xfrm>
            <a:off x="2490477" y="5776908"/>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1437651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ssion Title 7A">
    <p:bg>
      <p:bgRef idx="1001">
        <a:schemeClr val="bg1"/>
      </p:bgRef>
    </p:bg>
    <p:spTree>
      <p:nvGrpSpPr>
        <p:cNvPr id="1" name=""/>
        <p:cNvGrpSpPr/>
        <p:nvPr/>
      </p:nvGrpSpPr>
      <p:grpSpPr>
        <a:xfrm>
          <a:off x="0" y="0"/>
          <a:ext cx="0" cy="0"/>
          <a:chOff x="0" y="0"/>
          <a:chExt cx="0" cy="0"/>
        </a:xfrm>
      </p:grpSpPr>
      <p:pic>
        <p:nvPicPr>
          <p:cNvPr id="10" name="Picture 9" descr="A city at night&#10;&#10;Description automatically generated with low confidence">
            <a:extLst>
              <a:ext uri="{FF2B5EF4-FFF2-40B4-BE49-F238E27FC236}">
                <a16:creationId xmlns:a16="http://schemas.microsoft.com/office/drawing/2014/main" id="{4F024402-BC2D-A737-49AB-B1994BF3A0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sp>
        <p:nvSpPr>
          <p:cNvPr id="11" name="Rectangle 10">
            <a:extLst>
              <a:ext uri="{FF2B5EF4-FFF2-40B4-BE49-F238E27FC236}">
                <a16:creationId xmlns:a16="http://schemas.microsoft.com/office/drawing/2014/main" id="{728C9AD8-5ACF-BB6B-1E30-92F89D9E6F80}"/>
              </a:ext>
            </a:extLst>
          </p:cNvPr>
          <p:cNvSpPr/>
          <p:nvPr userDrawn="1"/>
        </p:nvSpPr>
        <p:spPr bwMode="auto">
          <a:xfrm>
            <a:off x="1" y="4271059"/>
            <a:ext cx="12190816" cy="2586942"/>
          </a:xfrm>
          <a:prstGeom prst="rect">
            <a:avLst/>
          </a:prstGeom>
          <a:gradFill>
            <a:gsLst>
              <a:gs pos="0">
                <a:schemeClr val="bg1"/>
              </a:gs>
              <a:gs pos="24000">
                <a:srgbClr val="0E0416">
                  <a:alpha val="88000"/>
                </a:srgbClr>
              </a:gs>
              <a:gs pos="100000">
                <a:srgbClr val="140025">
                  <a:alpha val="0"/>
                </a:srgb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1525563"/>
            <a:ext cx="8015790" cy="677108"/>
          </a:xfrm>
          <a:noFill/>
        </p:spPr>
        <p:txBody>
          <a:bodyPr wrap="square"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Session or demo title</a:t>
            </a:r>
          </a:p>
        </p:txBody>
      </p:sp>
      <p:sp>
        <p:nvSpPr>
          <p:cNvPr id="5" name="Text Placeholder 4"/>
          <p:cNvSpPr>
            <a:spLocks noGrp="1"/>
          </p:cNvSpPr>
          <p:nvPr>
            <p:ph type="body" sz="quarter" idx="12" hasCustomPrompt="1"/>
          </p:nvPr>
        </p:nvSpPr>
        <p:spPr>
          <a:xfrm>
            <a:off x="584200" y="5687011"/>
            <a:ext cx="465913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464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ssion Title 7B">
    <p:bg>
      <p:bgRef idx="1001">
        <a:schemeClr val="bg1"/>
      </p:bgRef>
    </p:bg>
    <p:spTree>
      <p:nvGrpSpPr>
        <p:cNvPr id="1" name=""/>
        <p:cNvGrpSpPr/>
        <p:nvPr/>
      </p:nvGrpSpPr>
      <p:grpSpPr>
        <a:xfrm>
          <a:off x="0" y="0"/>
          <a:ext cx="0" cy="0"/>
          <a:chOff x="0" y="0"/>
          <a:chExt cx="0" cy="0"/>
        </a:xfrm>
      </p:grpSpPr>
      <p:pic>
        <p:nvPicPr>
          <p:cNvPr id="10" name="Picture 9" descr="A city at night&#10;&#10;Description automatically generated with low confidence">
            <a:extLst>
              <a:ext uri="{FF2B5EF4-FFF2-40B4-BE49-F238E27FC236}">
                <a16:creationId xmlns:a16="http://schemas.microsoft.com/office/drawing/2014/main" id="{4F024402-BC2D-A737-49AB-B1994BF3A0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sp>
        <p:nvSpPr>
          <p:cNvPr id="11" name="Rectangle 10">
            <a:extLst>
              <a:ext uri="{FF2B5EF4-FFF2-40B4-BE49-F238E27FC236}">
                <a16:creationId xmlns:a16="http://schemas.microsoft.com/office/drawing/2014/main" id="{728C9AD8-5ACF-BB6B-1E30-92F89D9E6F80}"/>
              </a:ext>
            </a:extLst>
          </p:cNvPr>
          <p:cNvSpPr/>
          <p:nvPr userDrawn="1"/>
        </p:nvSpPr>
        <p:spPr bwMode="auto">
          <a:xfrm>
            <a:off x="1" y="2849838"/>
            <a:ext cx="12190816" cy="4008163"/>
          </a:xfrm>
          <a:prstGeom prst="rect">
            <a:avLst/>
          </a:prstGeom>
          <a:gradFill>
            <a:gsLst>
              <a:gs pos="0">
                <a:schemeClr val="bg1"/>
              </a:gs>
              <a:gs pos="24000">
                <a:srgbClr val="0E0416">
                  <a:alpha val="88000"/>
                </a:srgbClr>
              </a:gs>
              <a:gs pos="100000">
                <a:srgbClr val="140025">
                  <a:alpha val="0"/>
                </a:srgb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0667019B-7137-5A02-4E5B-FA7A1C1E658C}"/>
              </a:ext>
            </a:extLst>
          </p:cNvPr>
          <p:cNvSpPr/>
          <p:nvPr userDrawn="1"/>
        </p:nvSpPr>
        <p:spPr bwMode="auto">
          <a:xfrm>
            <a:off x="588123" y="4766726"/>
            <a:ext cx="843280" cy="843280"/>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F86B886F-B5A2-A9F7-4572-56956CCBE267}"/>
              </a:ext>
            </a:extLst>
          </p:cNvPr>
          <p:cNvSpPr/>
          <p:nvPr userDrawn="1"/>
        </p:nvSpPr>
        <p:spPr bwMode="auto">
          <a:xfrm>
            <a:off x="1818365" y="6010905"/>
            <a:ext cx="325120" cy="325120"/>
          </a:xfrm>
          <a:prstGeom prst="roundRect">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1525563"/>
            <a:ext cx="8015790" cy="677108"/>
          </a:xfrm>
          <a:noFill/>
        </p:spPr>
        <p:txBody>
          <a:bodyPr wrap="square"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Session or demo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Picture Placeholder 9">
            <a:extLst>
              <a:ext uri="{FF2B5EF4-FFF2-40B4-BE49-F238E27FC236}">
                <a16:creationId xmlns:a16="http://schemas.microsoft.com/office/drawing/2014/main" id="{44C50083-433A-9150-79F3-EE9544C90E2C}"/>
              </a:ext>
            </a:extLst>
          </p:cNvPr>
          <p:cNvSpPr>
            <a:spLocks noGrp="1" noChangeAspect="1"/>
          </p:cNvSpPr>
          <p:nvPr>
            <p:ph type="pic" sz="quarter" idx="14" hasCustomPrompt="1"/>
          </p:nvPr>
        </p:nvSpPr>
        <p:spPr>
          <a:xfrm>
            <a:off x="796361" y="4978456"/>
            <a:ext cx="1209124" cy="1209124"/>
          </a:xfrm>
          <a:prstGeom prst="roundRect">
            <a:avLst/>
          </a:prstGeom>
          <a:solidFill>
            <a:schemeClr val="bg1"/>
          </a:solidFill>
          <a:effectLst>
            <a:outerShdw blurRad="50800" dist="38100" dir="2700000" algn="tl" rotWithShape="0">
              <a:prstClr val="black">
                <a:alpha val="40000"/>
              </a:prstClr>
            </a:outerShdw>
          </a:effectLst>
        </p:spPr>
        <p:txBody>
          <a:bodyPr>
            <a:noAutofit/>
          </a:bodyPr>
          <a:lstStyle>
            <a:lvl1pPr marL="0" indent="0" algn="ctr">
              <a:buNone/>
              <a:defRPr sz="1100">
                <a:solidFill>
                  <a:schemeClr val="tx1"/>
                </a:solidFill>
                <a:latin typeface="+mj-lt"/>
              </a:defRPr>
            </a:lvl1pPr>
          </a:lstStyle>
          <a:p>
            <a:r>
              <a:rPr lang="en-CA"/>
              <a:t>Click to insert picture</a:t>
            </a:r>
          </a:p>
        </p:txBody>
      </p:sp>
      <p:sp>
        <p:nvSpPr>
          <p:cNvPr id="4" name="Text Placeholder 4">
            <a:extLst>
              <a:ext uri="{FF2B5EF4-FFF2-40B4-BE49-F238E27FC236}">
                <a16:creationId xmlns:a16="http://schemas.microsoft.com/office/drawing/2014/main" id="{906B6A48-158B-DC1D-C9A9-BEDD16D4D0EA}"/>
              </a:ext>
            </a:extLst>
          </p:cNvPr>
          <p:cNvSpPr>
            <a:spLocks noGrp="1"/>
          </p:cNvSpPr>
          <p:nvPr>
            <p:ph type="body" sz="quarter" idx="15" hasCustomPrompt="1"/>
          </p:nvPr>
        </p:nvSpPr>
        <p:spPr>
          <a:xfrm>
            <a:off x="2490477" y="5039572"/>
            <a:ext cx="5677705"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8" name="Text Placeholder 4">
            <a:extLst>
              <a:ext uri="{FF2B5EF4-FFF2-40B4-BE49-F238E27FC236}">
                <a16:creationId xmlns:a16="http://schemas.microsoft.com/office/drawing/2014/main" id="{DCC1A898-4F42-071F-F005-55040DE041D2}"/>
              </a:ext>
            </a:extLst>
          </p:cNvPr>
          <p:cNvSpPr>
            <a:spLocks noGrp="1"/>
          </p:cNvSpPr>
          <p:nvPr>
            <p:ph type="body" sz="quarter" idx="16" hasCustomPrompt="1"/>
          </p:nvPr>
        </p:nvSpPr>
        <p:spPr>
          <a:xfrm>
            <a:off x="2490477" y="5492634"/>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2" name="Text Placeholder 4">
            <a:extLst>
              <a:ext uri="{FF2B5EF4-FFF2-40B4-BE49-F238E27FC236}">
                <a16:creationId xmlns:a16="http://schemas.microsoft.com/office/drawing/2014/main" id="{5855F26A-6A3F-CF25-99DB-A6A3E3DDA47F}"/>
              </a:ext>
            </a:extLst>
          </p:cNvPr>
          <p:cNvSpPr>
            <a:spLocks noGrp="1"/>
          </p:cNvSpPr>
          <p:nvPr>
            <p:ph type="body" sz="quarter" idx="17" hasCustomPrompt="1"/>
          </p:nvPr>
        </p:nvSpPr>
        <p:spPr>
          <a:xfrm>
            <a:off x="2490477" y="5776908"/>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230671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ssion Title 8">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vert="horz" wrap="square" lIns="0" tIns="0" rIns="0" bIns="0" rtlCol="0" anchor="b" anchorCtr="0">
            <a:spAutoFit/>
          </a:bodyPr>
          <a:lstStyle>
            <a:lvl1pPr>
              <a:defRPr lang="en-US" sz="3600"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Session or demo title</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262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ssion Title w/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noFill/>
        </p:spPr>
        <p:txBody>
          <a:bodyPr vert="horz" wrap="square" lIns="0" tIns="0" rIns="0" bIns="0" rtlCol="0" anchor="b" anchorCtr="0">
            <a:spAutoFit/>
          </a:bodyPr>
          <a:lstStyle>
            <a:lvl1pPr>
              <a:defRPr lang="en-US"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Session or demo title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3801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ssion Title w/ Photo &amp; Speak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755876"/>
            <a:ext cx="4167887" cy="1107996"/>
          </a:xfrm>
          <a:noFill/>
        </p:spPr>
        <p:txBody>
          <a:bodyPr vert="horz" wrap="square" lIns="0" tIns="0" rIns="0" bIns="0" rtlCol="0" anchor="b" anchorCtr="0">
            <a:spAutoFit/>
          </a:bodyPr>
          <a:lstStyle>
            <a:lvl1pPr>
              <a:defRPr lang="en-US"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Session or demo title</a:t>
            </a:r>
          </a:p>
        </p:txBody>
      </p:sp>
      <p:sp>
        <p:nvSpPr>
          <p:cNvPr id="5" name="Text Placeholder 4"/>
          <p:cNvSpPr>
            <a:spLocks noGrp="1"/>
          </p:cNvSpPr>
          <p:nvPr>
            <p:ph type="body" sz="quarter" idx="12" hasCustomPrompt="1"/>
          </p:nvPr>
        </p:nvSpPr>
        <p:spPr>
          <a:xfrm>
            <a:off x="582042" y="329273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9" name="Text Placeholder 4">
            <a:extLst>
              <a:ext uri="{FF2B5EF4-FFF2-40B4-BE49-F238E27FC236}">
                <a16:creationId xmlns:a16="http://schemas.microsoft.com/office/drawing/2014/main" id="{579860BB-F2F9-EBD9-EF82-92817984505B}"/>
              </a:ext>
            </a:extLst>
          </p:cNvPr>
          <p:cNvSpPr>
            <a:spLocks noGrp="1"/>
          </p:cNvSpPr>
          <p:nvPr>
            <p:ph type="body" sz="quarter" idx="15" hasCustomPrompt="1"/>
          </p:nvPr>
        </p:nvSpPr>
        <p:spPr>
          <a:xfrm>
            <a:off x="2042160" y="5089352"/>
            <a:ext cx="2811186"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0" name="Text Placeholder 4">
            <a:extLst>
              <a:ext uri="{FF2B5EF4-FFF2-40B4-BE49-F238E27FC236}">
                <a16:creationId xmlns:a16="http://schemas.microsoft.com/office/drawing/2014/main" id="{2CFCC137-75D1-A5E4-C8DC-2699B4C2FAF2}"/>
              </a:ext>
            </a:extLst>
          </p:cNvPr>
          <p:cNvSpPr>
            <a:spLocks noGrp="1"/>
          </p:cNvSpPr>
          <p:nvPr>
            <p:ph type="body" sz="quarter" idx="16" hasCustomPrompt="1"/>
          </p:nvPr>
        </p:nvSpPr>
        <p:spPr>
          <a:xfrm>
            <a:off x="2042160" y="5536883"/>
            <a:ext cx="2811186"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1" name="Text Placeholder 4">
            <a:extLst>
              <a:ext uri="{FF2B5EF4-FFF2-40B4-BE49-F238E27FC236}">
                <a16:creationId xmlns:a16="http://schemas.microsoft.com/office/drawing/2014/main" id="{CE8F4137-4474-74E4-3B66-CEDD027EF7D1}"/>
              </a:ext>
            </a:extLst>
          </p:cNvPr>
          <p:cNvSpPr>
            <a:spLocks noGrp="1"/>
          </p:cNvSpPr>
          <p:nvPr>
            <p:ph type="body" sz="quarter" idx="17" hasCustomPrompt="1"/>
          </p:nvPr>
        </p:nvSpPr>
        <p:spPr>
          <a:xfrm>
            <a:off x="2042160" y="5821157"/>
            <a:ext cx="2811186"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3" name="Rectangle: Rounded Corners 2">
            <a:extLst>
              <a:ext uri="{FF2B5EF4-FFF2-40B4-BE49-F238E27FC236}">
                <a16:creationId xmlns:a16="http://schemas.microsoft.com/office/drawing/2014/main" id="{8D26A182-BB09-94DF-05C4-68F4EC66B52C}"/>
              </a:ext>
            </a:extLst>
          </p:cNvPr>
          <p:cNvSpPr/>
          <p:nvPr userDrawn="1"/>
        </p:nvSpPr>
        <p:spPr bwMode="auto">
          <a:xfrm>
            <a:off x="582042" y="4839958"/>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C0809E9-F243-7C4D-C0F3-178F4AA8D81A}"/>
              </a:ext>
            </a:extLst>
          </p:cNvPr>
          <p:cNvSpPr/>
          <p:nvPr userDrawn="1"/>
        </p:nvSpPr>
        <p:spPr bwMode="auto">
          <a:xfrm>
            <a:off x="681403" y="5812875"/>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2" name="Picture Placeholder 9">
            <a:extLst>
              <a:ext uri="{FF2B5EF4-FFF2-40B4-BE49-F238E27FC236}">
                <a16:creationId xmlns:a16="http://schemas.microsoft.com/office/drawing/2014/main" id="{B2500EA5-895A-3036-E228-614D0720506B}"/>
              </a:ext>
            </a:extLst>
          </p:cNvPr>
          <p:cNvSpPr>
            <a:spLocks noGrp="1" noChangeAspect="1"/>
          </p:cNvSpPr>
          <p:nvPr>
            <p:ph type="pic" sz="quarter" idx="14" hasCustomPrompt="1"/>
          </p:nvPr>
        </p:nvSpPr>
        <p:spPr>
          <a:xfrm>
            <a:off x="775442" y="4992996"/>
            <a:ext cx="999276" cy="999276"/>
          </a:xfrm>
          <a:prstGeom prst="roundRect">
            <a:avLst/>
          </a:prstGeom>
          <a:solidFill>
            <a:schemeClr val="bg1"/>
          </a:solidFill>
          <a:ln>
            <a:noFill/>
          </a:ln>
          <a:effectLst>
            <a:outerShdw blurRad="190500" dist="38100" dir="2700000" sx="110000" sy="110000" algn="tl" rotWithShape="0">
              <a:prstClr val="black">
                <a:alpha val="40000"/>
              </a:prstClr>
            </a:outerShdw>
          </a:effectLst>
        </p:spPr>
        <p:txBody>
          <a:bodyPr>
            <a:noAutofit/>
          </a:bodyPr>
          <a:lstStyle>
            <a:lvl1pPr marL="0" indent="0" algn="ctr">
              <a:buNone/>
              <a:defRPr sz="120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179101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Divider 0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chemeClr val="accent2"/>
                    </a:gs>
                    <a:gs pos="100000">
                      <a:schemeClr val="accent3"/>
                    </a:gs>
                  </a:gsLst>
                  <a:lin ang="2700000" scaled="1"/>
                </a:gra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 or speaker name</a:t>
            </a:r>
          </a:p>
        </p:txBody>
      </p:sp>
    </p:spTree>
    <p:extLst>
      <p:ext uri="{BB962C8B-B14F-4D97-AF65-F5344CB8AC3E}">
        <p14:creationId xmlns:p14="http://schemas.microsoft.com/office/powerpoint/2010/main" val="3990593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42432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Divider w/ Speak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50165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chemeClr val="accent2"/>
                    </a:gs>
                    <a:gs pos="100000">
                      <a:schemeClr val="accent3"/>
                    </a:gs>
                  </a:gsLst>
                  <a:lin ang="2700000" scaled="1"/>
                </a:gradFill>
                <a:effectLst/>
                <a:latin typeface="+mj-lt"/>
                <a:ea typeface="+mn-ea"/>
                <a:cs typeface="Segoe UI" pitchFamily="34" charset="0"/>
              </a:defRPr>
            </a:lvl1pPr>
          </a:lstStyle>
          <a:p>
            <a:r>
              <a:rPr lang="en-US"/>
              <a:t>Section divider</a:t>
            </a:r>
          </a:p>
        </p:txBody>
      </p:sp>
      <p:sp>
        <p:nvSpPr>
          <p:cNvPr id="3" name="Rectangle: Rounded Corners 2">
            <a:extLst>
              <a:ext uri="{FF2B5EF4-FFF2-40B4-BE49-F238E27FC236}">
                <a16:creationId xmlns:a16="http://schemas.microsoft.com/office/drawing/2014/main" id="{CFA15CB6-B38D-AFD2-1F3B-E60C401C0A50}"/>
              </a:ext>
            </a:extLst>
          </p:cNvPr>
          <p:cNvSpPr/>
          <p:nvPr userDrawn="1"/>
        </p:nvSpPr>
        <p:spPr bwMode="auto">
          <a:xfrm>
            <a:off x="588123" y="4766726"/>
            <a:ext cx="843280" cy="843280"/>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23049C7-B53E-2BCA-4770-F5173DF46B96}"/>
              </a:ext>
            </a:extLst>
          </p:cNvPr>
          <p:cNvSpPr/>
          <p:nvPr userDrawn="1"/>
        </p:nvSpPr>
        <p:spPr bwMode="auto">
          <a:xfrm>
            <a:off x="1818365" y="6010905"/>
            <a:ext cx="325120" cy="325120"/>
          </a:xfrm>
          <a:prstGeom prst="roundRect">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Picture Placeholder 9">
            <a:extLst>
              <a:ext uri="{FF2B5EF4-FFF2-40B4-BE49-F238E27FC236}">
                <a16:creationId xmlns:a16="http://schemas.microsoft.com/office/drawing/2014/main" id="{7AF4B8F6-0570-F73A-52B5-0D41DB26428A}"/>
              </a:ext>
            </a:extLst>
          </p:cNvPr>
          <p:cNvSpPr>
            <a:spLocks noGrp="1" noChangeAspect="1"/>
          </p:cNvSpPr>
          <p:nvPr>
            <p:ph type="pic" sz="quarter" idx="14" hasCustomPrompt="1"/>
          </p:nvPr>
        </p:nvSpPr>
        <p:spPr>
          <a:xfrm>
            <a:off x="796361" y="4978456"/>
            <a:ext cx="1209124" cy="1209124"/>
          </a:xfrm>
          <a:prstGeom prst="roundRect">
            <a:avLst/>
          </a:prstGeom>
          <a:solidFill>
            <a:schemeClr val="bg1"/>
          </a:solidFill>
          <a:effectLst>
            <a:outerShdw blurRad="50800" dist="38100" dir="2700000" algn="tl" rotWithShape="0">
              <a:prstClr val="black">
                <a:alpha val="40000"/>
              </a:prstClr>
            </a:outerShdw>
          </a:effectLst>
        </p:spPr>
        <p:txBody>
          <a:bodyPr>
            <a:noAutofit/>
          </a:bodyPr>
          <a:lstStyle>
            <a:lvl1pPr marL="0" indent="0" algn="ctr">
              <a:buNone/>
              <a:defRPr sz="1100">
                <a:solidFill>
                  <a:schemeClr val="tx1"/>
                </a:solidFill>
                <a:latin typeface="+mj-lt"/>
              </a:defRPr>
            </a:lvl1pPr>
          </a:lstStyle>
          <a:p>
            <a:r>
              <a:rPr lang="en-CA"/>
              <a:t>Click to insert picture</a:t>
            </a:r>
          </a:p>
        </p:txBody>
      </p:sp>
      <p:sp>
        <p:nvSpPr>
          <p:cNvPr id="10" name="Text Placeholder 4">
            <a:extLst>
              <a:ext uri="{FF2B5EF4-FFF2-40B4-BE49-F238E27FC236}">
                <a16:creationId xmlns:a16="http://schemas.microsoft.com/office/drawing/2014/main" id="{02FC1E9D-0D68-9F65-331D-181F6CEC7520}"/>
              </a:ext>
            </a:extLst>
          </p:cNvPr>
          <p:cNvSpPr>
            <a:spLocks noGrp="1"/>
          </p:cNvSpPr>
          <p:nvPr>
            <p:ph type="body" sz="quarter" idx="15" hasCustomPrompt="1"/>
          </p:nvPr>
        </p:nvSpPr>
        <p:spPr>
          <a:xfrm>
            <a:off x="2490477" y="5039572"/>
            <a:ext cx="5677705"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1" name="Text Placeholder 4">
            <a:extLst>
              <a:ext uri="{FF2B5EF4-FFF2-40B4-BE49-F238E27FC236}">
                <a16:creationId xmlns:a16="http://schemas.microsoft.com/office/drawing/2014/main" id="{D5B64867-29E9-B0CB-94AB-3F0A64828565}"/>
              </a:ext>
            </a:extLst>
          </p:cNvPr>
          <p:cNvSpPr>
            <a:spLocks noGrp="1"/>
          </p:cNvSpPr>
          <p:nvPr>
            <p:ph type="body" sz="quarter" idx="16" hasCustomPrompt="1"/>
          </p:nvPr>
        </p:nvSpPr>
        <p:spPr>
          <a:xfrm>
            <a:off x="2490477" y="5492634"/>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2" name="Text Placeholder 4">
            <a:extLst>
              <a:ext uri="{FF2B5EF4-FFF2-40B4-BE49-F238E27FC236}">
                <a16:creationId xmlns:a16="http://schemas.microsoft.com/office/drawing/2014/main" id="{DD0B795D-E3AD-8F99-5B43-78C7A88EA336}"/>
              </a:ext>
            </a:extLst>
          </p:cNvPr>
          <p:cNvSpPr>
            <a:spLocks noGrp="1"/>
          </p:cNvSpPr>
          <p:nvPr>
            <p:ph type="body" sz="quarter" idx="17" hasCustomPrompt="1"/>
          </p:nvPr>
        </p:nvSpPr>
        <p:spPr>
          <a:xfrm>
            <a:off x="2490477" y="5776908"/>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2347269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Box Left with photo background">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94BE8AC-59E4-F462-2875-7140555306FE}"/>
              </a:ext>
            </a:extLst>
          </p:cNvPr>
          <p:cNvPicPr>
            <a:picLocks noChangeAspect="1"/>
          </p:cNvPicPr>
          <p:nvPr userDrawn="1"/>
        </p:nvPicPr>
        <p:blipFill>
          <a:blip r:embed="rId2"/>
          <a:stretch>
            <a:fillRect/>
          </a:stretch>
        </p:blipFill>
        <p:spPr>
          <a:xfrm>
            <a:off x="289560" y="297851"/>
            <a:ext cx="5162116" cy="6272784"/>
          </a:xfrm>
          <a:prstGeom prst="roundRect">
            <a:avLst>
              <a:gd name="adj" fmla="val 1791"/>
            </a:avLst>
          </a:prstGeom>
          <a:effectLst>
            <a:outerShdw blurRad="279400" dist="38100" dir="2700000" algn="tl" rotWithShape="0">
              <a:prstClr val="black">
                <a:alpha val="67000"/>
              </a:prstClr>
            </a:outerShdw>
          </a:effectLst>
        </p:spPr>
      </p:pic>
      <p:sp>
        <p:nvSpPr>
          <p:cNvPr id="9" name="Title 1"/>
          <p:cNvSpPr>
            <a:spLocks noGrp="1"/>
          </p:cNvSpPr>
          <p:nvPr>
            <p:ph type="title" hasCustomPrompt="1"/>
          </p:nvPr>
        </p:nvSpPr>
        <p:spPr>
          <a:xfrm>
            <a:off x="584201" y="2111677"/>
            <a:ext cx="4615474" cy="553998"/>
          </a:xfrm>
          <a:noFill/>
        </p:spPr>
        <p:txBody>
          <a:bodyPr wrap="square" lIns="0" tIns="0" rIns="0" bIns="0" anchor="b" anchorCtr="0">
            <a:spAutoFit/>
          </a:bodyPr>
          <a:lstStyle>
            <a:lvl1pPr>
              <a:defRPr sz="3600" spc="-50" baseline="0">
                <a:gradFill>
                  <a:gsLst>
                    <a:gs pos="0">
                      <a:schemeClr val="accent2"/>
                    </a:gs>
                    <a:gs pos="100000">
                      <a:schemeClr val="accent3"/>
                    </a:gs>
                  </a:gsLst>
                  <a:lin ang="2700000" scaled="1"/>
                </a:gradFill>
                <a:latin typeface="+mj-lt"/>
                <a:cs typeface="Segoe UI" panose="020B0502040204020203" pitchFamily="34" charset="0"/>
              </a:defRPr>
            </a:lvl1pPr>
          </a:lstStyle>
          <a:p>
            <a:r>
              <a:rPr lang="en-US"/>
              <a:t>Insert a heading</a:t>
            </a:r>
          </a:p>
        </p:txBody>
      </p:sp>
      <p:sp>
        <p:nvSpPr>
          <p:cNvPr id="5" name="Text Placeholder 4"/>
          <p:cNvSpPr>
            <a:spLocks noGrp="1"/>
          </p:cNvSpPr>
          <p:nvPr>
            <p:ph type="body" sz="quarter" idx="12" hasCustomPrompt="1"/>
          </p:nvPr>
        </p:nvSpPr>
        <p:spPr>
          <a:xfrm>
            <a:off x="584201" y="3094299"/>
            <a:ext cx="4615474" cy="1692771"/>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Line of text</a:t>
            </a:r>
          </a:p>
          <a:p>
            <a:pPr lvl="0"/>
            <a:endParaRPr lang="en-US"/>
          </a:p>
          <a:p>
            <a:pPr lvl="0"/>
            <a:r>
              <a:rPr lang="en-US"/>
              <a:t>Line of text</a:t>
            </a:r>
          </a:p>
          <a:p>
            <a:pPr lvl="0"/>
            <a:endParaRPr lang="en-US"/>
          </a:p>
          <a:p>
            <a:pPr lvl="0"/>
            <a:r>
              <a:rPr lang="en-US"/>
              <a:t>Line of text</a:t>
            </a:r>
          </a:p>
        </p:txBody>
      </p:sp>
    </p:spTree>
    <p:extLst>
      <p:ext uri="{BB962C8B-B14F-4D97-AF65-F5344CB8AC3E}">
        <p14:creationId xmlns:p14="http://schemas.microsoft.com/office/powerpoint/2010/main" val="1756299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Box Right with photo backgroun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1DC7E658-EC1C-8FBB-E041-A5BB1851A609}"/>
              </a:ext>
            </a:extLst>
          </p:cNvPr>
          <p:cNvPicPr>
            <a:picLocks noChangeAspect="1"/>
          </p:cNvPicPr>
          <p:nvPr userDrawn="1"/>
        </p:nvPicPr>
        <p:blipFill>
          <a:blip r:embed="rId2"/>
          <a:stretch>
            <a:fillRect/>
          </a:stretch>
        </p:blipFill>
        <p:spPr>
          <a:xfrm>
            <a:off x="7107049" y="297851"/>
            <a:ext cx="4768575" cy="6272784"/>
          </a:xfrm>
          <a:prstGeom prst="roundRect">
            <a:avLst>
              <a:gd name="adj" fmla="val 1791"/>
            </a:avLst>
          </a:prstGeom>
          <a:effectLst>
            <a:outerShdw blurRad="279400" dist="38100" dir="2700000" algn="tl" rotWithShape="0">
              <a:prstClr val="black">
                <a:alpha val="67000"/>
              </a:prstClr>
            </a:outerShdw>
          </a:effectLst>
        </p:spPr>
      </p:pic>
      <p:sp>
        <p:nvSpPr>
          <p:cNvPr id="12" name="Title 1">
            <a:extLst>
              <a:ext uri="{FF2B5EF4-FFF2-40B4-BE49-F238E27FC236}">
                <a16:creationId xmlns:a16="http://schemas.microsoft.com/office/drawing/2014/main" id="{66E1E887-AFCC-2176-8179-1FFD18962496}"/>
              </a:ext>
            </a:extLst>
          </p:cNvPr>
          <p:cNvSpPr>
            <a:spLocks noGrp="1"/>
          </p:cNvSpPr>
          <p:nvPr>
            <p:ph type="title" hasCustomPrompt="1"/>
          </p:nvPr>
        </p:nvSpPr>
        <p:spPr>
          <a:xfrm>
            <a:off x="7401690" y="2111677"/>
            <a:ext cx="4263607" cy="553998"/>
          </a:xfrm>
          <a:noFill/>
        </p:spPr>
        <p:txBody>
          <a:bodyPr wrap="square" lIns="0" tIns="0" rIns="0" bIns="0" anchor="b" anchorCtr="0">
            <a:spAutoFit/>
          </a:bodyPr>
          <a:lstStyle>
            <a:lvl1pPr>
              <a:defRPr sz="3600" spc="-50" baseline="0">
                <a:gradFill>
                  <a:gsLst>
                    <a:gs pos="0">
                      <a:schemeClr val="accent2"/>
                    </a:gs>
                    <a:gs pos="100000">
                      <a:schemeClr val="accent3"/>
                    </a:gs>
                  </a:gsLst>
                  <a:lin ang="2700000" scaled="1"/>
                </a:gradFill>
                <a:latin typeface="+mj-lt"/>
                <a:cs typeface="Segoe UI" panose="020B0502040204020203" pitchFamily="34" charset="0"/>
              </a:defRPr>
            </a:lvl1pPr>
          </a:lstStyle>
          <a:p>
            <a:r>
              <a:rPr lang="en-US"/>
              <a:t>Insert a heading</a:t>
            </a:r>
          </a:p>
        </p:txBody>
      </p:sp>
      <p:sp>
        <p:nvSpPr>
          <p:cNvPr id="13" name="Text Placeholder 4">
            <a:extLst>
              <a:ext uri="{FF2B5EF4-FFF2-40B4-BE49-F238E27FC236}">
                <a16:creationId xmlns:a16="http://schemas.microsoft.com/office/drawing/2014/main" id="{905310A7-86FA-F124-5D1C-244A6770DF79}"/>
              </a:ext>
            </a:extLst>
          </p:cNvPr>
          <p:cNvSpPr>
            <a:spLocks noGrp="1"/>
          </p:cNvSpPr>
          <p:nvPr>
            <p:ph type="body" sz="quarter" idx="12" hasCustomPrompt="1"/>
          </p:nvPr>
        </p:nvSpPr>
        <p:spPr>
          <a:xfrm>
            <a:off x="7401690" y="3094299"/>
            <a:ext cx="4263607" cy="1692771"/>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Line of text</a:t>
            </a:r>
          </a:p>
          <a:p>
            <a:pPr lvl="0"/>
            <a:endParaRPr lang="en-US"/>
          </a:p>
          <a:p>
            <a:pPr lvl="0"/>
            <a:r>
              <a:rPr lang="en-US"/>
              <a:t>Line of text</a:t>
            </a:r>
          </a:p>
          <a:p>
            <a:pPr lvl="0"/>
            <a:endParaRPr lang="en-US"/>
          </a:p>
          <a:p>
            <a:pPr lvl="0"/>
            <a:r>
              <a:rPr lang="en-US"/>
              <a:t>Line of text</a:t>
            </a:r>
          </a:p>
        </p:txBody>
      </p:sp>
    </p:spTree>
    <p:extLst>
      <p:ext uri="{BB962C8B-B14F-4D97-AF65-F5344CB8AC3E}">
        <p14:creationId xmlns:p14="http://schemas.microsoft.com/office/powerpoint/2010/main" val="3794164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01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Text (Texture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EFE1B-AE9A-D60F-2D47-1D10B5E7AC86}"/>
              </a:ext>
              <a:ext uri="{C183D7F6-B498-43B3-948B-1728B52AA6E4}">
                <adec:decorative xmlns:adec="http://schemas.microsoft.com/office/drawing/2017/decorative" val="1"/>
              </a:ext>
            </a:extLst>
          </p:cNvPr>
          <p:cNvPicPr>
            <a:picLocks noChangeAspect="1"/>
          </p:cNvPicPr>
          <p:nvPr userDrawn="1"/>
        </p:nvPicPr>
        <p:blipFill>
          <a:blip r:embed="rId2"/>
          <a:srcRect t="969" b="969"/>
          <a:stretch/>
        </p:blipFill>
        <p:spPr bwMode="blackWhite">
          <a:xfrm>
            <a:off x="0" y="0"/>
            <a:ext cx="12192000" cy="6858000"/>
          </a:xfrm>
          <a:prstGeom prst="roundRect">
            <a:avLst>
              <a:gd name="adj" fmla="val 1078"/>
            </a:avLst>
          </a:prstGeom>
          <a:solidFill>
            <a:srgbClr val="FFFFFF"/>
          </a:solidFill>
          <a:effectLst/>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270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tats - 1 stat">
    <p:bg>
      <p:bgRef idx="1001">
        <a:schemeClr val="bg1"/>
      </p:bgRef>
    </p:bg>
    <p:spTree>
      <p:nvGrpSpPr>
        <p:cNvPr id="1" name=""/>
        <p:cNvGrpSpPr/>
        <p:nvPr/>
      </p:nvGrpSpPr>
      <p:grpSpPr>
        <a:xfrm>
          <a:off x="0" y="0"/>
          <a:ext cx="0" cy="0"/>
          <a:chOff x="0" y="0"/>
          <a:chExt cx="0" cy="0"/>
        </a:xfrm>
      </p:grpSpPr>
      <p:pic>
        <p:nvPicPr>
          <p:cNvPr id="6" name="Picture 5" descr="A city at night&#10;&#10;Description automatically generated with low confidence">
            <a:extLst>
              <a:ext uri="{FF2B5EF4-FFF2-40B4-BE49-F238E27FC236}">
                <a16:creationId xmlns:a16="http://schemas.microsoft.com/office/drawing/2014/main" id="{C09E6A60-6672-6381-16CE-08BCE62445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pic>
        <p:nvPicPr>
          <p:cNvPr id="8" name="Picture 7" descr="Background pattern&#10;&#10;Description automatically generated">
            <a:extLst>
              <a:ext uri="{FF2B5EF4-FFF2-40B4-BE49-F238E27FC236}">
                <a16:creationId xmlns:a16="http://schemas.microsoft.com/office/drawing/2014/main" id="{9D59F12B-3EFB-5E7B-A0DD-36E67E024A2E}"/>
              </a:ext>
            </a:extLst>
          </p:cNvPr>
          <p:cNvPicPr>
            <a:picLocks noChangeAspect="1"/>
          </p:cNvPicPr>
          <p:nvPr userDrawn="1"/>
        </p:nvPicPr>
        <p:blipFill>
          <a:blip r:embed="rId3"/>
          <a:stretch>
            <a:fillRect/>
          </a:stretch>
        </p:blipFill>
        <p:spPr>
          <a:xfrm>
            <a:off x="770389" y="852742"/>
            <a:ext cx="10650034" cy="5152516"/>
          </a:xfrm>
          <a:prstGeom prst="roundRect">
            <a:avLst>
              <a:gd name="adj" fmla="val 1791"/>
            </a:avLst>
          </a:prstGeom>
          <a:effectLst>
            <a:outerShdw blurRad="279400" dist="38100" dir="2700000" algn="tl" rotWithShape="0">
              <a:prstClr val="black">
                <a:alpha val="67000"/>
              </a:prstClr>
            </a:outerShdw>
          </a:effectLst>
        </p:spPr>
      </p:pic>
      <p:sp>
        <p:nvSpPr>
          <p:cNvPr id="7" name="Rectangle 6">
            <a:extLst>
              <a:ext uri="{FF2B5EF4-FFF2-40B4-BE49-F238E27FC236}">
                <a16:creationId xmlns:a16="http://schemas.microsoft.com/office/drawing/2014/main" id="{CC4508BA-9DA3-CAF7-6A6F-80272A7B673E}"/>
              </a:ext>
            </a:extLst>
          </p:cNvPr>
          <p:cNvSpPr/>
          <p:nvPr userDrawn="1"/>
        </p:nvSpPr>
        <p:spPr bwMode="auto">
          <a:xfrm>
            <a:off x="2546430" y="0"/>
            <a:ext cx="9645570" cy="6858000"/>
          </a:xfrm>
          <a:prstGeom prst="rect">
            <a:avLst/>
          </a:prstGeom>
          <a:gradFill>
            <a:gsLst>
              <a:gs pos="90000">
                <a:schemeClr val="accent2">
                  <a:alpha val="49000"/>
                </a:schemeClr>
              </a:gs>
              <a:gs pos="63000">
                <a:schemeClr val="accent2">
                  <a:lumMod val="25000"/>
                  <a:alpha val="0"/>
                </a:schemeClr>
              </a:gs>
              <a:gs pos="100000">
                <a:srgbClr val="D59DFF">
                  <a:lumMod val="100000"/>
                  <a:alpha val="52000"/>
                </a:srgb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userDrawn="1">
            <p:ph type="title" hasCustomPrompt="1"/>
          </p:nvPr>
        </p:nvSpPr>
        <p:spPr>
          <a:xfrm>
            <a:off x="5172293" y="2451473"/>
            <a:ext cx="5474811" cy="1354217"/>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This is an example stat text</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1498597" y="1597393"/>
            <a:ext cx="2946081" cy="3062377"/>
          </a:xfrm>
          <a:noFill/>
        </p:spPr>
        <p:txBody>
          <a:bodyPr wrap="square" lIns="0" tIns="0" rIns="0" bIns="0">
            <a:spAutoFit/>
          </a:bodyPr>
          <a:lstStyle>
            <a:lvl1pPr marL="0" indent="0">
              <a:spcBef>
                <a:spcPts val="0"/>
              </a:spcBef>
              <a:buNone/>
              <a:defRPr sz="19900" b="1" spc="-100" baseline="0">
                <a:gradFill>
                  <a:gsLst>
                    <a:gs pos="0">
                      <a:srgbClr val="50E6FF"/>
                    </a:gs>
                    <a:gs pos="100000">
                      <a:srgbClr val="D59DFF"/>
                    </a:gs>
                  </a:gsLst>
                  <a:lin ang="2400000" scaled="0"/>
                </a:gradFill>
                <a:latin typeface="+mn-lt"/>
                <a:cs typeface="Segoe UI" panose="020B0502040204020203" pitchFamily="34" charset="0"/>
              </a:defRPr>
            </a:lvl1pPr>
          </a:lstStyle>
          <a:p>
            <a:pPr lvl="0"/>
            <a:r>
              <a:rPr lang="en-US"/>
              <a:t>3x</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1125547" y="546458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Tree>
    <p:extLst>
      <p:ext uri="{BB962C8B-B14F-4D97-AF65-F5344CB8AC3E}">
        <p14:creationId xmlns:p14="http://schemas.microsoft.com/office/powerpoint/2010/main" val="300436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tats - 1 stat chart">
    <p:bg>
      <p:bgRef idx="1001">
        <a:schemeClr val="bg1"/>
      </p:bgRef>
    </p:bg>
    <p:spTree>
      <p:nvGrpSpPr>
        <p:cNvPr id="1" name=""/>
        <p:cNvGrpSpPr/>
        <p:nvPr/>
      </p:nvGrpSpPr>
      <p:grpSpPr>
        <a:xfrm>
          <a:off x="0" y="0"/>
          <a:ext cx="0" cy="0"/>
          <a:chOff x="0" y="0"/>
          <a:chExt cx="0" cy="0"/>
        </a:xfrm>
      </p:grpSpPr>
      <p:pic>
        <p:nvPicPr>
          <p:cNvPr id="6" name="Picture 5" descr="A city at night&#10;&#10;Description automatically generated with low confidence">
            <a:extLst>
              <a:ext uri="{FF2B5EF4-FFF2-40B4-BE49-F238E27FC236}">
                <a16:creationId xmlns:a16="http://schemas.microsoft.com/office/drawing/2014/main" id="{C09E6A60-6672-6381-16CE-08BCE62445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pic>
        <p:nvPicPr>
          <p:cNvPr id="12" name="Picture 11" descr="Background pattern&#10;&#10;Description automatically generated">
            <a:extLst>
              <a:ext uri="{FF2B5EF4-FFF2-40B4-BE49-F238E27FC236}">
                <a16:creationId xmlns:a16="http://schemas.microsoft.com/office/drawing/2014/main" id="{F95CD9ED-C168-D870-DF86-4990DD802D24}"/>
              </a:ext>
            </a:extLst>
          </p:cNvPr>
          <p:cNvPicPr>
            <a:picLocks noChangeAspect="1"/>
          </p:cNvPicPr>
          <p:nvPr userDrawn="1"/>
        </p:nvPicPr>
        <p:blipFill>
          <a:blip r:embed="rId3"/>
          <a:stretch>
            <a:fillRect/>
          </a:stretch>
        </p:blipFill>
        <p:spPr>
          <a:xfrm>
            <a:off x="770389" y="852742"/>
            <a:ext cx="10650034" cy="5152516"/>
          </a:xfrm>
          <a:prstGeom prst="roundRect">
            <a:avLst>
              <a:gd name="adj" fmla="val 1791"/>
            </a:avLst>
          </a:prstGeom>
          <a:effectLst>
            <a:outerShdw blurRad="279400" dist="38100" dir="2700000" algn="tl" rotWithShape="0">
              <a:prstClr val="black">
                <a:alpha val="67000"/>
              </a:prstClr>
            </a:outerShdw>
          </a:effectLst>
        </p:spPr>
      </p:pic>
      <p:sp>
        <p:nvSpPr>
          <p:cNvPr id="7" name="Rectangle 6">
            <a:extLst>
              <a:ext uri="{FF2B5EF4-FFF2-40B4-BE49-F238E27FC236}">
                <a16:creationId xmlns:a16="http://schemas.microsoft.com/office/drawing/2014/main" id="{CC4508BA-9DA3-CAF7-6A6F-80272A7B673E}"/>
              </a:ext>
            </a:extLst>
          </p:cNvPr>
          <p:cNvSpPr/>
          <p:nvPr userDrawn="1"/>
        </p:nvSpPr>
        <p:spPr bwMode="auto">
          <a:xfrm>
            <a:off x="2546430" y="0"/>
            <a:ext cx="9645570" cy="6858000"/>
          </a:xfrm>
          <a:prstGeom prst="rect">
            <a:avLst/>
          </a:prstGeom>
          <a:gradFill>
            <a:gsLst>
              <a:gs pos="90000">
                <a:schemeClr val="accent2">
                  <a:alpha val="49000"/>
                </a:schemeClr>
              </a:gs>
              <a:gs pos="63000">
                <a:schemeClr val="accent2">
                  <a:lumMod val="25000"/>
                  <a:alpha val="0"/>
                </a:schemeClr>
              </a:gs>
              <a:gs pos="100000">
                <a:srgbClr val="D59DFF">
                  <a:lumMod val="100000"/>
                  <a:alpha val="52000"/>
                </a:srgb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userDrawn="1">
            <p:ph type="title" hasCustomPrompt="1"/>
          </p:nvPr>
        </p:nvSpPr>
        <p:spPr>
          <a:xfrm>
            <a:off x="5172293" y="2451473"/>
            <a:ext cx="5474811" cy="1354217"/>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This is an example stat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1125547" y="546458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Tree>
    <p:extLst>
      <p:ext uri="{BB962C8B-B14F-4D97-AF65-F5344CB8AC3E}">
        <p14:creationId xmlns:p14="http://schemas.microsoft.com/office/powerpoint/2010/main" val="214983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792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556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887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97697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03691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265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er + 3 Color Boxe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3992B0-8F1D-8601-2C62-BF2AE9E8BF38}"/>
              </a:ext>
              <a:ext uri="{C183D7F6-B498-43B3-948B-1728B52AA6E4}">
                <adec:decorative xmlns:adec="http://schemas.microsoft.com/office/drawing/2017/decorative" val="1"/>
              </a:ext>
            </a:extLst>
          </p:cNvPr>
          <p:cNvPicPr>
            <a:picLocks noChangeAspect="1"/>
          </p:cNvPicPr>
          <p:nvPr userDrawn="1"/>
        </p:nvPicPr>
        <p:blipFill>
          <a:blip r:embed="rId2"/>
          <a:srcRect t="969" b="969"/>
          <a:stretch/>
        </p:blipFill>
        <p:spPr bwMode="blackWhite">
          <a:xfrm>
            <a:off x="0" y="0"/>
            <a:ext cx="12192000" cy="6858000"/>
          </a:xfrm>
          <a:prstGeom prst="roundRect">
            <a:avLst>
              <a:gd name="adj" fmla="val 1078"/>
            </a:avLst>
          </a:prstGeom>
          <a:solidFill>
            <a:srgbClr val="FFFFFF"/>
          </a:solidFill>
          <a:effectLst/>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Rounded Rectangle 90">
            <a:extLst>
              <a:ext uri="{FF2B5EF4-FFF2-40B4-BE49-F238E27FC236}">
                <a16:creationId xmlns:a16="http://schemas.microsoft.com/office/drawing/2014/main" id="{766BB5D8-0F23-D61B-F0C9-446A9663A5F1}"/>
              </a:ext>
              <a:ext uri="{C183D7F6-B498-43B3-948B-1728B52AA6E4}">
                <adec:decorative xmlns:adec="http://schemas.microsoft.com/office/drawing/2017/decorative" val="1"/>
              </a:ext>
            </a:extLst>
          </p:cNvPr>
          <p:cNvSpPr/>
          <p:nvPr userDrawn="1"/>
        </p:nvSpPr>
        <p:spPr bwMode="auto">
          <a:xfrm>
            <a:off x="1087390" y="1551278"/>
            <a:ext cx="3141974" cy="4728825"/>
          </a:xfrm>
          <a:prstGeom prst="roundRect">
            <a:avLst>
              <a:gd name="adj" fmla="val 4666"/>
            </a:avLst>
          </a:prstGeom>
          <a:gradFill>
            <a:gsLst>
              <a:gs pos="0">
                <a:srgbClr val="0078D4"/>
              </a:gs>
              <a:gs pos="100000">
                <a:srgbClr val="8661C5"/>
              </a:gs>
            </a:gsLst>
            <a:lin ang="2700000" scaled="1"/>
          </a:gradFill>
          <a:ln w="381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CA" sz="1200" spc="-100" err="1">
              <a:solidFill>
                <a:srgbClr val="FFFFFF"/>
              </a:solidFill>
              <a:latin typeface="+mj-lt"/>
              <a:cs typeface="Segoe UI" pitchFamily="34" charset="0"/>
            </a:endParaRPr>
          </a:p>
        </p:txBody>
      </p:sp>
      <p:sp>
        <p:nvSpPr>
          <p:cNvPr id="4" name="Rounded Rectangle 92">
            <a:extLst>
              <a:ext uri="{FF2B5EF4-FFF2-40B4-BE49-F238E27FC236}">
                <a16:creationId xmlns:a16="http://schemas.microsoft.com/office/drawing/2014/main" id="{4520ABB4-3502-55B9-6563-7B3B675C65E9}"/>
              </a:ext>
              <a:ext uri="{C183D7F6-B498-43B3-948B-1728B52AA6E4}">
                <adec:decorative xmlns:adec="http://schemas.microsoft.com/office/drawing/2017/decorative" val="1"/>
              </a:ext>
            </a:extLst>
          </p:cNvPr>
          <p:cNvSpPr/>
          <p:nvPr userDrawn="1"/>
        </p:nvSpPr>
        <p:spPr bwMode="auto">
          <a:xfrm>
            <a:off x="4507670" y="1551278"/>
            <a:ext cx="3141974" cy="4728825"/>
          </a:xfrm>
          <a:prstGeom prst="roundRect">
            <a:avLst>
              <a:gd name="adj" fmla="val 4666"/>
            </a:avLst>
          </a:prstGeom>
          <a:gradFill>
            <a:gsLst>
              <a:gs pos="0">
                <a:srgbClr val="CD98CF"/>
              </a:gs>
              <a:gs pos="100000">
                <a:srgbClr val="8661C5"/>
              </a:gs>
            </a:gsLst>
            <a:lin ang="2700000" scaled="1"/>
          </a:gradFill>
          <a:ln w="381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CA" sz="1200" spc="-100" err="1">
              <a:solidFill>
                <a:srgbClr val="FFFFFF"/>
              </a:solidFill>
              <a:latin typeface="+mj-lt"/>
              <a:cs typeface="Segoe UI" pitchFamily="34" charset="0"/>
            </a:endParaRPr>
          </a:p>
        </p:txBody>
      </p:sp>
      <p:sp>
        <p:nvSpPr>
          <p:cNvPr id="5" name="Rounded Rectangle 93">
            <a:extLst>
              <a:ext uri="{FF2B5EF4-FFF2-40B4-BE49-F238E27FC236}">
                <a16:creationId xmlns:a16="http://schemas.microsoft.com/office/drawing/2014/main" id="{ED138E59-E671-CB6B-6210-B09B854B1901}"/>
              </a:ext>
              <a:ext uri="{C183D7F6-B498-43B3-948B-1728B52AA6E4}">
                <adec:decorative xmlns:adec="http://schemas.microsoft.com/office/drawing/2017/decorative" val="1"/>
              </a:ext>
            </a:extLst>
          </p:cNvPr>
          <p:cNvSpPr/>
          <p:nvPr userDrawn="1"/>
        </p:nvSpPr>
        <p:spPr bwMode="auto">
          <a:xfrm>
            <a:off x="7927949" y="1551278"/>
            <a:ext cx="3141974" cy="4728825"/>
          </a:xfrm>
          <a:prstGeom prst="roundRect">
            <a:avLst>
              <a:gd name="adj" fmla="val 3690"/>
            </a:avLst>
          </a:prstGeom>
          <a:gradFill>
            <a:gsLst>
              <a:gs pos="0">
                <a:srgbClr val="8DC8E8"/>
              </a:gs>
              <a:gs pos="100000">
                <a:srgbClr val="2A446F"/>
              </a:gs>
            </a:gsLst>
            <a:lin ang="2700000" scaled="1"/>
          </a:gradFill>
          <a:ln w="381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CA" sz="1200" spc="-100" err="1">
              <a:solidFill>
                <a:srgbClr val="FFFFFF"/>
              </a:solidFill>
              <a:latin typeface="+mj-lt"/>
              <a:cs typeface="Segoe UI" pitchFamily="34" charset="0"/>
            </a:endParaRPr>
          </a:p>
        </p:txBody>
      </p:sp>
      <p:sp>
        <p:nvSpPr>
          <p:cNvPr id="10" name="Oval 9">
            <a:extLst>
              <a:ext uri="{FF2B5EF4-FFF2-40B4-BE49-F238E27FC236}">
                <a16:creationId xmlns:a16="http://schemas.microsoft.com/office/drawing/2014/main" id="{EF038084-4987-7FE1-927B-C939A73C7137}"/>
              </a:ext>
            </a:extLst>
          </p:cNvPr>
          <p:cNvSpPr/>
          <p:nvPr/>
        </p:nvSpPr>
        <p:spPr bwMode="auto">
          <a:xfrm>
            <a:off x="1785598" y="1904121"/>
            <a:ext cx="1745558" cy="1745558"/>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a:solidFill>
                <a:srgbClr val="000000"/>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F3D6E9E3-92C4-8E82-6BF2-D2DF964A30E0}"/>
              </a:ext>
            </a:extLst>
          </p:cNvPr>
          <p:cNvSpPr/>
          <p:nvPr/>
        </p:nvSpPr>
        <p:spPr bwMode="auto">
          <a:xfrm>
            <a:off x="5205878" y="1904121"/>
            <a:ext cx="1745558" cy="1745558"/>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B5773CB-883E-70DF-8B07-C55BC3D34607}"/>
              </a:ext>
            </a:extLst>
          </p:cNvPr>
          <p:cNvSpPr/>
          <p:nvPr/>
        </p:nvSpPr>
        <p:spPr bwMode="auto">
          <a:xfrm>
            <a:off x="8626157" y="1904121"/>
            <a:ext cx="1745558" cy="1745558"/>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sp>
        <p:nvSpPr>
          <p:cNvPr id="20" name="Text Placeholder 11">
            <a:extLst>
              <a:ext uri="{FF2B5EF4-FFF2-40B4-BE49-F238E27FC236}">
                <a16:creationId xmlns:a16="http://schemas.microsoft.com/office/drawing/2014/main" id="{2B19E9BE-3D90-DC47-FE17-D0B8089BF67D}"/>
              </a:ext>
            </a:extLst>
          </p:cNvPr>
          <p:cNvSpPr>
            <a:spLocks noGrp="1"/>
          </p:cNvSpPr>
          <p:nvPr>
            <p:ph type="body" sz="quarter" idx="16"/>
          </p:nvPr>
        </p:nvSpPr>
        <p:spPr>
          <a:xfrm>
            <a:off x="1325531" y="4002521"/>
            <a:ext cx="2692704" cy="1935291"/>
          </a:xfrm>
        </p:spPr>
        <p:txBody>
          <a:bodyPr anchor="ctr" anchorCtr="0">
            <a:noAutofit/>
          </a:bodyPr>
          <a:lstStyle>
            <a:lvl1pPr marL="0" indent="0" algn="ctr">
              <a:spcBef>
                <a:spcPts val="0"/>
              </a:spcBef>
              <a:buNone/>
              <a:defRPr sz="2800">
                <a:solidFill>
                  <a:schemeClr val="bg1"/>
                </a:solidFill>
                <a:latin typeface="+mj-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FDB971C9-70EF-54E1-0649-AF577A0A3092}"/>
              </a:ext>
            </a:extLst>
          </p:cNvPr>
          <p:cNvSpPr>
            <a:spLocks noGrp="1"/>
          </p:cNvSpPr>
          <p:nvPr>
            <p:ph type="body" sz="quarter" idx="17"/>
          </p:nvPr>
        </p:nvSpPr>
        <p:spPr>
          <a:xfrm>
            <a:off x="4749648" y="4002521"/>
            <a:ext cx="2692704" cy="1935291"/>
          </a:xfrm>
        </p:spPr>
        <p:txBody>
          <a:bodyPr anchor="ctr" anchorCtr="0">
            <a:noAutofit/>
          </a:bodyPr>
          <a:lstStyle>
            <a:lvl1pPr marL="0" indent="0" algn="ctr">
              <a:spcBef>
                <a:spcPts val="0"/>
              </a:spcBef>
              <a:buNone/>
              <a:defRPr sz="2800">
                <a:solidFill>
                  <a:schemeClr val="bg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2A349868-4716-8600-D6C3-86DF0A355D6F}"/>
              </a:ext>
            </a:extLst>
          </p:cNvPr>
          <p:cNvSpPr>
            <a:spLocks noGrp="1"/>
          </p:cNvSpPr>
          <p:nvPr>
            <p:ph type="body" sz="quarter" idx="18"/>
          </p:nvPr>
        </p:nvSpPr>
        <p:spPr>
          <a:xfrm>
            <a:off x="8169927" y="4002521"/>
            <a:ext cx="2692704" cy="1935291"/>
          </a:xfrm>
        </p:spPr>
        <p:txBody>
          <a:bodyPr anchor="ctr" anchorCtr="0">
            <a:noAutofit/>
          </a:bodyPr>
          <a:lstStyle>
            <a:lvl1pPr marL="0" indent="0" algn="ctr">
              <a:spcBef>
                <a:spcPts val="0"/>
              </a:spcBef>
              <a:buNone/>
              <a:defRPr sz="28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440724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3 text boxe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D59F12B-3EFB-5E7B-A0DD-36E67E024A2E}"/>
              </a:ext>
            </a:extLst>
          </p:cNvPr>
          <p:cNvPicPr>
            <a:picLocks/>
          </p:cNvPicPr>
          <p:nvPr userDrawn="1"/>
        </p:nvPicPr>
        <p:blipFill>
          <a:blip r:embed="rId2"/>
          <a:stretch>
            <a:fillRect/>
          </a:stretch>
        </p:blipFill>
        <p:spPr>
          <a:xfrm>
            <a:off x="585217" y="1521192"/>
            <a:ext cx="3383280" cy="4742448"/>
          </a:xfrm>
          <a:prstGeom prst="roundRect">
            <a:avLst>
              <a:gd name="adj" fmla="val 1791"/>
            </a:avLst>
          </a:prstGeom>
          <a:effectLst>
            <a:outerShdw blurRad="279400" dist="38100" dir="2700000" algn="tl" rotWithShape="0">
              <a:prstClr val="black">
                <a:alpha val="67000"/>
              </a:prstClr>
            </a:outerShdw>
          </a:effectLst>
        </p:spPr>
      </p:pic>
      <p:pic>
        <p:nvPicPr>
          <p:cNvPr id="4" name="Picture 3" descr="Background pattern&#10;&#10;Description automatically generated">
            <a:extLst>
              <a:ext uri="{FF2B5EF4-FFF2-40B4-BE49-F238E27FC236}">
                <a16:creationId xmlns:a16="http://schemas.microsoft.com/office/drawing/2014/main" id="{1841F5F7-BEBC-673F-8D84-E78BFBC7D82C}"/>
              </a:ext>
            </a:extLst>
          </p:cNvPr>
          <p:cNvPicPr>
            <a:picLocks/>
          </p:cNvPicPr>
          <p:nvPr userDrawn="1"/>
        </p:nvPicPr>
        <p:blipFill>
          <a:blip r:embed="rId2"/>
          <a:stretch>
            <a:fillRect/>
          </a:stretch>
        </p:blipFill>
        <p:spPr>
          <a:xfrm>
            <a:off x="8223503" y="1521192"/>
            <a:ext cx="3383280" cy="4742448"/>
          </a:xfrm>
          <a:prstGeom prst="roundRect">
            <a:avLst>
              <a:gd name="adj" fmla="val 1791"/>
            </a:avLst>
          </a:prstGeom>
          <a:effectLst>
            <a:outerShdw blurRad="279400" dist="38100" dir="2700000" algn="tl" rotWithShape="0">
              <a:prstClr val="black">
                <a:alpha val="67000"/>
              </a:prstClr>
            </a:outerShdw>
          </a:effectLst>
        </p:spPr>
      </p:pic>
      <p:pic>
        <p:nvPicPr>
          <p:cNvPr id="5" name="Picture 4" descr="Background pattern&#10;&#10;Description automatically generated">
            <a:extLst>
              <a:ext uri="{FF2B5EF4-FFF2-40B4-BE49-F238E27FC236}">
                <a16:creationId xmlns:a16="http://schemas.microsoft.com/office/drawing/2014/main" id="{EFF8E827-AD7F-EBEE-2001-80E6A0CA3816}"/>
              </a:ext>
            </a:extLst>
          </p:cNvPr>
          <p:cNvPicPr>
            <a:picLocks/>
          </p:cNvPicPr>
          <p:nvPr userDrawn="1"/>
        </p:nvPicPr>
        <p:blipFill>
          <a:blip r:embed="rId2"/>
          <a:stretch>
            <a:fillRect/>
          </a:stretch>
        </p:blipFill>
        <p:spPr>
          <a:xfrm>
            <a:off x="4404360" y="1521192"/>
            <a:ext cx="3383280" cy="4742448"/>
          </a:xfrm>
          <a:prstGeom prst="roundRect">
            <a:avLst>
              <a:gd name="adj" fmla="val 1791"/>
            </a:avLst>
          </a:prstGeom>
          <a:effectLst>
            <a:outerShdw blurRad="279400" dist="38100" dir="2700000" algn="tl" rotWithShape="0">
              <a:prstClr val="black">
                <a:alpha val="67000"/>
              </a:prstClr>
            </a:outerShdw>
          </a:effectLst>
        </p:spPr>
      </p:pic>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837850" y="1902193"/>
            <a:ext cx="2822357" cy="566687"/>
          </a:xfrm>
          <a:noFill/>
        </p:spPr>
        <p:txBody>
          <a:bodyPr wrap="square" lIns="0" tIns="0" rIns="0" bIns="0">
            <a:noAutofit/>
          </a:bodyPr>
          <a:lstStyle>
            <a:lvl1pPr marL="0" indent="0" algn="ctr">
              <a:spcBef>
                <a:spcPts val="0"/>
              </a:spcBef>
              <a:buNone/>
              <a:defRPr sz="3200" b="0" i="0" spc="-100" baseline="0">
                <a:solidFill>
                  <a:schemeClr val="accent2"/>
                </a:solidFill>
                <a:latin typeface="+mj-lt"/>
                <a:cs typeface="Segoe UI" panose="020B0502040204020203" pitchFamily="34" charset="0"/>
              </a:defRPr>
            </a:lvl1pPr>
          </a:lstStyle>
          <a:p>
            <a:pPr lvl="0"/>
            <a:r>
              <a:rPr lang="en-US"/>
              <a:t>Heading</a:t>
            </a:r>
          </a:p>
        </p:txBody>
      </p:sp>
      <p:sp>
        <p:nvSpPr>
          <p:cNvPr id="12" name="Text Placeholder 11">
            <a:extLst>
              <a:ext uri="{FF2B5EF4-FFF2-40B4-BE49-F238E27FC236}">
                <a16:creationId xmlns:a16="http://schemas.microsoft.com/office/drawing/2014/main" id="{A1C4B177-EA1B-A275-E333-086B495E11E5}"/>
              </a:ext>
            </a:extLst>
          </p:cNvPr>
          <p:cNvSpPr>
            <a:spLocks noGrp="1"/>
          </p:cNvSpPr>
          <p:nvPr>
            <p:ph type="body" sz="quarter" idx="16"/>
          </p:nvPr>
        </p:nvSpPr>
        <p:spPr>
          <a:xfrm>
            <a:off x="837850" y="2743200"/>
            <a:ext cx="2822357" cy="2987040"/>
          </a:xfrm>
        </p:spPr>
        <p:txBody>
          <a:bodyPr anchor="t" anchorCtr="0">
            <a:noAutofit/>
          </a:bodyPr>
          <a:lstStyle>
            <a:lvl1pPr marL="0" indent="0" algn="l">
              <a:spcBef>
                <a:spcPts val="0"/>
              </a:spcBef>
              <a:buNone/>
              <a:defRPr sz="1800">
                <a:solidFill>
                  <a:schemeClr val="tx1"/>
                </a:solidFill>
                <a:latin typeface="+mn-lt"/>
              </a:defRPr>
            </a:lvl1pPr>
          </a:lstStyle>
          <a:p>
            <a:pPr lvl="0"/>
            <a:r>
              <a:rPr lang="en-US"/>
              <a:t>Click to edit Master text styles</a:t>
            </a:r>
          </a:p>
        </p:txBody>
      </p:sp>
      <p:sp>
        <p:nvSpPr>
          <p:cNvPr id="15" name="Text Placeholder 4">
            <a:extLst>
              <a:ext uri="{FF2B5EF4-FFF2-40B4-BE49-F238E27FC236}">
                <a16:creationId xmlns:a16="http://schemas.microsoft.com/office/drawing/2014/main" id="{26E12AE3-916D-B59D-940B-9F2E9E827EA8}"/>
              </a:ext>
            </a:extLst>
          </p:cNvPr>
          <p:cNvSpPr>
            <a:spLocks noGrp="1"/>
          </p:cNvSpPr>
          <p:nvPr>
            <p:ph type="body" sz="quarter" idx="17" hasCustomPrompt="1"/>
          </p:nvPr>
        </p:nvSpPr>
        <p:spPr>
          <a:xfrm>
            <a:off x="4684821" y="1902193"/>
            <a:ext cx="2822357" cy="566687"/>
          </a:xfrm>
          <a:noFill/>
        </p:spPr>
        <p:txBody>
          <a:bodyPr wrap="square" lIns="0" tIns="0" rIns="0" bIns="0">
            <a:noAutofit/>
          </a:bodyPr>
          <a:lstStyle>
            <a:lvl1pPr marL="0" indent="0" algn="ctr">
              <a:spcBef>
                <a:spcPts val="0"/>
              </a:spcBef>
              <a:buNone/>
              <a:defRPr sz="3200" b="0" i="0" spc="-100" baseline="0">
                <a:solidFill>
                  <a:schemeClr val="accent2"/>
                </a:solidFill>
                <a:latin typeface="+mj-lt"/>
                <a:cs typeface="Segoe UI" panose="020B0502040204020203" pitchFamily="34" charset="0"/>
              </a:defRPr>
            </a:lvl1pPr>
          </a:lstStyle>
          <a:p>
            <a:pPr lvl="0"/>
            <a:r>
              <a:rPr lang="en-US"/>
              <a:t>Heading</a:t>
            </a:r>
          </a:p>
        </p:txBody>
      </p:sp>
      <p:sp>
        <p:nvSpPr>
          <p:cNvPr id="16" name="Text Placeholder 11">
            <a:extLst>
              <a:ext uri="{FF2B5EF4-FFF2-40B4-BE49-F238E27FC236}">
                <a16:creationId xmlns:a16="http://schemas.microsoft.com/office/drawing/2014/main" id="{524E6B32-DEB3-3FD4-D966-89E8CFADCB1D}"/>
              </a:ext>
            </a:extLst>
          </p:cNvPr>
          <p:cNvSpPr>
            <a:spLocks noGrp="1"/>
          </p:cNvSpPr>
          <p:nvPr>
            <p:ph type="body" sz="quarter" idx="18"/>
          </p:nvPr>
        </p:nvSpPr>
        <p:spPr>
          <a:xfrm>
            <a:off x="4684821" y="2743200"/>
            <a:ext cx="2822357" cy="2987040"/>
          </a:xfrm>
        </p:spPr>
        <p:txBody>
          <a:bodyPr anchor="t" anchorCtr="0">
            <a:noAutofit/>
          </a:bodyPr>
          <a:lstStyle>
            <a:lvl1pPr marL="0" indent="0" algn="l">
              <a:spcBef>
                <a:spcPts val="0"/>
              </a:spcBef>
              <a:buNone/>
              <a:defRPr sz="1800">
                <a:solidFill>
                  <a:schemeClr val="tx1"/>
                </a:solidFill>
                <a:latin typeface="+mn-lt"/>
              </a:defRPr>
            </a:lvl1pPr>
          </a:lstStyle>
          <a:p>
            <a:pPr lvl="0"/>
            <a:r>
              <a:rPr lang="en-US"/>
              <a:t>Click to edit Master text styles</a:t>
            </a:r>
          </a:p>
        </p:txBody>
      </p:sp>
      <p:sp>
        <p:nvSpPr>
          <p:cNvPr id="18" name="Text Placeholder 4">
            <a:extLst>
              <a:ext uri="{FF2B5EF4-FFF2-40B4-BE49-F238E27FC236}">
                <a16:creationId xmlns:a16="http://schemas.microsoft.com/office/drawing/2014/main" id="{BCFE3DC3-6284-63DE-8295-6B2C769054D3}"/>
              </a:ext>
            </a:extLst>
          </p:cNvPr>
          <p:cNvSpPr>
            <a:spLocks noGrp="1"/>
          </p:cNvSpPr>
          <p:nvPr>
            <p:ph type="body" sz="quarter" idx="19" hasCustomPrompt="1"/>
          </p:nvPr>
        </p:nvSpPr>
        <p:spPr>
          <a:xfrm>
            <a:off x="8503964" y="1902193"/>
            <a:ext cx="2822357" cy="566687"/>
          </a:xfrm>
          <a:noFill/>
        </p:spPr>
        <p:txBody>
          <a:bodyPr wrap="square" lIns="0" tIns="0" rIns="0" bIns="0">
            <a:noAutofit/>
          </a:bodyPr>
          <a:lstStyle>
            <a:lvl1pPr marL="0" indent="0" algn="ctr">
              <a:spcBef>
                <a:spcPts val="0"/>
              </a:spcBef>
              <a:buNone/>
              <a:defRPr sz="3200" b="0" i="0" spc="-100" baseline="0">
                <a:solidFill>
                  <a:schemeClr val="accent2"/>
                </a:solidFill>
                <a:latin typeface="+mj-lt"/>
                <a:cs typeface="Segoe UI" panose="020B0502040204020203" pitchFamily="34" charset="0"/>
              </a:defRPr>
            </a:lvl1pPr>
          </a:lstStyle>
          <a:p>
            <a:pPr lvl="0"/>
            <a:r>
              <a:rPr lang="en-US"/>
              <a:t>Heading</a:t>
            </a:r>
          </a:p>
        </p:txBody>
      </p:sp>
      <p:sp>
        <p:nvSpPr>
          <p:cNvPr id="19" name="Text Placeholder 11">
            <a:extLst>
              <a:ext uri="{FF2B5EF4-FFF2-40B4-BE49-F238E27FC236}">
                <a16:creationId xmlns:a16="http://schemas.microsoft.com/office/drawing/2014/main" id="{5EF9D3DC-2762-7A00-73A1-4107B5599E44}"/>
              </a:ext>
            </a:extLst>
          </p:cNvPr>
          <p:cNvSpPr>
            <a:spLocks noGrp="1"/>
          </p:cNvSpPr>
          <p:nvPr>
            <p:ph type="body" sz="quarter" idx="20"/>
          </p:nvPr>
        </p:nvSpPr>
        <p:spPr>
          <a:xfrm>
            <a:off x="8503964" y="2743200"/>
            <a:ext cx="2822357" cy="2987040"/>
          </a:xfrm>
        </p:spPr>
        <p:txBody>
          <a:bodyPr anchor="t" anchorCtr="0">
            <a:noAutofit/>
          </a:bodyPr>
          <a:lstStyle>
            <a:lvl1pPr marL="0" indent="0" algn="l">
              <a:spcBef>
                <a:spcPts val="0"/>
              </a:spcBef>
              <a:buNone/>
              <a:defRPr sz="1800">
                <a:solidFill>
                  <a:schemeClr val="tx1"/>
                </a:solidFill>
                <a:latin typeface="+mn-lt"/>
              </a:defRPr>
            </a:lvl1pPr>
          </a:lstStyle>
          <a:p>
            <a:pPr lvl="0"/>
            <a:r>
              <a:rPr lang="en-US"/>
              <a:t>Click to edit Master text styles</a:t>
            </a:r>
          </a:p>
        </p:txBody>
      </p:sp>
      <p:sp>
        <p:nvSpPr>
          <p:cNvPr id="20" name="Title 2">
            <a:extLst>
              <a:ext uri="{FF2B5EF4-FFF2-40B4-BE49-F238E27FC236}">
                <a16:creationId xmlns:a16="http://schemas.microsoft.com/office/drawing/2014/main" id="{61BE5A8B-DECA-A726-5DFD-BB07E89E1168}"/>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Tree>
    <p:extLst>
      <p:ext uri="{BB962C8B-B14F-4D97-AF65-F5344CB8AC3E}">
        <p14:creationId xmlns:p14="http://schemas.microsoft.com/office/powerpoint/2010/main" val="84389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 4 text boxe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D59F12B-3EFB-5E7B-A0DD-36E67E024A2E}"/>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588262" y="1521192"/>
            <a:ext cx="5424937" cy="2212608"/>
          </a:xfrm>
          <a:prstGeom prst="roundRect">
            <a:avLst>
              <a:gd name="adj" fmla="val 1791"/>
            </a:avLst>
          </a:prstGeom>
          <a:effectLst>
            <a:outerShdw blurRad="279400" dist="38100" dir="2700000" algn="tl" rotWithShape="0">
              <a:prstClr val="black">
                <a:alpha val="67000"/>
              </a:prstClr>
            </a:outerShdw>
          </a:effectLst>
        </p:spPr>
      </p:pic>
      <p:pic>
        <p:nvPicPr>
          <p:cNvPr id="4" name="Picture 3" descr="Background pattern&#10;&#10;Description automatically generated">
            <a:extLst>
              <a:ext uri="{FF2B5EF4-FFF2-40B4-BE49-F238E27FC236}">
                <a16:creationId xmlns:a16="http://schemas.microsoft.com/office/drawing/2014/main" id="{1841F5F7-BEBC-673F-8D84-E78BFBC7D82C}"/>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6178803" y="1521192"/>
            <a:ext cx="5424937" cy="2212608"/>
          </a:xfrm>
          <a:prstGeom prst="roundRect">
            <a:avLst>
              <a:gd name="adj" fmla="val 1791"/>
            </a:avLst>
          </a:prstGeom>
          <a:effectLst>
            <a:outerShdw blurRad="279400" dist="38100" dir="2700000" algn="tl" rotWithShape="0">
              <a:prstClr val="black">
                <a:alpha val="67000"/>
              </a:prstClr>
            </a:outerShdw>
          </a:effectLst>
        </p:spPr>
      </p:pic>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837850" y="1765033"/>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12" name="Text Placeholder 11">
            <a:extLst>
              <a:ext uri="{FF2B5EF4-FFF2-40B4-BE49-F238E27FC236}">
                <a16:creationId xmlns:a16="http://schemas.microsoft.com/office/drawing/2014/main" id="{A1C4B177-EA1B-A275-E333-086B495E11E5}"/>
              </a:ext>
            </a:extLst>
          </p:cNvPr>
          <p:cNvSpPr>
            <a:spLocks noGrp="1"/>
          </p:cNvSpPr>
          <p:nvPr>
            <p:ph type="body" sz="quarter" idx="16"/>
          </p:nvPr>
        </p:nvSpPr>
        <p:spPr>
          <a:xfrm>
            <a:off x="837850" y="2270760"/>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sp>
        <p:nvSpPr>
          <p:cNvPr id="20" name="Title 2">
            <a:extLst>
              <a:ext uri="{FF2B5EF4-FFF2-40B4-BE49-F238E27FC236}">
                <a16:creationId xmlns:a16="http://schemas.microsoft.com/office/drawing/2014/main" id="{61BE5A8B-DECA-A726-5DFD-BB07E89E1168}"/>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3" name="Text Placeholder 4">
            <a:extLst>
              <a:ext uri="{FF2B5EF4-FFF2-40B4-BE49-F238E27FC236}">
                <a16:creationId xmlns:a16="http://schemas.microsoft.com/office/drawing/2014/main" id="{AFFEDA42-B58F-F7FD-9485-5D9CD956ACEE}"/>
              </a:ext>
            </a:extLst>
          </p:cNvPr>
          <p:cNvSpPr>
            <a:spLocks noGrp="1"/>
          </p:cNvSpPr>
          <p:nvPr>
            <p:ph type="body" sz="quarter" idx="17" hasCustomPrompt="1"/>
          </p:nvPr>
        </p:nvSpPr>
        <p:spPr>
          <a:xfrm>
            <a:off x="6462267" y="1765033"/>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6" name="Text Placeholder 11">
            <a:extLst>
              <a:ext uri="{FF2B5EF4-FFF2-40B4-BE49-F238E27FC236}">
                <a16:creationId xmlns:a16="http://schemas.microsoft.com/office/drawing/2014/main" id="{8CDBD2D8-C7B8-20D4-757C-4130812EB398}"/>
              </a:ext>
            </a:extLst>
          </p:cNvPr>
          <p:cNvSpPr>
            <a:spLocks noGrp="1"/>
          </p:cNvSpPr>
          <p:nvPr>
            <p:ph type="body" sz="quarter" idx="18"/>
          </p:nvPr>
        </p:nvSpPr>
        <p:spPr>
          <a:xfrm>
            <a:off x="6462267" y="2270760"/>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pic>
        <p:nvPicPr>
          <p:cNvPr id="27" name="Picture 26" descr="Background pattern&#10;&#10;Description automatically generated">
            <a:extLst>
              <a:ext uri="{FF2B5EF4-FFF2-40B4-BE49-F238E27FC236}">
                <a16:creationId xmlns:a16="http://schemas.microsoft.com/office/drawing/2014/main" id="{2169AA9D-C94B-4C58-C643-A61B8618784B}"/>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588262" y="3908191"/>
            <a:ext cx="5424937" cy="2212608"/>
          </a:xfrm>
          <a:prstGeom prst="roundRect">
            <a:avLst>
              <a:gd name="adj" fmla="val 1791"/>
            </a:avLst>
          </a:prstGeom>
          <a:effectLst>
            <a:outerShdw blurRad="279400" dist="38100" dir="2700000" algn="tl" rotWithShape="0">
              <a:prstClr val="black">
                <a:alpha val="67000"/>
              </a:prstClr>
            </a:outerShdw>
          </a:effectLst>
        </p:spPr>
      </p:pic>
      <p:pic>
        <p:nvPicPr>
          <p:cNvPr id="28" name="Picture 27" descr="Background pattern&#10;&#10;Description automatically generated">
            <a:extLst>
              <a:ext uri="{FF2B5EF4-FFF2-40B4-BE49-F238E27FC236}">
                <a16:creationId xmlns:a16="http://schemas.microsoft.com/office/drawing/2014/main" id="{5EC4F4A8-E078-3C32-08D5-24D14097AD33}"/>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6178803" y="3908191"/>
            <a:ext cx="5424937" cy="2212608"/>
          </a:xfrm>
          <a:prstGeom prst="roundRect">
            <a:avLst>
              <a:gd name="adj" fmla="val 1791"/>
            </a:avLst>
          </a:prstGeom>
          <a:effectLst>
            <a:outerShdw blurRad="279400" dist="38100" dir="2700000" algn="tl" rotWithShape="0">
              <a:prstClr val="black">
                <a:alpha val="67000"/>
              </a:prstClr>
            </a:outerShdw>
          </a:effectLst>
        </p:spPr>
      </p:pic>
      <p:sp>
        <p:nvSpPr>
          <p:cNvPr id="29" name="Text Placeholder 4">
            <a:extLst>
              <a:ext uri="{FF2B5EF4-FFF2-40B4-BE49-F238E27FC236}">
                <a16:creationId xmlns:a16="http://schemas.microsoft.com/office/drawing/2014/main" id="{F58CF3F5-2D2B-4F44-CBC5-EA0D961F0773}"/>
              </a:ext>
            </a:extLst>
          </p:cNvPr>
          <p:cNvSpPr>
            <a:spLocks noGrp="1"/>
          </p:cNvSpPr>
          <p:nvPr>
            <p:ph type="body" sz="quarter" idx="19" hasCustomPrompt="1"/>
          </p:nvPr>
        </p:nvSpPr>
        <p:spPr>
          <a:xfrm>
            <a:off x="837850" y="4152032"/>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30" name="Text Placeholder 11">
            <a:extLst>
              <a:ext uri="{FF2B5EF4-FFF2-40B4-BE49-F238E27FC236}">
                <a16:creationId xmlns:a16="http://schemas.microsoft.com/office/drawing/2014/main" id="{06133688-2ACC-0619-C466-3FB496B5C1DE}"/>
              </a:ext>
            </a:extLst>
          </p:cNvPr>
          <p:cNvSpPr>
            <a:spLocks noGrp="1"/>
          </p:cNvSpPr>
          <p:nvPr>
            <p:ph type="body" sz="quarter" idx="20"/>
          </p:nvPr>
        </p:nvSpPr>
        <p:spPr>
          <a:xfrm>
            <a:off x="837850" y="4657759"/>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sp>
        <p:nvSpPr>
          <p:cNvPr id="31" name="Text Placeholder 4">
            <a:extLst>
              <a:ext uri="{FF2B5EF4-FFF2-40B4-BE49-F238E27FC236}">
                <a16:creationId xmlns:a16="http://schemas.microsoft.com/office/drawing/2014/main" id="{D7A460C9-0EFA-6F21-7857-B06AB34BD704}"/>
              </a:ext>
            </a:extLst>
          </p:cNvPr>
          <p:cNvSpPr>
            <a:spLocks noGrp="1"/>
          </p:cNvSpPr>
          <p:nvPr>
            <p:ph type="body" sz="quarter" idx="21" hasCustomPrompt="1"/>
          </p:nvPr>
        </p:nvSpPr>
        <p:spPr>
          <a:xfrm>
            <a:off x="6462267" y="4152032"/>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32" name="Text Placeholder 11">
            <a:extLst>
              <a:ext uri="{FF2B5EF4-FFF2-40B4-BE49-F238E27FC236}">
                <a16:creationId xmlns:a16="http://schemas.microsoft.com/office/drawing/2014/main" id="{B55CC617-0A0A-6415-9A5C-5C25267DB854}"/>
              </a:ext>
            </a:extLst>
          </p:cNvPr>
          <p:cNvSpPr>
            <a:spLocks noGrp="1"/>
          </p:cNvSpPr>
          <p:nvPr>
            <p:ph type="body" sz="quarter" idx="22"/>
          </p:nvPr>
        </p:nvSpPr>
        <p:spPr>
          <a:xfrm>
            <a:off x="6462267" y="4657759"/>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4178241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7347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3863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0006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5150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Centere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79D75BD-5EC8-7AD2-8524-9B682E081BCF}"/>
              </a:ext>
            </a:extLst>
          </p:cNvPr>
          <p:cNvPicPr>
            <a:picLocks noChangeAspect="1"/>
          </p:cNvPicPr>
          <p:nvPr userDrawn="1"/>
        </p:nvPicPr>
        <p:blipFill>
          <a:blip r:embed="rId2" cstate="hqprint">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8B0DFC-2B31-6284-F991-2F1DBED74EE7}"/>
              </a:ext>
            </a:extLst>
          </p:cNvPr>
          <p:cNvSpPr>
            <a:spLocks noGrp="1"/>
          </p:cNvSpPr>
          <p:nvPr>
            <p:ph type="title"/>
          </p:nvPr>
        </p:nvSpPr>
        <p:spPr>
          <a:xfrm>
            <a:off x="588263" y="2054973"/>
            <a:ext cx="11018520" cy="553998"/>
          </a:xfrm>
        </p:spPr>
        <p:txBody>
          <a:bodyPr/>
          <a:lstStyle>
            <a:lvl1pPr algn="ctr">
              <a:defRPr/>
            </a:lvl1pPr>
          </a:lstStyle>
          <a:p>
            <a:r>
              <a:rPr lang="en-US"/>
              <a:t>Click to edit Master title style</a:t>
            </a:r>
            <a:endParaRPr lang="en-CA"/>
          </a:p>
        </p:txBody>
      </p:sp>
    </p:spTree>
    <p:extLst>
      <p:ext uri="{BB962C8B-B14F-4D97-AF65-F5344CB8AC3E}">
        <p14:creationId xmlns:p14="http://schemas.microsoft.com/office/powerpoint/2010/main" val="33067379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94637774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04966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8311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gradFill>
                  <a:gsLst>
                    <a:gs pos="0">
                      <a:srgbClr val="50E6FF"/>
                    </a:gs>
                    <a:gs pos="100000">
                      <a:srgbClr val="D59DFF"/>
                    </a:gs>
                  </a:gsLst>
                  <a:lin ang="2400000" scaled="0"/>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73538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gradFill>
                  <a:gsLst>
                    <a:gs pos="0">
                      <a:schemeClr val="accent2"/>
                    </a:gs>
                    <a:gs pos="100000">
                      <a:schemeClr val="accent3"/>
                    </a:gs>
                  </a:gsLst>
                  <a:lin ang="27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44A462FD-60EC-2BF5-F0A0-DA59F4A48B47}"/>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5950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gradFill>
                  <a:gsLst>
                    <a:gs pos="0">
                      <a:schemeClr val="accent2"/>
                    </a:gs>
                    <a:gs pos="100000">
                      <a:schemeClr val="accent3"/>
                    </a:gs>
                  </a:gsLst>
                  <a:lin ang="0" scaled="1"/>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6E555201-9E45-ACF3-272A-845CC962A363}"/>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882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293B7-76A1-2D50-E49F-621774D621C0}"/>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1078"/>
            </a:avLst>
          </a:prstGeom>
          <a:solidFill>
            <a:srgbClr val="FFFFFF"/>
          </a:solidFill>
          <a:effectLst>
            <a:outerShdw blurRad="127000" dist="127000" dir="2700000" algn="tl" rotWithShape="0">
              <a:srgbClr val="2F2F2F">
                <a:alpha val="50000"/>
              </a:srgbClr>
            </a:outerShdw>
          </a:effectLst>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gradFill>
                  <a:gsLst>
                    <a:gs pos="0">
                      <a:schemeClr val="accent2"/>
                    </a:gs>
                    <a:gs pos="100000">
                      <a:schemeClr val="accent3"/>
                    </a:gs>
                  </a:gsLst>
                  <a:lin ang="2700000" scaled="1"/>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j-lt"/>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j-lt"/>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367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2400000" scaled="0"/>
                </a:gra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805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0" scaled="1"/>
                </a:gra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CFDBBB9E-08A8-347F-5070-243BD50A1EDD}"/>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082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0" scaled="1"/>
                </a:gra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54306123-01D3-DFFD-8125-381CA5381D32}"/>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1928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0" scaled="1"/>
                </a:gradFill>
              </a:defRPr>
            </a:lvl1pPr>
          </a:lstStyle>
          <a:p>
            <a:r>
              <a:rPr lang="en-US"/>
              <a:t>Click to edit Master title style</a:t>
            </a:r>
          </a:p>
        </p:txBody>
      </p:sp>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4587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3499513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Header Line Blank 01">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gradFill>
                  <a:gsLst>
                    <a:gs pos="100000">
                      <a:schemeClr val="accent2"/>
                    </a:gs>
                    <a:gs pos="0">
                      <a:schemeClr val="accent3"/>
                    </a:gs>
                  </a:gsLst>
                  <a:lin ang="10800000" scaled="1"/>
                </a:gra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08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eader Line Blank 02">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gradFill>
                  <a:gsLst>
                    <a:gs pos="100000">
                      <a:schemeClr val="accent2"/>
                    </a:gs>
                    <a:gs pos="0">
                      <a:schemeClr val="accent3"/>
                    </a:gs>
                  </a:gsLst>
                  <a:lin ang="10800000" scaled="1"/>
                </a:gra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43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meline Header Line 01">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gradFill>
                  <a:gsLst>
                    <a:gs pos="0">
                      <a:schemeClr val="accent2"/>
                    </a:gs>
                    <a:gs pos="100000">
                      <a:schemeClr val="accent3"/>
                    </a:gs>
                  </a:gsLst>
                  <a:lin ang="2400000" scaled="0"/>
                </a:gra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361533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01">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2D383-3C4E-B6A3-E9D7-39E9C1EFA7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666811" y="370312"/>
            <a:ext cx="9866313" cy="29084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18900">
                <a:gradFill>
                  <a:gsLst>
                    <a:gs pos="0">
                      <a:srgbClr val="50E6FF"/>
                    </a:gs>
                    <a:gs pos="100000">
                      <a:srgbClr val="D59DFF"/>
                    </a:gs>
                  </a:gsLst>
                  <a:lin ang="2400000" scaled="0"/>
                </a:gradFill>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325380" y="4974300"/>
            <a:ext cx="3855502"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325380" y="5271879"/>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749550" y="2194074"/>
            <a:ext cx="6160536" cy="1661993"/>
          </a:xfrm>
        </p:spPr>
        <p:txBody>
          <a:bodyPr anchor="b"/>
          <a:lstStyle>
            <a:lvl1pPr>
              <a:defRPr>
                <a:solidFill>
                  <a:schemeClr val="tx1"/>
                </a:solidFill>
              </a:defRPr>
            </a:lvl1pPr>
          </a:lstStyle>
          <a:p>
            <a:r>
              <a:rPr lang="en-US"/>
              <a:t>“Add quote text here Add quote text here Add quote text here Add quote text here”</a:t>
            </a:r>
          </a:p>
        </p:txBody>
      </p:sp>
      <p:sp>
        <p:nvSpPr>
          <p:cNvPr id="18" name="Rectangle: Rounded Corners 17">
            <a:extLst>
              <a:ext uri="{FF2B5EF4-FFF2-40B4-BE49-F238E27FC236}">
                <a16:creationId xmlns:a16="http://schemas.microsoft.com/office/drawing/2014/main" id="{7EF1FAFF-FAB0-600C-B8B7-BAD8D9CD44A7}"/>
              </a:ext>
            </a:extLst>
          </p:cNvPr>
          <p:cNvSpPr/>
          <p:nvPr userDrawn="1"/>
        </p:nvSpPr>
        <p:spPr bwMode="auto">
          <a:xfrm>
            <a:off x="749550" y="4706876"/>
            <a:ext cx="605098" cy="60509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D918836-C850-7E77-6A5E-D361270B23DE}"/>
              </a:ext>
            </a:extLst>
          </p:cNvPr>
          <p:cNvSpPr/>
          <p:nvPr userDrawn="1"/>
        </p:nvSpPr>
        <p:spPr bwMode="auto">
          <a:xfrm>
            <a:off x="749550" y="5683507"/>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0" name="Picture Placeholder 9">
            <a:extLst>
              <a:ext uri="{FF2B5EF4-FFF2-40B4-BE49-F238E27FC236}">
                <a16:creationId xmlns:a16="http://schemas.microsoft.com/office/drawing/2014/main" id="{8FD3A3EF-8E48-C59D-AD27-CD5C99F38DD8}"/>
              </a:ext>
            </a:extLst>
          </p:cNvPr>
          <p:cNvSpPr>
            <a:spLocks noGrp="1" noChangeAspect="1"/>
          </p:cNvSpPr>
          <p:nvPr>
            <p:ph type="pic" sz="quarter" idx="14" hasCustomPrompt="1"/>
          </p:nvPr>
        </p:nvSpPr>
        <p:spPr>
          <a:xfrm>
            <a:off x="896795" y="4851538"/>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1812013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02">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pic>
        <p:nvPicPr>
          <p:cNvPr id="6" name="Picture 5" descr="A picture containing text, vector graphics&#10;&#10;Description automatically generated">
            <a:extLst>
              <a:ext uri="{FF2B5EF4-FFF2-40B4-BE49-F238E27FC236}">
                <a16:creationId xmlns:a16="http://schemas.microsoft.com/office/drawing/2014/main" id="{FB928F4B-2EDD-13D1-EA60-74E17CAC768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descr="Background pattern&#10;&#10;Description automatically generated">
            <a:extLst>
              <a:ext uri="{FF2B5EF4-FFF2-40B4-BE49-F238E27FC236}">
                <a16:creationId xmlns:a16="http://schemas.microsoft.com/office/drawing/2014/main" id="{E117B56C-7960-0D8E-7298-99EA1E14B82E}"/>
              </a:ext>
            </a:extLst>
          </p:cNvPr>
          <p:cNvPicPr>
            <a:picLocks noChangeAspect="1"/>
          </p:cNvPicPr>
          <p:nvPr userDrawn="1"/>
        </p:nvPicPr>
        <p:blipFill>
          <a:blip r:embed="rId3">
            <a:alphaModFix amt="88000"/>
          </a:blip>
          <a:stretch>
            <a:fillRect/>
          </a:stretch>
        </p:blipFill>
        <p:spPr>
          <a:xfrm>
            <a:off x="770983" y="852742"/>
            <a:ext cx="10650034" cy="5152516"/>
          </a:xfrm>
          <a:prstGeom prst="roundRect">
            <a:avLst>
              <a:gd name="adj" fmla="val 1791"/>
            </a:avLst>
          </a:prstGeom>
          <a:effectLst>
            <a:outerShdw blurRad="279400" dist="38100" dir="2700000" algn="tl" rotWithShape="0">
              <a:prstClr val="black">
                <a:alpha val="24000"/>
              </a:prstClr>
            </a:outerShdw>
          </a:effectLst>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100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142999"/>
            <a:ext cx="8681012" cy="1661993"/>
          </a:xfrm>
        </p:spPr>
        <p:txBody>
          <a:bodyPr anchor="b"/>
          <a:lstStyle>
            <a:lvl1pPr>
              <a:defRPr>
                <a:solidFill>
                  <a:schemeClr val="tx1"/>
                </a:solidFill>
              </a:defRPr>
            </a:lvl1pPr>
          </a:lstStyle>
          <a:p>
            <a:r>
              <a:rPr lang="en-US"/>
              <a:t>“Add quote text here Add quote text here Add quote text here Add quote text here”</a:t>
            </a:r>
          </a:p>
        </p:txBody>
      </p:sp>
      <p:sp>
        <p:nvSpPr>
          <p:cNvPr id="2" name="Rectangle: Rounded Corners 1">
            <a:extLst>
              <a:ext uri="{FF2B5EF4-FFF2-40B4-BE49-F238E27FC236}">
                <a16:creationId xmlns:a16="http://schemas.microsoft.com/office/drawing/2014/main" id="{92624FF1-BA8E-ACCC-EFC7-7046B84981A9}"/>
              </a:ext>
            </a:extLst>
          </p:cNvPr>
          <p:cNvSpPr/>
          <p:nvPr userDrawn="1"/>
        </p:nvSpPr>
        <p:spPr bwMode="auto">
          <a:xfrm>
            <a:off x="1782502" y="4151451"/>
            <a:ext cx="605098" cy="60509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9DBEB19-7C84-7D7E-3DA9-04BCA86A5B37}"/>
              </a:ext>
            </a:extLst>
          </p:cNvPr>
          <p:cNvSpPr/>
          <p:nvPr userDrawn="1"/>
        </p:nvSpPr>
        <p:spPr bwMode="auto">
          <a:xfrm>
            <a:off x="1782502" y="512808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57753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03">
    <p:bg>
      <p:bgRef idx="1001">
        <a:schemeClr val="bg1"/>
      </p:bgRef>
    </p:bg>
    <p:spTree>
      <p:nvGrpSpPr>
        <p:cNvPr id="1" name=""/>
        <p:cNvGrpSpPr/>
        <p:nvPr/>
      </p:nvGrpSpPr>
      <p:grpSpPr>
        <a:xfrm>
          <a:off x="0" y="0"/>
          <a:ext cx="0" cy="0"/>
          <a:chOff x="0" y="0"/>
          <a:chExt cx="0" cy="0"/>
        </a:xfrm>
      </p:grpSpPr>
      <p:pic>
        <p:nvPicPr>
          <p:cNvPr id="6" name="Picture 5" descr="A city at night&#10;&#10;Description automatically generated with low confidence">
            <a:extLst>
              <a:ext uri="{FF2B5EF4-FFF2-40B4-BE49-F238E27FC236}">
                <a16:creationId xmlns:a16="http://schemas.microsoft.com/office/drawing/2014/main" id="{0DED562D-85CB-E675-DE06-4F1290FD44B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585787" y="7838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100000">
                      <a:srgbClr val="D59DFF"/>
                    </a:gs>
                  </a:gsLst>
                  <a:lin ang="2400000" scaled="0"/>
                </a:gradFill>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24648" y="2843179"/>
            <a:ext cx="8981563"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24648" y="3140758"/>
            <a:ext cx="89815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 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24649" y="909284"/>
            <a:ext cx="8981564" cy="1661993"/>
          </a:xfrm>
        </p:spPr>
        <p:txBody>
          <a:bodyPr anchor="b"/>
          <a:lstStyle>
            <a:lvl1pPr>
              <a:defRPr>
                <a:solidFill>
                  <a:schemeClr val="tx1"/>
                </a:solidFill>
              </a:defRPr>
            </a:lvl1pPr>
          </a:lstStyle>
          <a:p>
            <a:r>
              <a:rPr lang="en-US"/>
              <a:t>“Add quote text here Add quote text here Add quote text here Add quote text here Add quote text”</a:t>
            </a:r>
          </a:p>
        </p:txBody>
      </p:sp>
    </p:spTree>
    <p:extLst>
      <p:ext uri="{BB962C8B-B14F-4D97-AF65-F5344CB8AC3E}">
        <p14:creationId xmlns:p14="http://schemas.microsoft.com/office/powerpoint/2010/main" val="3430390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04">
    <p:bg>
      <p:bgRef idx="1001">
        <a:schemeClr val="bg1"/>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2"/>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703232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05">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FD4BC92-FADB-C67C-F234-FBD5CB39E407}"/>
              </a:ext>
            </a:extLst>
          </p:cNvPr>
          <p:cNvPicPr>
            <a:picLocks noChangeAspect="1"/>
          </p:cNvPicPr>
          <p:nvPr userDrawn="1"/>
        </p:nvPicPr>
        <p:blipFill>
          <a:blip r:embed="rId2"/>
          <a:stretch>
            <a:fillRect/>
          </a:stretch>
        </p:blipFill>
        <p:spPr>
          <a:xfrm>
            <a:off x="0" y="0"/>
            <a:ext cx="8128000" cy="6858000"/>
          </a:xfrm>
          <a:prstGeom prst="rect">
            <a:avLst/>
          </a:prstGeom>
          <a:effectLst/>
        </p:spPr>
      </p:pic>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25650"/>
            <a:ext cx="3478213"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82281"/>
            <a:ext cx="3478213" cy="430887"/>
          </a:xfrm>
        </p:spPr>
        <p:txBody>
          <a:bodyPr/>
          <a:lstStyle>
            <a:lvl1pPr marL="0" indent="0" algn="l">
              <a:spcBef>
                <a:spcPts val="0"/>
              </a:spcBef>
              <a:buNone/>
              <a:defRPr sz="1400">
                <a:solidFill>
                  <a:schemeClr val="bg1"/>
                </a:solidFill>
                <a:latin typeface="+mn-lt"/>
              </a:defRPr>
            </a:lvl1pPr>
          </a:lstStyle>
          <a:p>
            <a:pPr lvl="0"/>
            <a:r>
              <a:rPr lang="en-US"/>
              <a:t>Job title or another attribute</a:t>
            </a:r>
            <a:br>
              <a:rPr lang="en-US"/>
            </a:br>
            <a:r>
              <a:rPr lang="en-US"/>
              <a:t>Company if applicable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sp>
        <p:nvSpPr>
          <p:cNvPr id="13" name="Rectangle: Rounded Corners 12">
            <a:extLst>
              <a:ext uri="{FF2B5EF4-FFF2-40B4-BE49-F238E27FC236}">
                <a16:creationId xmlns:a16="http://schemas.microsoft.com/office/drawing/2014/main" id="{36C35C0E-A42B-6944-DE9C-99753C18067D}"/>
              </a:ext>
            </a:extLst>
          </p:cNvPr>
          <p:cNvSpPr/>
          <p:nvPr userDrawn="1"/>
        </p:nvSpPr>
        <p:spPr bwMode="auto">
          <a:xfrm>
            <a:off x="9021104" y="3401407"/>
            <a:ext cx="605098" cy="60509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EFE6B7C-DA39-66FC-9B04-6D3C11240A13}"/>
              </a:ext>
            </a:extLst>
          </p:cNvPr>
          <p:cNvSpPr/>
          <p:nvPr userDrawn="1"/>
        </p:nvSpPr>
        <p:spPr bwMode="auto">
          <a:xfrm>
            <a:off x="9165157" y="43647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5" name="Picture Placeholder 9">
            <a:extLst>
              <a:ext uri="{FF2B5EF4-FFF2-40B4-BE49-F238E27FC236}">
                <a16:creationId xmlns:a16="http://schemas.microsoft.com/office/drawing/2014/main" id="{4E1D56ED-348A-B174-22D0-7F72EC3CA988}"/>
              </a:ext>
            </a:extLst>
          </p:cNvPr>
          <p:cNvSpPr>
            <a:spLocks noGrp="1" noChangeAspect="1"/>
          </p:cNvSpPr>
          <p:nvPr>
            <p:ph type="pic" sz="quarter" idx="14" hasCustomPrompt="1"/>
          </p:nvPr>
        </p:nvSpPr>
        <p:spPr>
          <a:xfrm>
            <a:off x="8420100" y="3546069"/>
            <a:ext cx="999276" cy="997527"/>
          </a:xfrm>
          <a:prstGeom prst="roundRect">
            <a:avLst/>
          </a:prstGeom>
          <a:solidFill>
            <a:schemeClr val="bg2">
              <a:lumMod val="25000"/>
            </a:schemeClr>
          </a:solidFill>
        </p:spPr>
        <p:txBody>
          <a:bodyPr>
            <a:noAutofit/>
          </a:bodyPr>
          <a:lstStyle>
            <a:lvl1pPr marL="0" indent="0" algn="ctr">
              <a:buNone/>
              <a:defRPr sz="1050">
                <a:solidFill>
                  <a:schemeClr val="bg1"/>
                </a:solidFill>
                <a:latin typeface="+mj-lt"/>
              </a:defRPr>
            </a:lvl1pPr>
          </a:lstStyle>
          <a:p>
            <a:r>
              <a:rPr lang="en-CA"/>
              <a:t>Click to insert picture</a:t>
            </a:r>
          </a:p>
        </p:txBody>
      </p:sp>
    </p:spTree>
    <p:extLst>
      <p:ext uri="{BB962C8B-B14F-4D97-AF65-F5344CB8AC3E}">
        <p14:creationId xmlns:p14="http://schemas.microsoft.com/office/powerpoint/2010/main" val="27439039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06 w/ photo">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5908494"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5908494" cy="430887"/>
          </a:xfrm>
        </p:spPr>
        <p:txBody>
          <a:bodyPr/>
          <a:lstStyle>
            <a:lvl1pPr marL="0" indent="0" algn="l">
              <a:spcBef>
                <a:spcPts val="0"/>
              </a:spcBef>
              <a:buNone/>
              <a:defRPr sz="1400">
                <a:solidFill>
                  <a:schemeClr val="bg1"/>
                </a:solidFill>
                <a:latin typeface="+mn-lt"/>
              </a:defRPr>
            </a:lvl1pPr>
          </a:lstStyle>
          <a:p>
            <a:pPr lvl="0"/>
            <a:r>
              <a:rPr lang="en-US"/>
              <a:t>Job title or another attribute</a:t>
            </a:r>
            <a:br>
              <a:rPr lang="en-US"/>
            </a:br>
            <a:r>
              <a:rPr lang="en-US"/>
              <a:t>Company if applicable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5908494"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26142699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gradFill>
                  <a:gsLst>
                    <a:gs pos="0">
                      <a:srgbClr val="50E6FF"/>
                    </a:gs>
                    <a:gs pos="100000">
                      <a:srgbClr val="D59DFF"/>
                    </a:gs>
                  </a:gsLst>
                  <a:lin ang="2400000" scaled="0"/>
                </a:gra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088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4557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1258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nd Slide D&amp;AI">
    <p:bg>
      <p:bgRef idx="1001">
        <a:schemeClr val="bg1"/>
      </p:bgRef>
    </p:bg>
    <p:spTree>
      <p:nvGrpSpPr>
        <p:cNvPr id="1" name=""/>
        <p:cNvGrpSpPr/>
        <p:nvPr/>
      </p:nvGrpSpPr>
      <p:grpSpPr>
        <a:xfrm>
          <a:off x="0" y="0"/>
          <a:ext cx="0" cy="0"/>
          <a:chOff x="0" y="0"/>
          <a:chExt cx="0" cy="0"/>
        </a:xfrm>
      </p:grpSpPr>
      <p:pic>
        <p:nvPicPr>
          <p:cNvPr id="5" name="Picture 4" descr="A picture containing laser&#10;&#10;Description automatically generated">
            <a:extLst>
              <a:ext uri="{FF2B5EF4-FFF2-40B4-BE49-F238E27FC236}">
                <a16:creationId xmlns:a16="http://schemas.microsoft.com/office/drawing/2014/main" id="{B9F71CB7-2BA9-FFF0-0F87-A8B00837678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D223F2E-C19B-D946-1702-5FCABDE594EF}"/>
              </a:ext>
            </a:extLst>
          </p:cNvPr>
          <p:cNvSpPr>
            <a:spLocks noGrp="1"/>
          </p:cNvSpPr>
          <p:nvPr>
            <p:ph type="title" hasCustomPrompt="1"/>
          </p:nvPr>
        </p:nvSpPr>
        <p:spPr>
          <a:xfrm>
            <a:off x="584200" y="1688587"/>
            <a:ext cx="4659132" cy="1740413"/>
          </a:xfrm>
          <a:noFill/>
        </p:spPr>
        <p:txBody>
          <a:bodyPr wrap="square" lIns="0" tIns="0" rIns="0" bIns="0" anchor="b" anchorCtr="0">
            <a:spAutoFit/>
          </a:bodyPr>
          <a:lstStyle>
            <a:lvl1pPr>
              <a:lnSpc>
                <a:spcPct val="70000"/>
              </a:lnSpc>
              <a:defRPr lang="en-US" sz="80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Thank you</a:t>
            </a:r>
          </a:p>
        </p:txBody>
      </p:sp>
      <p:pic>
        <p:nvPicPr>
          <p:cNvPr id="4" name="MS logo white - EMF" descr="Microsoft logo white text version">
            <a:extLst>
              <a:ext uri="{FF2B5EF4-FFF2-40B4-BE49-F238E27FC236}">
                <a16:creationId xmlns:a16="http://schemas.microsoft.com/office/drawing/2014/main" id="{8C47B840-A398-01B7-86D5-FF86338498F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876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Autofit/>
          </a:bodyPr>
          <a:lstStyle>
            <a:lvl1pPr marL="0" indent="0">
              <a:spcAft>
                <a:spcPts val="6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2096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18454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0185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0981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315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95144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41014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3816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734704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84394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393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2473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98902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5117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2342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17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58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327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50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032585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743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8443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997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59095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486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0230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6787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gradFill>
                  <a:gsLst>
                    <a:gs pos="0">
                      <a:schemeClr val="accent2"/>
                    </a:gs>
                    <a:gs pos="100000">
                      <a:schemeClr val="accent3"/>
                    </a:gs>
                  </a:gsLst>
                  <a:lin ang="5400000" scaled="1"/>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037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gradFill>
                  <a:gsLst>
                    <a:gs pos="0">
                      <a:srgbClr val="50E6FF"/>
                    </a:gs>
                    <a:gs pos="100000">
                      <a:srgbClr val="D59DFF"/>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36620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gradFill>
                  <a:gsLst>
                    <a:gs pos="0">
                      <a:schemeClr val="accent2"/>
                    </a:gs>
                    <a:gs pos="100000">
                      <a:schemeClr val="accent3"/>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57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178710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gradFill>
                  <a:gsLst>
                    <a:gs pos="100000">
                      <a:schemeClr val="accent2"/>
                    </a:gs>
                    <a:gs pos="0">
                      <a:schemeClr val="accent3"/>
                    </a:gs>
                  </a:gsLst>
                  <a:lin ang="10800000" scaled="1"/>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7634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gradFill>
            <a:gsLst>
              <a:gs pos="0">
                <a:srgbClr val="120D24"/>
              </a:gs>
              <a:gs pos="100000">
                <a:srgbClr val="290A46"/>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gradFill>
                  <a:gsLst>
                    <a:gs pos="0">
                      <a:srgbClr val="50E6FF"/>
                    </a:gs>
                    <a:gs pos="100000">
                      <a:srgbClr val="D59DFF"/>
                    </a:gs>
                  </a:gsLst>
                  <a:lin ang="2400000" scaled="0"/>
                </a:gra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9120453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gradFill>
                  <a:gsLst>
                    <a:gs pos="0">
                      <a:srgbClr val="50E6FF"/>
                    </a:gs>
                    <a:gs pos="100000">
                      <a:srgbClr val="D59DFF"/>
                    </a:gs>
                  </a:gsLst>
                  <a:lin ang="2400000" scaled="0"/>
                </a:gra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7294985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gradFill>
                  <a:gsLst>
                    <a:gs pos="0">
                      <a:srgbClr val="50E6FF"/>
                    </a:gs>
                    <a:gs pos="100000">
                      <a:srgbClr val="D59DFF"/>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8294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side by side 03">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gradFill>
                  <a:gsLst>
                    <a:gs pos="0">
                      <a:srgbClr val="50E6FF"/>
                    </a:gs>
                    <a:gs pos="100000">
                      <a:srgbClr val="D59DFF"/>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3530393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9" name="Picture 8" descr="A picture containing laser&#10;&#10;Description automatically generated">
            <a:extLst>
              <a:ext uri="{FF2B5EF4-FFF2-40B4-BE49-F238E27FC236}">
                <a16:creationId xmlns:a16="http://schemas.microsoft.com/office/drawing/2014/main" id="{2CDAA2A5-29B2-3CD2-2AD4-418530BC992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3"/>
          <a:stretch>
            <a:fillRect/>
          </a:stretch>
        </p:blipFill>
        <p:spPr>
          <a:xfrm>
            <a:off x="3770290" y="852742"/>
            <a:ext cx="7746520" cy="5152516"/>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5400">
                <a:gradFill flip="none" rotWithShape="1">
                  <a:gsLst>
                    <a:gs pos="0">
                      <a:schemeClr val="accent2"/>
                    </a:gs>
                    <a:gs pos="100000">
                      <a:schemeClr val="accent3"/>
                    </a:gs>
                  </a:gsLst>
                  <a:lin ang="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1226916"/>
            <a:ext cx="6216107" cy="4409955"/>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97304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0645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5747A9F-72F1-5C2C-877A-CC5CDA3E294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3"/>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32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51505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and text side by side 4">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F4E212-AC59-9285-E3E0-A549FDECA59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blackWhite">
          <a:xfrm>
            <a:off x="0" y="-26581"/>
            <a:ext cx="12192000" cy="6884581"/>
          </a:xfrm>
          <a:prstGeom prst="roundRect">
            <a:avLst>
              <a:gd name="adj" fmla="val 1078"/>
            </a:avLst>
          </a:prstGeom>
          <a:solidFill>
            <a:srgbClr val="FFFFFF"/>
          </a:solidFill>
          <a:effectLst>
            <a:outerShdw blurRad="127000" dist="127000" dir="2700000" algn="tl" rotWithShape="0">
              <a:srgbClr val="2F2F2F">
                <a:alpha val="50000"/>
              </a:srgb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4" name="Straight Connector 3">
            <a:extLst>
              <a:ext uri="{FF2B5EF4-FFF2-40B4-BE49-F238E27FC236}">
                <a16:creationId xmlns:a16="http://schemas.microsoft.com/office/drawing/2014/main" id="{DCE60B72-F858-4063-747A-49FFC2B61214}"/>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57150">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21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38100">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2"/>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0316253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592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0729015"/>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gradFill>
                  <a:gsLst>
                    <a:gs pos="0">
                      <a:srgbClr val="50E6FF"/>
                    </a:gs>
                    <a:gs pos="100000">
                      <a:srgbClr val="D59DFF"/>
                    </a:gs>
                  </a:gsLst>
                  <a:lin ang="2400000" scaled="0"/>
                </a:gra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2"/>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2"/>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82296165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14D75F5-980F-4545-DDFA-F7F058530092}"/>
              </a:ext>
            </a:extLst>
          </p:cNvPr>
          <p:cNvSpPr/>
          <p:nvPr userDrawn="1"/>
        </p:nvSpPr>
        <p:spPr bwMode="auto">
          <a:xfrm>
            <a:off x="4718050" y="12644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9A61386E-6962-D477-1072-4CC357FCFAAE}"/>
              </a:ext>
            </a:extLst>
          </p:cNvPr>
          <p:cNvSpPr/>
          <p:nvPr userDrawn="1"/>
        </p:nvSpPr>
        <p:spPr bwMode="auto">
          <a:xfrm>
            <a:off x="6274470" y="2854556"/>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6094001-0B19-8C00-CE2B-1DC964C4C7A2}"/>
              </a:ext>
            </a:extLst>
          </p:cNvPr>
          <p:cNvSpPr/>
          <p:nvPr userDrawn="1"/>
        </p:nvSpPr>
        <p:spPr bwMode="auto">
          <a:xfrm>
            <a:off x="6120482" y="5421313"/>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9E1F3BE9-142E-A417-1748-67032B3ED44F}"/>
              </a:ext>
            </a:extLst>
          </p:cNvPr>
          <p:cNvSpPr/>
          <p:nvPr userDrawn="1"/>
        </p:nvSpPr>
        <p:spPr bwMode="auto">
          <a:xfrm>
            <a:off x="4718112" y="448962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B8A95AE9-123D-5377-393B-745B04E27AD4}"/>
              </a:ext>
              <a:ext uri="{C183D7F6-B498-43B3-948B-1728B52AA6E4}">
                <adec:decorative xmlns:adec="http://schemas.microsoft.com/office/drawing/2017/decorative" val="1"/>
              </a:ext>
            </a:extLst>
          </p:cNvPr>
          <p:cNvPicPr>
            <a:picLocks noChangeAspect="1"/>
          </p:cNvPicPr>
          <p:nvPr userDrawn="1"/>
        </p:nvPicPr>
        <p:blipFill>
          <a:blip r:embed="rId2"/>
          <a:srcRect l="32997" r="32997"/>
          <a:stretch/>
        </p:blipFill>
        <p:spPr bwMode="blackWhite">
          <a:xfrm>
            <a:off x="0" y="0"/>
            <a:ext cx="4065588" cy="6858000"/>
          </a:xfrm>
          <a:prstGeom prst="roundRect">
            <a:avLst>
              <a:gd name="adj" fmla="val 1078"/>
            </a:avLst>
          </a:prstGeom>
          <a:solidFill>
            <a:srgbClr val="FFFFFF"/>
          </a:solidFill>
          <a:effectLst/>
        </p:spPr>
      </p:pic>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sz="6000">
                <a:gradFill>
                  <a:gsLst>
                    <a:gs pos="0">
                      <a:srgbClr val="50E6FF"/>
                    </a:gs>
                    <a:gs pos="100000">
                      <a:srgbClr val="D59DFF"/>
                    </a:gs>
                  </a:gsLst>
                  <a:lin ang="2400000" scaled="0"/>
                </a:gra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noChangeAspect="1"/>
          </p:cNvSpPr>
          <p:nvPr>
            <p:ph type="pic" sz="quarter" idx="17"/>
          </p:nvPr>
        </p:nvSpPr>
        <p:spPr>
          <a:xfrm>
            <a:off x="4963701" y="1436687"/>
            <a:ext cx="1576800" cy="1576800"/>
          </a:xfrm>
          <a:prstGeom prst="roundRect">
            <a:avLst/>
          </a:prstGeom>
          <a:solidFill>
            <a:schemeClr val="bg2">
              <a:lumMod val="25000"/>
            </a:schemeClr>
          </a:solidFill>
        </p:spPr>
        <p:txBody>
          <a:bodyPr>
            <a:noAutofit/>
          </a:bodyPr>
          <a:lstStyle>
            <a:lvl1pPr marL="0" indent="0" algn="ctr">
              <a:buNone/>
              <a:defRPr sz="1200">
                <a:solidFill>
                  <a:schemeClr val="bg1"/>
                </a:solidFill>
                <a:latin typeface="+mj-lt"/>
              </a:defRPr>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noChangeAspect="1"/>
          </p:cNvSpPr>
          <p:nvPr>
            <p:ph type="pic" sz="quarter" idx="18"/>
          </p:nvPr>
        </p:nvSpPr>
        <p:spPr>
          <a:xfrm>
            <a:off x="4963701" y="4293096"/>
            <a:ext cx="1576800" cy="1576800"/>
          </a:xfrm>
          <a:prstGeom prst="roundRect">
            <a:avLst/>
          </a:prstGeom>
          <a:solidFill>
            <a:schemeClr val="bg2">
              <a:lumMod val="25000"/>
            </a:schemeClr>
          </a:solidFill>
        </p:spPr>
        <p:txBody>
          <a:bodyPr>
            <a:noAutofit/>
          </a:bodyPr>
          <a:lstStyle>
            <a:lvl1pPr marL="0" indent="0" algn="ctr">
              <a:buNone/>
              <a:defRPr sz="12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09858681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97458439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005868"/>
            <a:ext cx="5832475" cy="463846"/>
          </a:xfrm>
        </p:spPr>
        <p:txBody>
          <a:bodyPr lIns="90000" tIns="46800" rIns="90000" bIns="46800"/>
          <a:lstStyle>
            <a:lvl1pPr marL="0" indent="0">
              <a:buNone/>
              <a:defRPr sz="2400">
                <a:gradFill>
                  <a:gsLst>
                    <a:gs pos="0">
                      <a:srgbClr val="50E6FF"/>
                    </a:gs>
                    <a:gs pos="100000">
                      <a:srgbClr val="D59DFF"/>
                    </a:gs>
                  </a:gsLst>
                  <a:lin ang="2400000" scaled="0"/>
                </a:gra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873760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823001-DA1C-2617-7486-B93A82EAAAF7}"/>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2160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6D2B0-25E2-6697-CEE8-8373BE20C064}"/>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7772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E953B-3B8D-EA83-FEF1-1342A9912A6C}"/>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7509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7EBC3B7-F64B-E2BF-15AD-A916AA7CD48C}"/>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0843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947BE6-CEDE-E153-60FE-0C5503C82DE4}"/>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2707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489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75417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 Textu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38CF9D-D826-A359-390B-B03DA558E8E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9321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 Dark Gradien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6453ED-122E-87AB-6285-8432C0BDD9D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020394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 Light Gradient">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00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128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gradFill>
                  <a:gsLst>
                    <a:gs pos="0">
                      <a:srgbClr val="50E6FF"/>
                    </a:gs>
                    <a:gs pos="100000">
                      <a:srgbClr val="D59DFF"/>
                    </a:gs>
                  </a:gsLst>
                  <a:lin ang="2400000" scaled="0"/>
                </a:gradFill>
                <a:latin typeface="+mj-lt"/>
              </a:defRPr>
            </a:lvl1pPr>
          </a:lstStyle>
          <a:p>
            <a:pPr lvl="0"/>
            <a:r>
              <a:rPr lang="en-US"/>
              <a:t>Appendix</a:t>
            </a:r>
          </a:p>
        </p:txBody>
      </p:sp>
    </p:spTree>
    <p:extLst>
      <p:ext uri="{BB962C8B-B14F-4D97-AF65-F5344CB8AC3E}">
        <p14:creationId xmlns:p14="http://schemas.microsoft.com/office/powerpoint/2010/main" val="4038099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7040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54839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81534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424720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69967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975677"/>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742505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375510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31524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89246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027780"/>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06935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7720916"/>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567710"/>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865923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8422792"/>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348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302901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233425"/>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2702017"/>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422197"/>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180463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825011"/>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981502"/>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304844"/>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3544744"/>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41100787"/>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126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1169124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169879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478432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35951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04039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941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5840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410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39732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476275"/>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9409895"/>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1361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24664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4492985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352165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6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362163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61062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66478555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51516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8251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72867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2651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6772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482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9555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079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617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09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6855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45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2012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9277957"/>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965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5167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89241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272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207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542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55232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47317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1929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96505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54262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3496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5739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3625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80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8146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5663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2707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3363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46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49433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5538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349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9854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42792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1171611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07647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7257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8197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88689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00311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5344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2.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47" Type="http://schemas.openxmlformats.org/officeDocument/2006/relationships/slideLayout" Target="../slideLayouts/slideLayout105.xml"/><Relationship Id="rId50" Type="http://schemas.openxmlformats.org/officeDocument/2006/relationships/image" Target="../media/image1.png"/><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slideLayout" Target="../slideLayouts/slideLayout103.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49" Type="http://schemas.openxmlformats.org/officeDocument/2006/relationships/theme" Target="../theme/theme2.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slideLayout" Target="../slideLayouts/slideLayout102.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slideLayout" Target="../slideLayouts/slideLayout101.xml"/><Relationship Id="rId48" Type="http://schemas.openxmlformats.org/officeDocument/2006/relationships/slideLayout" Target="../slideLayouts/slideLayout106.xml"/><Relationship Id="rId8" Type="http://schemas.openxmlformats.org/officeDocument/2006/relationships/slideLayout" Target="../slideLayouts/slideLayout66.xml"/><Relationship Id="rId51" Type="http://schemas.openxmlformats.org/officeDocument/2006/relationships/image" Target="../media/image2.svg"/><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slideLayout" Target="../slideLayouts/slideLayout104.xml"/><Relationship Id="rId20" Type="http://schemas.openxmlformats.org/officeDocument/2006/relationships/slideLayout" Target="../slideLayouts/slideLayout78.xml"/><Relationship Id="rId41" Type="http://schemas.openxmlformats.org/officeDocument/2006/relationships/slideLayout" Target="../slideLayouts/slideLayout99.xml"/><Relationship Id="rId1" Type="http://schemas.openxmlformats.org/officeDocument/2006/relationships/slideLayout" Target="../slideLayouts/slideLayout59.xml"/><Relationship Id="rId6"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2.xml"/><Relationship Id="rId117" Type="http://schemas.openxmlformats.org/officeDocument/2006/relationships/theme" Target="../theme/theme3.xml"/><Relationship Id="rId21" Type="http://schemas.openxmlformats.org/officeDocument/2006/relationships/slideLayout" Target="../slideLayouts/slideLayout127.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63" Type="http://schemas.openxmlformats.org/officeDocument/2006/relationships/slideLayout" Target="../slideLayouts/slideLayout169.xml"/><Relationship Id="rId68" Type="http://schemas.openxmlformats.org/officeDocument/2006/relationships/slideLayout" Target="../slideLayouts/slideLayout174.xml"/><Relationship Id="rId84" Type="http://schemas.openxmlformats.org/officeDocument/2006/relationships/slideLayout" Target="../slideLayouts/slideLayout190.xml"/><Relationship Id="rId89" Type="http://schemas.openxmlformats.org/officeDocument/2006/relationships/slideLayout" Target="../slideLayouts/slideLayout195.xml"/><Relationship Id="rId112" Type="http://schemas.openxmlformats.org/officeDocument/2006/relationships/slideLayout" Target="../slideLayouts/slideLayout218.xml"/><Relationship Id="rId16" Type="http://schemas.openxmlformats.org/officeDocument/2006/relationships/slideLayout" Target="../slideLayouts/slideLayout122.xml"/><Relationship Id="rId107" Type="http://schemas.openxmlformats.org/officeDocument/2006/relationships/slideLayout" Target="../slideLayouts/slideLayout213.xml"/><Relationship Id="rId11" Type="http://schemas.openxmlformats.org/officeDocument/2006/relationships/slideLayout" Target="../slideLayouts/slideLayout117.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53" Type="http://schemas.openxmlformats.org/officeDocument/2006/relationships/slideLayout" Target="../slideLayouts/slideLayout159.xml"/><Relationship Id="rId58" Type="http://schemas.openxmlformats.org/officeDocument/2006/relationships/slideLayout" Target="../slideLayouts/slideLayout164.xml"/><Relationship Id="rId74" Type="http://schemas.openxmlformats.org/officeDocument/2006/relationships/slideLayout" Target="../slideLayouts/slideLayout180.xml"/><Relationship Id="rId79" Type="http://schemas.openxmlformats.org/officeDocument/2006/relationships/slideLayout" Target="../slideLayouts/slideLayout185.xml"/><Relationship Id="rId102" Type="http://schemas.openxmlformats.org/officeDocument/2006/relationships/slideLayout" Target="../slideLayouts/slideLayout208.xml"/><Relationship Id="rId5" Type="http://schemas.openxmlformats.org/officeDocument/2006/relationships/slideLayout" Target="../slideLayouts/slideLayout111.xml"/><Relationship Id="rId90" Type="http://schemas.openxmlformats.org/officeDocument/2006/relationships/slideLayout" Target="../slideLayouts/slideLayout196.xml"/><Relationship Id="rId95" Type="http://schemas.openxmlformats.org/officeDocument/2006/relationships/slideLayout" Target="../slideLayouts/slideLayout201.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64" Type="http://schemas.openxmlformats.org/officeDocument/2006/relationships/slideLayout" Target="../slideLayouts/slideLayout170.xml"/><Relationship Id="rId69" Type="http://schemas.openxmlformats.org/officeDocument/2006/relationships/slideLayout" Target="../slideLayouts/slideLayout175.xml"/><Relationship Id="rId113" Type="http://schemas.openxmlformats.org/officeDocument/2006/relationships/slideLayout" Target="../slideLayouts/slideLayout219.xml"/><Relationship Id="rId118" Type="http://schemas.openxmlformats.org/officeDocument/2006/relationships/image" Target="../media/image1.png"/><Relationship Id="rId80" Type="http://schemas.openxmlformats.org/officeDocument/2006/relationships/slideLayout" Target="../slideLayouts/slideLayout186.xml"/><Relationship Id="rId85" Type="http://schemas.openxmlformats.org/officeDocument/2006/relationships/slideLayout" Target="../slideLayouts/slideLayout191.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59" Type="http://schemas.openxmlformats.org/officeDocument/2006/relationships/slideLayout" Target="../slideLayouts/slideLayout165.xml"/><Relationship Id="rId103" Type="http://schemas.openxmlformats.org/officeDocument/2006/relationships/slideLayout" Target="../slideLayouts/slideLayout209.xml"/><Relationship Id="rId108" Type="http://schemas.openxmlformats.org/officeDocument/2006/relationships/slideLayout" Target="../slideLayouts/slideLayout214.xml"/><Relationship Id="rId54" Type="http://schemas.openxmlformats.org/officeDocument/2006/relationships/slideLayout" Target="../slideLayouts/slideLayout160.xml"/><Relationship Id="rId70" Type="http://schemas.openxmlformats.org/officeDocument/2006/relationships/slideLayout" Target="../slideLayouts/slideLayout176.xml"/><Relationship Id="rId75" Type="http://schemas.openxmlformats.org/officeDocument/2006/relationships/slideLayout" Target="../slideLayouts/slideLayout181.xml"/><Relationship Id="rId91" Type="http://schemas.openxmlformats.org/officeDocument/2006/relationships/slideLayout" Target="../slideLayouts/slideLayout197.xml"/><Relationship Id="rId96" Type="http://schemas.openxmlformats.org/officeDocument/2006/relationships/slideLayout" Target="../slideLayouts/slideLayout20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49" Type="http://schemas.openxmlformats.org/officeDocument/2006/relationships/slideLayout" Target="../slideLayouts/slideLayout155.xml"/><Relationship Id="rId114" Type="http://schemas.openxmlformats.org/officeDocument/2006/relationships/slideLayout" Target="../slideLayouts/slideLayout220.xml"/><Relationship Id="rId119" Type="http://schemas.openxmlformats.org/officeDocument/2006/relationships/image" Target="../media/image2.svg"/><Relationship Id="rId10" Type="http://schemas.openxmlformats.org/officeDocument/2006/relationships/slideLayout" Target="../slideLayouts/slideLayout116.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slideLayout" Target="../slideLayouts/slideLayout158.xml"/><Relationship Id="rId60" Type="http://schemas.openxmlformats.org/officeDocument/2006/relationships/slideLayout" Target="../slideLayouts/slideLayout166.xml"/><Relationship Id="rId65" Type="http://schemas.openxmlformats.org/officeDocument/2006/relationships/slideLayout" Target="../slideLayouts/slideLayout171.xml"/><Relationship Id="rId73" Type="http://schemas.openxmlformats.org/officeDocument/2006/relationships/slideLayout" Target="../slideLayouts/slideLayout179.xml"/><Relationship Id="rId78" Type="http://schemas.openxmlformats.org/officeDocument/2006/relationships/slideLayout" Target="../slideLayouts/slideLayout184.xml"/><Relationship Id="rId81" Type="http://schemas.openxmlformats.org/officeDocument/2006/relationships/slideLayout" Target="../slideLayouts/slideLayout187.xml"/><Relationship Id="rId86" Type="http://schemas.openxmlformats.org/officeDocument/2006/relationships/slideLayout" Target="../slideLayouts/slideLayout192.xml"/><Relationship Id="rId94" Type="http://schemas.openxmlformats.org/officeDocument/2006/relationships/slideLayout" Target="../slideLayouts/slideLayout200.xml"/><Relationship Id="rId99" Type="http://schemas.openxmlformats.org/officeDocument/2006/relationships/slideLayout" Target="../slideLayouts/slideLayout205.xml"/><Relationship Id="rId101" Type="http://schemas.openxmlformats.org/officeDocument/2006/relationships/slideLayout" Target="../slideLayouts/slideLayout20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9" Type="http://schemas.openxmlformats.org/officeDocument/2006/relationships/slideLayout" Target="../slideLayouts/slideLayout145.xml"/><Relationship Id="rId109" Type="http://schemas.openxmlformats.org/officeDocument/2006/relationships/slideLayout" Target="../slideLayouts/slideLayout215.xml"/><Relationship Id="rId34" Type="http://schemas.openxmlformats.org/officeDocument/2006/relationships/slideLayout" Target="../slideLayouts/slideLayout140.xml"/><Relationship Id="rId50" Type="http://schemas.openxmlformats.org/officeDocument/2006/relationships/slideLayout" Target="../slideLayouts/slideLayout156.xml"/><Relationship Id="rId55" Type="http://schemas.openxmlformats.org/officeDocument/2006/relationships/slideLayout" Target="../slideLayouts/slideLayout161.xml"/><Relationship Id="rId76" Type="http://schemas.openxmlformats.org/officeDocument/2006/relationships/slideLayout" Target="../slideLayouts/slideLayout182.xml"/><Relationship Id="rId97" Type="http://schemas.openxmlformats.org/officeDocument/2006/relationships/slideLayout" Target="../slideLayouts/slideLayout203.xml"/><Relationship Id="rId104" Type="http://schemas.openxmlformats.org/officeDocument/2006/relationships/slideLayout" Target="../slideLayouts/slideLayout210.xml"/><Relationship Id="rId7" Type="http://schemas.openxmlformats.org/officeDocument/2006/relationships/slideLayout" Target="../slideLayouts/slideLayout113.xml"/><Relationship Id="rId71" Type="http://schemas.openxmlformats.org/officeDocument/2006/relationships/slideLayout" Target="../slideLayouts/slideLayout177.xml"/><Relationship Id="rId92" Type="http://schemas.openxmlformats.org/officeDocument/2006/relationships/slideLayout" Target="../slideLayouts/slideLayout198.xml"/><Relationship Id="rId2" Type="http://schemas.openxmlformats.org/officeDocument/2006/relationships/slideLayout" Target="../slideLayouts/slideLayout108.xml"/><Relationship Id="rId29" Type="http://schemas.openxmlformats.org/officeDocument/2006/relationships/slideLayout" Target="../slideLayouts/slideLayout135.xml"/><Relationship Id="rId24" Type="http://schemas.openxmlformats.org/officeDocument/2006/relationships/slideLayout" Target="../slideLayouts/slideLayout130.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66" Type="http://schemas.openxmlformats.org/officeDocument/2006/relationships/slideLayout" Target="../slideLayouts/slideLayout172.xml"/><Relationship Id="rId87" Type="http://schemas.openxmlformats.org/officeDocument/2006/relationships/slideLayout" Target="../slideLayouts/slideLayout193.xml"/><Relationship Id="rId110" Type="http://schemas.openxmlformats.org/officeDocument/2006/relationships/slideLayout" Target="../slideLayouts/slideLayout216.xml"/><Relationship Id="rId115" Type="http://schemas.openxmlformats.org/officeDocument/2006/relationships/slideLayout" Target="../slideLayouts/slideLayout221.xml"/><Relationship Id="rId61" Type="http://schemas.openxmlformats.org/officeDocument/2006/relationships/slideLayout" Target="../slideLayouts/slideLayout167.xml"/><Relationship Id="rId82" Type="http://schemas.openxmlformats.org/officeDocument/2006/relationships/slideLayout" Target="../slideLayouts/slideLayout188.xml"/><Relationship Id="rId19" Type="http://schemas.openxmlformats.org/officeDocument/2006/relationships/slideLayout" Target="../slideLayouts/slideLayout125.xml"/><Relationship Id="rId14" Type="http://schemas.openxmlformats.org/officeDocument/2006/relationships/slideLayout" Target="../slideLayouts/slideLayout120.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56" Type="http://schemas.openxmlformats.org/officeDocument/2006/relationships/slideLayout" Target="../slideLayouts/slideLayout162.xml"/><Relationship Id="rId77" Type="http://schemas.openxmlformats.org/officeDocument/2006/relationships/slideLayout" Target="../slideLayouts/slideLayout183.xml"/><Relationship Id="rId100" Type="http://schemas.openxmlformats.org/officeDocument/2006/relationships/slideLayout" Target="../slideLayouts/slideLayout206.xml"/><Relationship Id="rId105" Type="http://schemas.openxmlformats.org/officeDocument/2006/relationships/slideLayout" Target="../slideLayouts/slideLayout211.xml"/><Relationship Id="rId8" Type="http://schemas.openxmlformats.org/officeDocument/2006/relationships/slideLayout" Target="../slideLayouts/slideLayout114.xml"/><Relationship Id="rId51" Type="http://schemas.openxmlformats.org/officeDocument/2006/relationships/slideLayout" Target="../slideLayouts/slideLayout157.xml"/><Relationship Id="rId72" Type="http://schemas.openxmlformats.org/officeDocument/2006/relationships/slideLayout" Target="../slideLayouts/slideLayout178.xml"/><Relationship Id="rId93" Type="http://schemas.openxmlformats.org/officeDocument/2006/relationships/slideLayout" Target="../slideLayouts/slideLayout199.xml"/><Relationship Id="rId98" Type="http://schemas.openxmlformats.org/officeDocument/2006/relationships/slideLayout" Target="../slideLayouts/slideLayout204.xml"/><Relationship Id="rId3" Type="http://schemas.openxmlformats.org/officeDocument/2006/relationships/slideLayout" Target="../slideLayouts/slideLayout109.xml"/><Relationship Id="rId25" Type="http://schemas.openxmlformats.org/officeDocument/2006/relationships/slideLayout" Target="../slideLayouts/slideLayout131.xml"/><Relationship Id="rId46" Type="http://schemas.openxmlformats.org/officeDocument/2006/relationships/slideLayout" Target="../slideLayouts/slideLayout152.xml"/><Relationship Id="rId67" Type="http://schemas.openxmlformats.org/officeDocument/2006/relationships/slideLayout" Target="../slideLayouts/slideLayout173.xml"/><Relationship Id="rId116" Type="http://schemas.openxmlformats.org/officeDocument/2006/relationships/slideLayout" Target="../slideLayouts/slideLayout22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62" Type="http://schemas.openxmlformats.org/officeDocument/2006/relationships/slideLayout" Target="../slideLayouts/slideLayout168.xml"/><Relationship Id="rId83" Type="http://schemas.openxmlformats.org/officeDocument/2006/relationships/slideLayout" Target="../slideLayouts/slideLayout189.xml"/><Relationship Id="rId88" Type="http://schemas.openxmlformats.org/officeDocument/2006/relationships/slideLayout" Target="../slideLayouts/slideLayout194.xml"/><Relationship Id="rId111" Type="http://schemas.openxmlformats.org/officeDocument/2006/relationships/slideLayout" Target="../slideLayouts/slideLayout217.xml"/><Relationship Id="rId15" Type="http://schemas.openxmlformats.org/officeDocument/2006/relationships/slideLayout" Target="../slideLayouts/slideLayout121.xml"/><Relationship Id="rId36" Type="http://schemas.openxmlformats.org/officeDocument/2006/relationships/slideLayout" Target="../slideLayouts/slideLayout142.xml"/><Relationship Id="rId57" Type="http://schemas.openxmlformats.org/officeDocument/2006/relationships/slideLayout" Target="../slideLayouts/slideLayout163.xml"/><Relationship Id="rId106"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0">
            <a:extLst>
              <a:ext uri="{96DAC541-7B7A-43D3-8B79-37D633B846F1}">
                <asvg:svgBlip xmlns:asvg="http://schemas.microsoft.com/office/drawing/2016/SVG/main" r:embed="rId61"/>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0">
            <a:extLst>
              <a:ext uri="{96DAC541-7B7A-43D3-8B79-37D633B846F1}">
                <asvg:svgBlip xmlns:asvg="http://schemas.microsoft.com/office/drawing/2016/SVG/main" r:embed="rId6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92936449"/>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303" r:id="rId14"/>
    <p:sldLayoutId id="2147484304"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 id="2147484240" r:id="rId27"/>
    <p:sldLayoutId id="2147484241" r:id="rId28"/>
    <p:sldLayoutId id="2147484242" r:id="rId29"/>
    <p:sldLayoutId id="2147484243" r:id="rId30"/>
    <p:sldLayoutId id="2147484244" r:id="rId31"/>
    <p:sldLayoutId id="2147484245" r:id="rId32"/>
    <p:sldLayoutId id="2147484246" r:id="rId33"/>
    <p:sldLayoutId id="2147484247" r:id="rId34"/>
    <p:sldLayoutId id="2147484248" r:id="rId35"/>
    <p:sldLayoutId id="2147484249" r:id="rId36"/>
    <p:sldLayoutId id="2147484250" r:id="rId37"/>
    <p:sldLayoutId id="2147484251" r:id="rId38"/>
    <p:sldLayoutId id="2147484252" r:id="rId39"/>
    <p:sldLayoutId id="2147484253" r:id="rId40"/>
    <p:sldLayoutId id="2147484254" r:id="rId41"/>
    <p:sldLayoutId id="2147484255" r:id="rId42"/>
    <p:sldLayoutId id="2147484256" r:id="rId43"/>
    <p:sldLayoutId id="2147484257" r:id="rId44"/>
    <p:sldLayoutId id="2147484258" r:id="rId45"/>
    <p:sldLayoutId id="2147484259" r:id="rId46"/>
    <p:sldLayoutId id="2147484260" r:id="rId47"/>
    <p:sldLayoutId id="2147484261" r:id="rId48"/>
    <p:sldLayoutId id="2147484262" r:id="rId49"/>
    <p:sldLayoutId id="2147484263" r:id="rId50"/>
    <p:sldLayoutId id="2147484264" r:id="rId51"/>
    <p:sldLayoutId id="2147484267" r:id="rId52"/>
    <p:sldLayoutId id="2147484268" r:id="rId53"/>
    <p:sldLayoutId id="2147484269" r:id="rId54"/>
    <p:sldLayoutId id="2147484272" r:id="rId55"/>
    <p:sldLayoutId id="2147484298" r:id="rId56"/>
    <p:sldLayoutId id="2147484305" r:id="rId57"/>
    <p:sldLayoutId id="2147484302"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21E37FC-0A17-C45A-8387-54C3D4441AFB}"/>
              </a:ext>
            </a:extLst>
          </p:cNvPr>
          <p:cNvPicPr>
            <a:picLocks noChangeAspect="1"/>
          </p:cNvPicPr>
          <p:nvPr userDrawn="1"/>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08800317"/>
      </p:ext>
    </p:extLst>
  </p:cSld>
  <p:clrMap bg1="dk1" tx1="lt1" bg2="dk2" tx2="lt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 id="2147484322" r:id="rId16"/>
    <p:sldLayoutId id="2147484323" r:id="rId17"/>
    <p:sldLayoutId id="2147484324" r:id="rId18"/>
    <p:sldLayoutId id="2147484325" r:id="rId19"/>
    <p:sldLayoutId id="2147484326" r:id="rId20"/>
    <p:sldLayoutId id="2147484327" r:id="rId21"/>
    <p:sldLayoutId id="2147484328" r:id="rId22"/>
    <p:sldLayoutId id="2147484329" r:id="rId23"/>
    <p:sldLayoutId id="2147484330" r:id="rId24"/>
    <p:sldLayoutId id="2147484331" r:id="rId25"/>
    <p:sldLayoutId id="2147484332" r:id="rId26"/>
    <p:sldLayoutId id="2147484333" r:id="rId27"/>
    <p:sldLayoutId id="2147484334" r:id="rId28"/>
    <p:sldLayoutId id="2147484335" r:id="rId29"/>
    <p:sldLayoutId id="2147484336" r:id="rId30"/>
    <p:sldLayoutId id="2147484337" r:id="rId31"/>
    <p:sldLayoutId id="2147484338" r:id="rId32"/>
    <p:sldLayoutId id="2147484339" r:id="rId33"/>
    <p:sldLayoutId id="2147484340" r:id="rId34"/>
    <p:sldLayoutId id="2147484341" r:id="rId35"/>
    <p:sldLayoutId id="2147484342" r:id="rId36"/>
    <p:sldLayoutId id="2147484343" r:id="rId37"/>
    <p:sldLayoutId id="2147484344" r:id="rId38"/>
    <p:sldLayoutId id="2147484345" r:id="rId39"/>
    <p:sldLayoutId id="2147484346" r:id="rId40"/>
    <p:sldLayoutId id="2147484347" r:id="rId41"/>
    <p:sldLayoutId id="2147484348" r:id="rId42"/>
    <p:sldLayoutId id="2147484349" r:id="rId43"/>
    <p:sldLayoutId id="2147484350" r:id="rId44"/>
    <p:sldLayoutId id="2147484351" r:id="rId45"/>
    <p:sldLayoutId id="2147484352" r:id="rId46"/>
    <p:sldLayoutId id="2147484353" r:id="rId47"/>
    <p:sldLayoutId id="2147484354"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a:noFill/>
        </p:spPr>
        <p:txBody>
          <a:bodyPr vert="horz" wrap="square" lIns="0" tIns="0" rIns="0" bIns="0" rtlCol="0" anchor="b" anchorCtr="0">
            <a:spAutoFit/>
          </a:bodyPr>
          <a:lstStyle/>
          <a:p>
            <a:pPr lvl="0"/>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FD0A04DA-4C2F-74A6-1E51-7838E3F55135}"/>
              </a:ext>
            </a:extLst>
          </p:cNvPr>
          <p:cNvPicPr>
            <a:picLocks noChangeAspect="1"/>
          </p:cNvPicPr>
          <p:nvPr userDrawn="1"/>
        </p:nvPicPr>
        <p:blipFill>
          <a:blip r:embed="rId118">
            <a:extLst>
              <a:ext uri="{96DAC541-7B7A-43D3-8B79-37D633B846F1}">
                <asvg:svgBlip xmlns:asvg="http://schemas.microsoft.com/office/drawing/2016/SVG/main" r:embed="rId1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42637744"/>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2" r:id="rId17"/>
    <p:sldLayoutId id="2147484373" r:id="rId18"/>
    <p:sldLayoutId id="2147484374" r:id="rId19"/>
    <p:sldLayoutId id="2147484375" r:id="rId20"/>
    <p:sldLayoutId id="2147484376" r:id="rId21"/>
    <p:sldLayoutId id="2147484377" r:id="rId22"/>
    <p:sldLayoutId id="2147484378" r:id="rId23"/>
    <p:sldLayoutId id="2147484379" r:id="rId24"/>
    <p:sldLayoutId id="2147484380" r:id="rId25"/>
    <p:sldLayoutId id="2147484381" r:id="rId26"/>
    <p:sldLayoutId id="2147484382" r:id="rId27"/>
    <p:sldLayoutId id="2147484383" r:id="rId28"/>
    <p:sldLayoutId id="2147484384" r:id="rId29"/>
    <p:sldLayoutId id="2147484385" r:id="rId30"/>
    <p:sldLayoutId id="2147484386" r:id="rId31"/>
    <p:sldLayoutId id="2147484387" r:id="rId32"/>
    <p:sldLayoutId id="2147484388" r:id="rId33"/>
    <p:sldLayoutId id="2147484389" r:id="rId34"/>
    <p:sldLayoutId id="2147484390" r:id="rId35"/>
    <p:sldLayoutId id="2147484391" r:id="rId36"/>
    <p:sldLayoutId id="2147484392" r:id="rId37"/>
    <p:sldLayoutId id="2147484393" r:id="rId38"/>
    <p:sldLayoutId id="2147484394" r:id="rId39"/>
    <p:sldLayoutId id="2147484395" r:id="rId40"/>
    <p:sldLayoutId id="2147484396" r:id="rId41"/>
    <p:sldLayoutId id="2147484397" r:id="rId42"/>
    <p:sldLayoutId id="2147484398" r:id="rId43"/>
    <p:sldLayoutId id="2147484399" r:id="rId44"/>
    <p:sldLayoutId id="2147484400" r:id="rId45"/>
    <p:sldLayoutId id="2147484401" r:id="rId46"/>
    <p:sldLayoutId id="2147484402" r:id="rId47"/>
    <p:sldLayoutId id="2147484403" r:id="rId48"/>
    <p:sldLayoutId id="2147484404" r:id="rId49"/>
    <p:sldLayoutId id="2147484405" r:id="rId50"/>
    <p:sldLayoutId id="2147484406" r:id="rId51"/>
    <p:sldLayoutId id="2147484407" r:id="rId52"/>
    <p:sldLayoutId id="2147484408" r:id="rId53"/>
    <p:sldLayoutId id="2147484409" r:id="rId54"/>
    <p:sldLayoutId id="2147484410" r:id="rId55"/>
    <p:sldLayoutId id="2147484411" r:id="rId56"/>
    <p:sldLayoutId id="2147484412" r:id="rId57"/>
    <p:sldLayoutId id="2147484413" r:id="rId58"/>
    <p:sldLayoutId id="2147484414" r:id="rId59"/>
    <p:sldLayoutId id="2147484415" r:id="rId60"/>
    <p:sldLayoutId id="2147484416" r:id="rId61"/>
    <p:sldLayoutId id="2147484417" r:id="rId62"/>
    <p:sldLayoutId id="2147484418" r:id="rId63"/>
    <p:sldLayoutId id="2147484419" r:id="rId64"/>
    <p:sldLayoutId id="2147484420" r:id="rId65"/>
    <p:sldLayoutId id="2147484421" r:id="rId66"/>
    <p:sldLayoutId id="2147484422" r:id="rId67"/>
    <p:sldLayoutId id="2147484423" r:id="rId68"/>
    <p:sldLayoutId id="2147484424" r:id="rId69"/>
    <p:sldLayoutId id="2147484425" r:id="rId70"/>
    <p:sldLayoutId id="2147484426" r:id="rId71"/>
    <p:sldLayoutId id="2147484427" r:id="rId72"/>
    <p:sldLayoutId id="2147484428" r:id="rId73"/>
    <p:sldLayoutId id="2147484429" r:id="rId74"/>
    <p:sldLayoutId id="2147484430" r:id="rId75"/>
    <p:sldLayoutId id="2147484431" r:id="rId76"/>
    <p:sldLayoutId id="2147484432" r:id="rId77"/>
    <p:sldLayoutId id="2147484433" r:id="rId78"/>
    <p:sldLayoutId id="2147484434" r:id="rId79"/>
    <p:sldLayoutId id="2147484435" r:id="rId80"/>
    <p:sldLayoutId id="2147484436" r:id="rId81"/>
    <p:sldLayoutId id="2147484437" r:id="rId82"/>
    <p:sldLayoutId id="2147484438" r:id="rId83"/>
    <p:sldLayoutId id="2147484439" r:id="rId84"/>
    <p:sldLayoutId id="2147484440" r:id="rId85"/>
    <p:sldLayoutId id="2147484441" r:id="rId86"/>
    <p:sldLayoutId id="2147484442" r:id="rId87"/>
    <p:sldLayoutId id="2147484443" r:id="rId88"/>
    <p:sldLayoutId id="2147484444" r:id="rId89"/>
    <p:sldLayoutId id="2147484445" r:id="rId90"/>
    <p:sldLayoutId id="2147484446" r:id="rId91"/>
    <p:sldLayoutId id="2147484447" r:id="rId92"/>
    <p:sldLayoutId id="2147484448" r:id="rId93"/>
    <p:sldLayoutId id="2147484449" r:id="rId94"/>
    <p:sldLayoutId id="2147484450" r:id="rId95"/>
    <p:sldLayoutId id="2147484451" r:id="rId96"/>
    <p:sldLayoutId id="2147484452" r:id="rId97"/>
    <p:sldLayoutId id="2147484453" r:id="rId98"/>
    <p:sldLayoutId id="2147484454" r:id="rId99"/>
    <p:sldLayoutId id="2147484455" r:id="rId100"/>
    <p:sldLayoutId id="2147484456" r:id="rId101"/>
    <p:sldLayoutId id="2147484457" r:id="rId102"/>
    <p:sldLayoutId id="2147484458" r:id="rId103"/>
    <p:sldLayoutId id="2147484459" r:id="rId104"/>
    <p:sldLayoutId id="2147484460" r:id="rId105"/>
    <p:sldLayoutId id="2147484461" r:id="rId106"/>
    <p:sldLayoutId id="2147484462" r:id="rId107"/>
    <p:sldLayoutId id="2147484463" r:id="rId108"/>
    <p:sldLayoutId id="2147484464" r:id="rId109"/>
    <p:sldLayoutId id="2147484465" r:id="rId110"/>
    <p:sldLayoutId id="2147484466" r:id="rId111"/>
    <p:sldLayoutId id="2147484467" r:id="rId112"/>
    <p:sldLayoutId id="2147484468" r:id="rId113"/>
    <p:sldLayoutId id="2147484469" r:id="rId114"/>
    <p:sldLayoutId id="2147484470" r:id="rId115"/>
    <p:sldLayoutId id="2147484471"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gradFill>
            <a:gsLst>
              <a:gs pos="0">
                <a:srgbClr val="50E6FF"/>
              </a:gs>
              <a:gs pos="100000">
                <a:srgbClr val="D59DFF"/>
              </a:gs>
            </a:gsLst>
            <a:lin ang="2400000" scaled="0"/>
          </a:gra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hyperlink" Target="https://blogs.microsoft.com/blog/2023/03/16/introducing-microsoft-365-copilot-your-copilot-for-work/" TargetMode="External"/><Relationship Id="rId7" Type="http://schemas.openxmlformats.org/officeDocument/2006/relationships/hyperlink" Target="https://aka.ms/SecurityCopilot"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hyperlink" Target="https://github.blog/2023-03-22-github-copilot-x-the-ai-powered-developer-experience/" TargetMode="External"/><Relationship Id="rId5" Type="http://schemas.openxmlformats.org/officeDocument/2006/relationships/hyperlink" Target="https://cloudblogs.microsoft.com/powerplatform/2023/03/16/power-platform-is-leading-a-new-era-of-ai-generated-low-code-app-development/" TargetMode="External"/><Relationship Id="rId4" Type="http://schemas.openxmlformats.org/officeDocument/2006/relationships/hyperlink" Target="https://blogs.microsoft.com/blog/2023/03/06/introducing-microsoft-dynamics-365-copilo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48.xml"/><Relationship Id="rId5" Type="http://schemas.microsoft.com/office/2007/relationships/hdphoto" Target="../media/hdphoto11.wdp"/><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 Id="rId9" Type="http://schemas.openxmlformats.org/officeDocument/2006/relationships/image" Target="../media/image8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4.png"/><Relationship Id="rId7"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4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88.sv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hyperlink" Target="https://cloudblogs.microsoft.com/powerplatform/2023/03/16/power-platform-is-leading-a-new-era-of-ai-generated-low-code-app-development/" TargetMode="External"/><Relationship Id="rId2" Type="http://schemas.openxmlformats.org/officeDocument/2006/relationships/notesSlide" Target="../notesSlides/notesSlide23.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png"/><Relationship Id="rId12" Type="http://schemas.openxmlformats.org/officeDocument/2006/relationships/image" Target="../media/image102.jpeg"/><Relationship Id="rId2" Type="http://schemas.openxmlformats.org/officeDocument/2006/relationships/notesSlide" Target="../notesSlides/notesSlide25.xml"/><Relationship Id="rId1" Type="http://schemas.openxmlformats.org/officeDocument/2006/relationships/slideLayout" Target="../slideLayouts/slideLayout48.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png"/><Relationship Id="rId9" Type="http://schemas.openxmlformats.org/officeDocument/2006/relationships/image" Target="../media/image9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48.xml"/><Relationship Id="rId5" Type="http://schemas.openxmlformats.org/officeDocument/2006/relationships/image" Target="../media/image107.pn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3" Type="http://schemas.openxmlformats.org/officeDocument/2006/relationships/hyperlink" Target="https://nam06.safelinks.protection.outlook.com/?url=https%3A%2F%2Faka.ms%2FM365BlogPost&amp;data=05%7C01%7Ccarissa.eicholz%40microsoft.com%7C58e42309f8ac4141dc7508db50af4b28%7C72f988bf86f141af91ab2d7cd011db47%7C1%7C0%7C638192486051239341%7CUnknown%7CTWFpbGZsb3d8eyJWIjoiMC4wLjAwMDAiLCJQIjoiV2luMzIiLCJBTiI6Ik1haWwiLCJXVCI6Mn0%3D%7C3000%7C%7C%7C&amp;sdata=KmDtxxc%2BpEqBskzIqf2h1j4i%2BbZxIzHzLgERpSMgfPg%3D&amp;reserved=0" TargetMode="External"/><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2.png"/><Relationship Id="rId18" Type="http://schemas.openxmlformats.org/officeDocument/2006/relationships/image" Target="../media/image56.png"/><Relationship Id="rId26" Type="http://schemas.microsoft.com/office/2007/relationships/hdphoto" Target="../media/hdphoto8.wdp"/><Relationship Id="rId3" Type="http://schemas.openxmlformats.org/officeDocument/2006/relationships/image" Target="../media/image45.png"/><Relationship Id="rId21" Type="http://schemas.openxmlformats.org/officeDocument/2006/relationships/image" Target="../media/image58.png"/><Relationship Id="rId7" Type="http://schemas.openxmlformats.org/officeDocument/2006/relationships/image" Target="../media/image48.png"/><Relationship Id="rId12" Type="http://schemas.microsoft.com/office/2007/relationships/hdphoto" Target="../media/hdphoto4.wdp"/><Relationship Id="rId17" Type="http://schemas.openxmlformats.org/officeDocument/2006/relationships/image" Target="../media/image55.png"/><Relationship Id="rId25" Type="http://schemas.openxmlformats.org/officeDocument/2006/relationships/image" Target="../media/image61.png"/><Relationship Id="rId2" Type="http://schemas.openxmlformats.org/officeDocument/2006/relationships/notesSlide" Target="../notesSlides/notesSlide3.xml"/><Relationship Id="rId16" Type="http://schemas.microsoft.com/office/2007/relationships/hdphoto" Target="../media/hdphoto5.wdp"/><Relationship Id="rId20" Type="http://schemas.openxmlformats.org/officeDocument/2006/relationships/image" Target="../media/image57.png"/><Relationship Id="rId1" Type="http://schemas.openxmlformats.org/officeDocument/2006/relationships/slideLayout" Target="../slideLayouts/slideLayout48.xml"/><Relationship Id="rId6" Type="http://schemas.openxmlformats.org/officeDocument/2006/relationships/image" Target="../media/image47.png"/><Relationship Id="rId11" Type="http://schemas.openxmlformats.org/officeDocument/2006/relationships/image" Target="../media/image51.png"/><Relationship Id="rId24" Type="http://schemas.microsoft.com/office/2007/relationships/hdphoto" Target="../media/hdphoto7.wdp"/><Relationship Id="rId5" Type="http://schemas.microsoft.com/office/2007/relationships/hdphoto" Target="../media/hdphoto2.wdp"/><Relationship Id="rId15" Type="http://schemas.openxmlformats.org/officeDocument/2006/relationships/image" Target="../media/image54.png"/><Relationship Id="rId23" Type="http://schemas.openxmlformats.org/officeDocument/2006/relationships/image" Target="../media/image60.png"/><Relationship Id="rId28" Type="http://schemas.openxmlformats.org/officeDocument/2006/relationships/image" Target="../media/image63.png"/><Relationship Id="rId10" Type="http://schemas.openxmlformats.org/officeDocument/2006/relationships/image" Target="../media/image50.png"/><Relationship Id="rId19" Type="http://schemas.microsoft.com/office/2007/relationships/hdphoto" Target="../media/hdphoto6.wdp"/><Relationship Id="rId4" Type="http://schemas.openxmlformats.org/officeDocument/2006/relationships/image" Target="../media/image46.png"/><Relationship Id="rId9" Type="http://schemas.openxmlformats.org/officeDocument/2006/relationships/image" Target="../media/image49.png"/><Relationship Id="rId14" Type="http://schemas.openxmlformats.org/officeDocument/2006/relationships/image" Target="../media/image53.png"/><Relationship Id="rId22" Type="http://schemas.openxmlformats.org/officeDocument/2006/relationships/image" Target="../media/image59.png"/><Relationship Id="rId27" Type="http://schemas.openxmlformats.org/officeDocument/2006/relationships/image" Target="../media/image62.png"/></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4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48.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 Id="rId9"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products/cognitive-services/openai-service/" TargetMode="External"/><Relationship Id="rId2" Type="http://schemas.openxmlformats.org/officeDocument/2006/relationships/notesSlide" Target="../notesSlides/notesSlide33.xml"/><Relationship Id="rId1" Type="http://schemas.openxmlformats.org/officeDocument/2006/relationships/slideLayout" Target="../slideLayouts/slideLayout48.xml"/><Relationship Id="rId6" Type="http://schemas.openxmlformats.org/officeDocument/2006/relationships/hyperlink" Target="https://azure.microsoft.com/en-us/solutions/high-performance-computing/ai-infrastructure/#features" TargetMode="External"/><Relationship Id="rId5" Type="http://schemas.openxmlformats.org/officeDocument/2006/relationships/hyperlink" Target="https://azure.microsoft.com/en-us/products/machine-learning/" TargetMode="External"/><Relationship Id="rId4" Type="http://schemas.openxmlformats.org/officeDocument/2006/relationships/hyperlink" Target="https://azure.microsoft.com/en-us/products/cognitive-servic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58.xml"/><Relationship Id="rId5" Type="http://schemas.openxmlformats.org/officeDocument/2006/relationships/image" Target="../media/image117.png"/><Relationship Id="rId4" Type="http://schemas.openxmlformats.org/officeDocument/2006/relationships/image" Target="../media/image116.png"/></Relationships>
</file>

<file path=ppt/slides/_rels/slide36.xml.rels><?xml version="1.0" encoding="UTF-8" standalone="yes"?>
<Relationships xmlns="http://schemas.openxmlformats.org/package/2006/relationships"><Relationship Id="rId8" Type="http://schemas.microsoft.com/office/2007/relationships/hdphoto" Target="../media/hdphoto12.wdp"/><Relationship Id="rId13" Type="http://schemas.openxmlformats.org/officeDocument/2006/relationships/hyperlink" Target="https://customers.microsoft.com/en-us/story/1501304071775762777-carmax-retailer-azure-openai-service" TargetMode="External"/><Relationship Id="rId3" Type="http://schemas.openxmlformats.org/officeDocument/2006/relationships/hyperlink" Target="https://customers.microsoft.com/en-US/story/1607565448540657318-kpmg-professional-services-azure-openai-service" TargetMode="External"/><Relationship Id="rId7" Type="http://schemas.openxmlformats.org/officeDocument/2006/relationships/image" Target="../media/image120.png"/><Relationship Id="rId12"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119.png"/><Relationship Id="rId11" Type="http://schemas.openxmlformats.org/officeDocument/2006/relationships/hyperlink" Target="https://azure.microsoft.com/en-us/blog/introducing-gpt4-in-azure-openai-service/" TargetMode="External"/><Relationship Id="rId5" Type="http://schemas.openxmlformats.org/officeDocument/2006/relationships/hyperlink" Target="https://azure.microsoft.com/en-us/blog/chatgpt-is-now-available-in-azure-openai-service/" TargetMode="External"/><Relationship Id="rId15" Type="http://schemas.openxmlformats.org/officeDocument/2006/relationships/image" Target="../media/image124.svg"/><Relationship Id="rId10" Type="http://schemas.openxmlformats.org/officeDocument/2006/relationships/image" Target="../media/image121.png"/><Relationship Id="rId4" Type="http://schemas.openxmlformats.org/officeDocument/2006/relationships/image" Target="../media/image118.png"/><Relationship Id="rId9" Type="http://schemas.openxmlformats.org/officeDocument/2006/relationships/hyperlink" Target="https://customers.microsoft.com/en-us/story/1596825960615628483-strabag-discrete-manufacturing-azure-en-austria" TargetMode="External"/><Relationship Id="rId14"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3" Type="http://schemas.openxmlformats.org/officeDocument/2006/relationships/image" Target="../media/image133.png"/><Relationship Id="rId18" Type="http://schemas.openxmlformats.org/officeDocument/2006/relationships/image" Target="../media/image136.png"/><Relationship Id="rId26" Type="http://schemas.openxmlformats.org/officeDocument/2006/relationships/image" Target="../media/image140.png"/><Relationship Id="rId39" Type="http://schemas.openxmlformats.org/officeDocument/2006/relationships/image" Target="../media/image147.png"/><Relationship Id="rId21" Type="http://schemas.microsoft.com/office/2007/relationships/hdphoto" Target="../media/hdphoto19.wdp"/><Relationship Id="rId34" Type="http://schemas.openxmlformats.org/officeDocument/2006/relationships/image" Target="../media/image144.png"/><Relationship Id="rId42" Type="http://schemas.openxmlformats.org/officeDocument/2006/relationships/image" Target="../media/image149.png"/><Relationship Id="rId47" Type="http://schemas.openxmlformats.org/officeDocument/2006/relationships/image" Target="../media/image152.png"/><Relationship Id="rId50" Type="http://schemas.openxmlformats.org/officeDocument/2006/relationships/image" Target="../media/image155.png"/><Relationship Id="rId7" Type="http://schemas.microsoft.com/office/2007/relationships/hdphoto" Target="../media/hdphoto14.wdp"/><Relationship Id="rId2" Type="http://schemas.openxmlformats.org/officeDocument/2006/relationships/notesSlide" Target="../notesSlides/notesSlide38.xml"/><Relationship Id="rId16" Type="http://schemas.openxmlformats.org/officeDocument/2006/relationships/image" Target="../media/image135.png"/><Relationship Id="rId29" Type="http://schemas.microsoft.com/office/2007/relationships/hdphoto" Target="../media/hdphoto23.wdp"/><Relationship Id="rId11" Type="http://schemas.openxmlformats.org/officeDocument/2006/relationships/image" Target="../media/image131.png"/><Relationship Id="rId24" Type="http://schemas.openxmlformats.org/officeDocument/2006/relationships/image" Target="../media/image139.png"/><Relationship Id="rId32" Type="http://schemas.openxmlformats.org/officeDocument/2006/relationships/image" Target="../media/image143.png"/><Relationship Id="rId37" Type="http://schemas.openxmlformats.org/officeDocument/2006/relationships/image" Target="../media/image146.png"/><Relationship Id="rId40" Type="http://schemas.microsoft.com/office/2007/relationships/hdphoto" Target="../media/hdphoto28.wdp"/><Relationship Id="rId45" Type="http://schemas.openxmlformats.org/officeDocument/2006/relationships/image" Target="../media/image151.png"/><Relationship Id="rId5" Type="http://schemas.microsoft.com/office/2007/relationships/hdphoto" Target="../media/hdphoto13.wdp"/><Relationship Id="rId15" Type="http://schemas.openxmlformats.org/officeDocument/2006/relationships/image" Target="../media/image134.png"/><Relationship Id="rId23" Type="http://schemas.microsoft.com/office/2007/relationships/hdphoto" Target="../media/hdphoto20.wdp"/><Relationship Id="rId28" Type="http://schemas.openxmlformats.org/officeDocument/2006/relationships/image" Target="../media/image141.png"/><Relationship Id="rId36" Type="http://schemas.openxmlformats.org/officeDocument/2006/relationships/image" Target="../media/image145.png"/><Relationship Id="rId49" Type="http://schemas.openxmlformats.org/officeDocument/2006/relationships/image" Target="../media/image154.png"/><Relationship Id="rId10" Type="http://schemas.microsoft.com/office/2007/relationships/hdphoto" Target="../media/hdphoto15.wdp"/><Relationship Id="rId19" Type="http://schemas.microsoft.com/office/2007/relationships/hdphoto" Target="../media/hdphoto18.wdp"/><Relationship Id="rId31" Type="http://schemas.microsoft.com/office/2007/relationships/hdphoto" Target="../media/hdphoto24.wdp"/><Relationship Id="rId44" Type="http://schemas.openxmlformats.org/officeDocument/2006/relationships/hyperlink" Target="https://customers.microsoft.com/en-us/story/1523703341361466078-lufthansa-cargo-travel-transportation-dynamics-365" TargetMode="External"/><Relationship Id="rId4" Type="http://schemas.openxmlformats.org/officeDocument/2006/relationships/image" Target="../media/image127.png"/><Relationship Id="rId9" Type="http://schemas.openxmlformats.org/officeDocument/2006/relationships/image" Target="../media/image130.png"/><Relationship Id="rId14" Type="http://schemas.microsoft.com/office/2007/relationships/hdphoto" Target="../media/hdphoto16.wdp"/><Relationship Id="rId22" Type="http://schemas.openxmlformats.org/officeDocument/2006/relationships/image" Target="../media/image138.png"/><Relationship Id="rId27" Type="http://schemas.microsoft.com/office/2007/relationships/hdphoto" Target="../media/hdphoto22.wdp"/><Relationship Id="rId30" Type="http://schemas.openxmlformats.org/officeDocument/2006/relationships/image" Target="../media/image142.png"/><Relationship Id="rId35" Type="http://schemas.microsoft.com/office/2007/relationships/hdphoto" Target="../media/hdphoto26.wdp"/><Relationship Id="rId43" Type="http://schemas.openxmlformats.org/officeDocument/2006/relationships/image" Target="../media/image150.png"/><Relationship Id="rId48" Type="http://schemas.openxmlformats.org/officeDocument/2006/relationships/image" Target="../media/image153.png"/><Relationship Id="rId8" Type="http://schemas.openxmlformats.org/officeDocument/2006/relationships/image" Target="../media/image129.png"/><Relationship Id="rId51" Type="http://schemas.openxmlformats.org/officeDocument/2006/relationships/image" Target="../media/image156.png"/><Relationship Id="rId3" Type="http://schemas.openxmlformats.org/officeDocument/2006/relationships/image" Target="../media/image126.png"/><Relationship Id="rId12" Type="http://schemas.openxmlformats.org/officeDocument/2006/relationships/image" Target="../media/image132.png"/><Relationship Id="rId17" Type="http://schemas.microsoft.com/office/2007/relationships/hdphoto" Target="../media/hdphoto17.wdp"/><Relationship Id="rId25" Type="http://schemas.microsoft.com/office/2007/relationships/hdphoto" Target="../media/hdphoto21.wdp"/><Relationship Id="rId33" Type="http://schemas.microsoft.com/office/2007/relationships/hdphoto" Target="../media/hdphoto25.wdp"/><Relationship Id="rId38" Type="http://schemas.microsoft.com/office/2007/relationships/hdphoto" Target="../media/hdphoto27.wdp"/><Relationship Id="rId46" Type="http://schemas.microsoft.com/office/2007/relationships/hdphoto" Target="../media/hdphoto29.wdp"/><Relationship Id="rId20" Type="http://schemas.openxmlformats.org/officeDocument/2006/relationships/image" Target="../media/image137.png"/><Relationship Id="rId41" Type="http://schemas.openxmlformats.org/officeDocument/2006/relationships/image" Target="../media/image148.png"/><Relationship Id="rId1" Type="http://schemas.openxmlformats.org/officeDocument/2006/relationships/slideLayout" Target="../slideLayouts/slideLayout15.xml"/><Relationship Id="rId6" Type="http://schemas.openxmlformats.org/officeDocument/2006/relationships/image" Target="../media/image128.png"/></Relationships>
</file>

<file path=ppt/slides/_rels/slide3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57.png"/><Relationship Id="rId21" Type="http://schemas.openxmlformats.org/officeDocument/2006/relationships/image" Target="../media/image173.svg"/><Relationship Id="rId7" Type="http://schemas.openxmlformats.org/officeDocument/2006/relationships/image" Target="../media/image161.png"/><Relationship Id="rId12" Type="http://schemas.openxmlformats.org/officeDocument/2006/relationships/image" Target="../media/image164.svg"/><Relationship Id="rId17" Type="http://schemas.openxmlformats.org/officeDocument/2006/relationships/image" Target="../media/image169.svg"/><Relationship Id="rId25" Type="http://schemas.openxmlformats.org/officeDocument/2006/relationships/image" Target="../media/image177.svg"/><Relationship Id="rId2" Type="http://schemas.openxmlformats.org/officeDocument/2006/relationships/notesSlide" Target="../notesSlides/notesSlide39.xml"/><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svg"/><Relationship Id="rId1" Type="http://schemas.openxmlformats.org/officeDocument/2006/relationships/slideLayout" Target="../slideLayouts/slideLayout16.xml"/><Relationship Id="rId6" Type="http://schemas.openxmlformats.org/officeDocument/2006/relationships/image" Target="../media/image160.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159.png"/><Relationship Id="rId15" Type="http://schemas.openxmlformats.org/officeDocument/2006/relationships/image" Target="../media/image167.svg"/><Relationship Id="rId23" Type="http://schemas.openxmlformats.org/officeDocument/2006/relationships/image" Target="../media/image175.svg"/><Relationship Id="rId28" Type="http://schemas.openxmlformats.org/officeDocument/2006/relationships/image" Target="../media/image180.png"/><Relationship Id="rId10" Type="http://schemas.openxmlformats.org/officeDocument/2006/relationships/image" Target="../media/image113.svg"/><Relationship Id="rId19" Type="http://schemas.openxmlformats.org/officeDocument/2006/relationships/image" Target="../media/image171.svg"/><Relationship Id="rId4" Type="http://schemas.openxmlformats.org/officeDocument/2006/relationships/image" Target="../media/image158.png"/><Relationship Id="rId9" Type="http://schemas.openxmlformats.org/officeDocument/2006/relationships/image" Target="../media/image112.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82.png"/><Relationship Id="rId7"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4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183.svg"/><Relationship Id="rId9" Type="http://schemas.openxmlformats.org/officeDocument/2006/relationships/image" Target="../media/image7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6.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7" Type="http://schemas.microsoft.com/office/2007/relationships/hdphoto" Target="../media/hdphoto10.wdp"/><Relationship Id="rId2" Type="http://schemas.openxmlformats.org/officeDocument/2006/relationships/notesSlide" Target="../notesSlides/notesSlide5.xml"/><Relationship Id="rId1" Type="http://schemas.openxmlformats.org/officeDocument/2006/relationships/slideLayout" Target="../slideLayouts/slideLayout48.xml"/><Relationship Id="rId6" Type="http://schemas.openxmlformats.org/officeDocument/2006/relationships/image" Target="../media/image66.png"/><Relationship Id="rId5" Type="http://schemas.microsoft.com/office/2007/relationships/hdphoto" Target="../media/hdphoto9.wdp"/><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hyperlink" Target="https://www.mckinsey.com/capabilities/quantumblack/our-insights/why-digital-trust-truly-matters" TargetMode="External"/><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Leading the Era of AI </a:t>
            </a:r>
          </a:p>
        </p:txBody>
      </p:sp>
      <p:sp>
        <p:nvSpPr>
          <p:cNvPr id="15" name="Text Placeholder 14">
            <a:extLst>
              <a:ext uri="{FF2B5EF4-FFF2-40B4-BE49-F238E27FC236}">
                <a16:creationId xmlns:a16="http://schemas.microsoft.com/office/drawing/2014/main" id="{CAC9CDAC-217F-DB60-35C9-6C6831FFB463}"/>
              </a:ext>
            </a:extLst>
          </p:cNvPr>
          <p:cNvSpPr>
            <a:spLocks noGrp="1"/>
          </p:cNvSpPr>
          <p:nvPr>
            <p:ph type="body" sz="quarter" idx="12"/>
          </p:nvPr>
        </p:nvSpPr>
        <p:spPr>
          <a:xfrm>
            <a:off x="584200" y="3962400"/>
            <a:ext cx="9144000" cy="800219"/>
          </a:xfrm>
        </p:spPr>
        <p:txBody>
          <a:bodyPr/>
          <a:lstStyle/>
          <a:p>
            <a:r>
              <a:rPr lang="en-CA" sz="2000" dirty="0"/>
              <a:t>Bryan Chua</a:t>
            </a:r>
            <a:br>
              <a:rPr lang="en-CA" sz="2000" dirty="0"/>
            </a:br>
            <a:r>
              <a:rPr lang="en-CA" dirty="0"/>
              <a:t>Microsoft CTO for Digital Native</a:t>
            </a:r>
          </a:p>
          <a:p>
            <a:endParaRPr lang="en-US" dirty="0"/>
          </a:p>
        </p:txBody>
      </p:sp>
    </p:spTree>
    <p:extLst>
      <p:ext uri="{BB962C8B-B14F-4D97-AF65-F5344CB8AC3E}">
        <p14:creationId xmlns:p14="http://schemas.microsoft.com/office/powerpoint/2010/main" val="208509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0EE1-095F-97D6-CC19-39167639471E}"/>
              </a:ext>
            </a:extLst>
          </p:cNvPr>
          <p:cNvSpPr>
            <a:spLocks noGrp="1"/>
          </p:cNvSpPr>
          <p:nvPr>
            <p:ph type="title"/>
          </p:nvPr>
        </p:nvSpPr>
        <p:spPr/>
        <p:txBody>
          <a:bodyPr/>
          <a:lstStyle/>
          <a:p>
            <a:pPr algn="ctr"/>
            <a:r>
              <a:rPr lang="en-US"/>
              <a:t>Our responsible AI journey</a:t>
            </a:r>
          </a:p>
        </p:txBody>
      </p:sp>
      <p:cxnSp>
        <p:nvCxnSpPr>
          <p:cNvPr id="4" name="Straight Connector 3">
            <a:extLst>
              <a:ext uri="{FF2B5EF4-FFF2-40B4-BE49-F238E27FC236}">
                <a16:creationId xmlns:a16="http://schemas.microsoft.com/office/drawing/2014/main" id="{AB52D43B-C171-3615-0709-80C4D6622CA6}"/>
              </a:ext>
              <a:ext uri="{C183D7F6-B498-43B3-948B-1728B52AA6E4}">
                <adec:decorative xmlns:adec="http://schemas.microsoft.com/office/drawing/2017/decorative" val="1"/>
              </a:ext>
            </a:extLst>
          </p:cNvPr>
          <p:cNvCxnSpPr>
            <a:cxnSpLocks/>
          </p:cNvCxnSpPr>
          <p:nvPr/>
        </p:nvCxnSpPr>
        <p:spPr>
          <a:xfrm>
            <a:off x="881450" y="3612508"/>
            <a:ext cx="10485884"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4D086D-A76C-B778-21F4-278212F8D9F4}"/>
              </a:ext>
              <a:ext uri="{C183D7F6-B498-43B3-948B-1728B52AA6E4}">
                <adec:decorative xmlns:adec="http://schemas.microsoft.com/office/drawing/2017/decorative" val="1"/>
              </a:ext>
            </a:extLst>
          </p:cNvPr>
          <p:cNvCxnSpPr>
            <a:cxnSpLocks/>
          </p:cNvCxnSpPr>
          <p:nvPr/>
        </p:nvCxnSpPr>
        <p:spPr>
          <a:xfrm>
            <a:off x="1677274" y="2966682"/>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4" name="Rounded Rectangle 63">
            <a:extLst>
              <a:ext uri="{FF2B5EF4-FFF2-40B4-BE49-F238E27FC236}">
                <a16:creationId xmlns:a16="http://schemas.microsoft.com/office/drawing/2014/main" id="{A23231E5-65E0-72D2-D300-ABAA665BF0FE}"/>
              </a:ext>
            </a:extLst>
          </p:cNvPr>
          <p:cNvSpPr/>
          <p:nvPr/>
        </p:nvSpPr>
        <p:spPr bwMode="auto">
          <a:xfrm>
            <a:off x="881450" y="1366743"/>
            <a:ext cx="1569259"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2016</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Satya Nadella’s article on AI Design Principles</a:t>
            </a:r>
          </a:p>
        </p:txBody>
      </p:sp>
      <p:sp>
        <p:nvSpPr>
          <p:cNvPr id="9" name="Rounded Rectangle 8">
            <a:extLst>
              <a:ext uri="{FF2B5EF4-FFF2-40B4-BE49-F238E27FC236}">
                <a16:creationId xmlns:a16="http://schemas.microsoft.com/office/drawing/2014/main" id="{9CC5C529-BC93-EDFE-C5EC-757D0628FAE8}"/>
              </a:ext>
            </a:extLst>
          </p:cNvPr>
          <p:cNvSpPr/>
          <p:nvPr/>
        </p:nvSpPr>
        <p:spPr bwMode="auto">
          <a:xfrm>
            <a:off x="1995621" y="4592923"/>
            <a:ext cx="1108036"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2017</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Aether Committee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established</a:t>
            </a:r>
          </a:p>
        </p:txBody>
      </p:sp>
      <p:sp>
        <p:nvSpPr>
          <p:cNvPr id="65" name="Rounded Rectangle 64">
            <a:extLst>
              <a:ext uri="{FF2B5EF4-FFF2-40B4-BE49-F238E27FC236}">
                <a16:creationId xmlns:a16="http://schemas.microsoft.com/office/drawing/2014/main" id="{6B859EBD-AF2C-8AD2-7ABA-503D9924F7B2}"/>
              </a:ext>
            </a:extLst>
          </p:cNvPr>
          <p:cNvSpPr/>
          <p:nvPr/>
        </p:nvSpPr>
        <p:spPr bwMode="auto">
          <a:xfrm>
            <a:off x="2765076" y="1366743"/>
            <a:ext cx="1313856"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2018</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AI Principles adopted</a:t>
            </a:r>
          </a:p>
        </p:txBody>
      </p:sp>
      <p:sp>
        <p:nvSpPr>
          <p:cNvPr id="29" name="Rounded Rectangle 28">
            <a:extLst>
              <a:ext uri="{FF2B5EF4-FFF2-40B4-BE49-F238E27FC236}">
                <a16:creationId xmlns:a16="http://schemas.microsoft.com/office/drawing/2014/main" id="{9A6A0E68-3272-4E18-A0ED-328C717048A8}"/>
              </a:ext>
            </a:extLst>
          </p:cNvPr>
          <p:cNvSpPr/>
          <p:nvPr/>
        </p:nvSpPr>
        <p:spPr bwMode="auto">
          <a:xfrm>
            <a:off x="3581207" y="4592923"/>
            <a:ext cx="142632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2018</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Facial Recognition Principles adopted</a:t>
            </a:r>
          </a:p>
        </p:txBody>
      </p:sp>
      <p:sp>
        <p:nvSpPr>
          <p:cNvPr id="30" name="Rounded Rectangle 29">
            <a:extLst>
              <a:ext uri="{FF2B5EF4-FFF2-40B4-BE49-F238E27FC236}">
                <a16:creationId xmlns:a16="http://schemas.microsoft.com/office/drawing/2014/main" id="{C41FE458-7622-99A0-08D9-2D05658AEB42}"/>
              </a:ext>
            </a:extLst>
          </p:cNvPr>
          <p:cNvSpPr/>
          <p:nvPr/>
        </p:nvSpPr>
        <p:spPr bwMode="auto">
          <a:xfrm>
            <a:off x="5325937" y="4592923"/>
            <a:ext cx="142632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2019</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Office of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established</a:t>
            </a:r>
          </a:p>
        </p:txBody>
      </p:sp>
      <p:sp>
        <p:nvSpPr>
          <p:cNvPr id="67" name="Rounded Rectangle 66">
            <a:extLst>
              <a:ext uri="{FF2B5EF4-FFF2-40B4-BE49-F238E27FC236}">
                <a16:creationId xmlns:a16="http://schemas.microsoft.com/office/drawing/2014/main" id="{E7C70E8F-56A8-CCBA-5100-ED6905CD6BFA}"/>
              </a:ext>
            </a:extLst>
          </p:cNvPr>
          <p:cNvSpPr/>
          <p:nvPr/>
        </p:nvSpPr>
        <p:spPr bwMode="auto">
          <a:xfrm>
            <a:off x="6361280" y="1366743"/>
            <a:ext cx="1100368"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2019</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it-IT"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Standard v1 </a:t>
            </a:r>
          </a:p>
        </p:txBody>
      </p:sp>
      <p:sp>
        <p:nvSpPr>
          <p:cNvPr id="31" name="Rounded Rectangle 30">
            <a:extLst>
              <a:ext uri="{FF2B5EF4-FFF2-40B4-BE49-F238E27FC236}">
                <a16:creationId xmlns:a16="http://schemas.microsoft.com/office/drawing/2014/main" id="{9DAD7F75-45C5-40AD-D35A-9DEAA9CBE27E}"/>
              </a:ext>
            </a:extLst>
          </p:cNvPr>
          <p:cNvSpPr/>
          <p:nvPr/>
        </p:nvSpPr>
        <p:spPr bwMode="auto">
          <a:xfrm>
            <a:off x="7070667" y="4592923"/>
            <a:ext cx="153070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2020</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Strategy in Engineering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established</a:t>
            </a:r>
          </a:p>
        </p:txBody>
      </p:sp>
      <p:sp>
        <p:nvSpPr>
          <p:cNvPr id="32" name="Rounded Rectangle 31">
            <a:extLst>
              <a:ext uri="{FF2B5EF4-FFF2-40B4-BE49-F238E27FC236}">
                <a16:creationId xmlns:a16="http://schemas.microsoft.com/office/drawing/2014/main" id="{B80D5BE5-0D7D-6C17-5F80-C70118A00806}"/>
              </a:ext>
            </a:extLst>
          </p:cNvPr>
          <p:cNvSpPr/>
          <p:nvPr/>
        </p:nvSpPr>
        <p:spPr bwMode="auto">
          <a:xfrm>
            <a:off x="8763207" y="4592923"/>
            <a:ext cx="153070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2021</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Dashboard</a:t>
            </a:r>
          </a:p>
        </p:txBody>
      </p:sp>
      <p:sp>
        <p:nvSpPr>
          <p:cNvPr id="69" name="Rounded Rectangle 68">
            <a:extLst>
              <a:ext uri="{FF2B5EF4-FFF2-40B4-BE49-F238E27FC236}">
                <a16:creationId xmlns:a16="http://schemas.microsoft.com/office/drawing/2014/main" id="{F3948726-F63B-51A3-8AEE-F194002AAAA8}"/>
              </a:ext>
            </a:extLst>
          </p:cNvPr>
          <p:cNvSpPr/>
          <p:nvPr/>
        </p:nvSpPr>
        <p:spPr bwMode="auto">
          <a:xfrm>
            <a:off x="9687762" y="1366743"/>
            <a:ext cx="1426324"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2022</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Standard v2</a:t>
            </a:r>
          </a:p>
        </p:txBody>
      </p:sp>
      <p:cxnSp>
        <p:nvCxnSpPr>
          <p:cNvPr id="83" name="Straight Arrow Connector 82">
            <a:extLst>
              <a:ext uri="{FF2B5EF4-FFF2-40B4-BE49-F238E27FC236}">
                <a16:creationId xmlns:a16="http://schemas.microsoft.com/office/drawing/2014/main" id="{6A5B9332-3ADC-6C67-261A-873091FF8012}"/>
              </a:ext>
              <a:ext uri="{C183D7F6-B498-43B3-948B-1728B52AA6E4}">
                <adec:decorative xmlns:adec="http://schemas.microsoft.com/office/drawing/2017/decorative" val="1"/>
              </a:ext>
            </a:extLst>
          </p:cNvPr>
          <p:cNvCxnSpPr>
            <a:cxnSpLocks/>
          </p:cNvCxnSpPr>
          <p:nvPr/>
        </p:nvCxnSpPr>
        <p:spPr>
          <a:xfrm flipV="1">
            <a:off x="2549639" y="3607358"/>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News_E900">
            <a:extLst>
              <a:ext uri="{FF2B5EF4-FFF2-40B4-BE49-F238E27FC236}">
                <a16:creationId xmlns:a16="http://schemas.microsoft.com/office/drawing/2014/main" id="{C3B68DA6-4D38-EE48-43B4-5CC4A3CE5793}"/>
              </a:ext>
              <a:ext uri="{C183D7F6-B498-43B3-948B-1728B52AA6E4}">
                <adec:decorative xmlns:adec="http://schemas.microsoft.com/office/drawing/2017/decorative" val="1"/>
              </a:ext>
            </a:extLst>
          </p:cNvPr>
          <p:cNvSpPr>
            <a:spLocks noChangeAspect="1" noEditPoints="1"/>
          </p:cNvSpPr>
          <p:nvPr/>
        </p:nvSpPr>
        <p:spPr bwMode="auto">
          <a:xfrm>
            <a:off x="1521610" y="1909479"/>
            <a:ext cx="288941" cy="192865"/>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 name="Books">
            <a:extLst>
              <a:ext uri="{FF2B5EF4-FFF2-40B4-BE49-F238E27FC236}">
                <a16:creationId xmlns:a16="http://schemas.microsoft.com/office/drawing/2014/main" id="{1D5B07F3-69BC-E00B-F9E5-41168140C91A}"/>
              </a:ext>
              <a:ext uri="{C183D7F6-B498-43B3-948B-1728B52AA6E4}">
                <adec:decorative xmlns:adec="http://schemas.microsoft.com/office/drawing/2017/decorative" val="1"/>
              </a:ext>
            </a:extLst>
          </p:cNvPr>
          <p:cNvSpPr>
            <a:spLocks noChangeAspect="1" noEditPoints="1"/>
          </p:cNvSpPr>
          <p:nvPr/>
        </p:nvSpPr>
        <p:spPr bwMode="auto">
          <a:xfrm>
            <a:off x="3302247" y="1909479"/>
            <a:ext cx="239513" cy="189111"/>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building_5">
            <a:extLst>
              <a:ext uri="{FF2B5EF4-FFF2-40B4-BE49-F238E27FC236}">
                <a16:creationId xmlns:a16="http://schemas.microsoft.com/office/drawing/2014/main" id="{1CBC27A7-09D8-FA25-0920-9E2AF60A6DD0}"/>
              </a:ext>
              <a:ext uri="{C183D7F6-B498-43B3-948B-1728B52AA6E4}">
                <adec:decorative xmlns:adec="http://schemas.microsoft.com/office/drawing/2017/decorative" val="1"/>
              </a:ext>
            </a:extLst>
          </p:cNvPr>
          <p:cNvSpPr>
            <a:spLocks noChangeAspect="1" noEditPoints="1"/>
          </p:cNvSpPr>
          <p:nvPr/>
        </p:nvSpPr>
        <p:spPr bwMode="auto">
          <a:xfrm>
            <a:off x="4167643" y="4397314"/>
            <a:ext cx="253453" cy="21709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 name="Beaker_F196">
            <a:extLst>
              <a:ext uri="{FF2B5EF4-FFF2-40B4-BE49-F238E27FC236}">
                <a16:creationId xmlns:a16="http://schemas.microsoft.com/office/drawing/2014/main" id="{779E3EA9-473A-AD34-0FEF-E8FADFEA989E}"/>
              </a:ext>
              <a:ext uri="{C183D7F6-B498-43B3-948B-1728B52AA6E4}">
                <adec:decorative xmlns:adec="http://schemas.microsoft.com/office/drawing/2017/decorative" val="1"/>
              </a:ext>
            </a:extLst>
          </p:cNvPr>
          <p:cNvSpPr>
            <a:spLocks noChangeAspect="1" noEditPoints="1"/>
          </p:cNvSpPr>
          <p:nvPr/>
        </p:nvSpPr>
        <p:spPr bwMode="auto">
          <a:xfrm>
            <a:off x="10293911" y="1872886"/>
            <a:ext cx="214026" cy="247294"/>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7" name="people_12">
            <a:extLst>
              <a:ext uri="{FF2B5EF4-FFF2-40B4-BE49-F238E27FC236}">
                <a16:creationId xmlns:a16="http://schemas.microsoft.com/office/drawing/2014/main" id="{5AE877C8-B287-E984-D8BE-7D321BA5519B}"/>
              </a:ext>
              <a:ext uri="{C183D7F6-B498-43B3-948B-1728B52AA6E4}">
                <adec:decorative xmlns:adec="http://schemas.microsoft.com/office/drawing/2017/decorative" val="1"/>
              </a:ext>
            </a:extLst>
          </p:cNvPr>
          <p:cNvSpPr>
            <a:spLocks noChangeAspect="1" noEditPoints="1"/>
          </p:cNvSpPr>
          <p:nvPr/>
        </p:nvSpPr>
        <p:spPr bwMode="auto">
          <a:xfrm>
            <a:off x="2416147" y="4391970"/>
            <a:ext cx="266985" cy="22778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0" name="Beaker_F196">
            <a:extLst>
              <a:ext uri="{FF2B5EF4-FFF2-40B4-BE49-F238E27FC236}">
                <a16:creationId xmlns:a16="http://schemas.microsoft.com/office/drawing/2014/main" id="{AA46256B-1F4E-8E1C-61DF-A7B4BE1E97A0}"/>
              </a:ext>
              <a:ext uri="{C183D7F6-B498-43B3-948B-1728B52AA6E4}">
                <adec:decorative xmlns:adec="http://schemas.microsoft.com/office/drawing/2017/decorative" val="1"/>
              </a:ext>
            </a:extLst>
          </p:cNvPr>
          <p:cNvSpPr>
            <a:spLocks noChangeAspect="1" noEditPoints="1"/>
          </p:cNvSpPr>
          <p:nvPr/>
        </p:nvSpPr>
        <p:spPr bwMode="auto">
          <a:xfrm>
            <a:off x="9421546" y="4382215"/>
            <a:ext cx="214026" cy="247294"/>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2" name="people_12">
            <a:extLst>
              <a:ext uri="{FF2B5EF4-FFF2-40B4-BE49-F238E27FC236}">
                <a16:creationId xmlns:a16="http://schemas.microsoft.com/office/drawing/2014/main" id="{1AAC56F5-48A4-EE22-300F-19091245960A}"/>
              </a:ext>
              <a:ext uri="{C183D7F6-B498-43B3-948B-1728B52AA6E4}">
                <adec:decorative xmlns:adec="http://schemas.microsoft.com/office/drawing/2017/decorative" val="1"/>
              </a:ext>
            </a:extLst>
          </p:cNvPr>
          <p:cNvSpPr>
            <a:spLocks noChangeAspect="1" noEditPoints="1"/>
          </p:cNvSpPr>
          <p:nvPr/>
        </p:nvSpPr>
        <p:spPr bwMode="auto">
          <a:xfrm>
            <a:off x="5902752" y="4391969"/>
            <a:ext cx="266985" cy="22778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3" name="Beaker_F196">
            <a:extLst>
              <a:ext uri="{FF2B5EF4-FFF2-40B4-BE49-F238E27FC236}">
                <a16:creationId xmlns:a16="http://schemas.microsoft.com/office/drawing/2014/main" id="{17389507-BDED-4B31-AB24-C5C2B97FAB36}"/>
              </a:ext>
              <a:ext uri="{C183D7F6-B498-43B3-948B-1728B52AA6E4}">
                <adec:decorative xmlns:adec="http://schemas.microsoft.com/office/drawing/2017/decorative" val="1"/>
              </a:ext>
            </a:extLst>
          </p:cNvPr>
          <p:cNvSpPr>
            <a:spLocks noChangeAspect="1" noEditPoints="1"/>
          </p:cNvSpPr>
          <p:nvPr/>
        </p:nvSpPr>
        <p:spPr bwMode="auto">
          <a:xfrm>
            <a:off x="6837862" y="1909479"/>
            <a:ext cx="214026" cy="247294"/>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 name="Graphic 22">
            <a:extLst>
              <a:ext uri="{FF2B5EF4-FFF2-40B4-BE49-F238E27FC236}">
                <a16:creationId xmlns:a16="http://schemas.microsoft.com/office/drawing/2014/main" id="{F8D654F3-FB13-F76B-E5F7-15FBD5F8905F}"/>
              </a:ext>
              <a:ext uri="{C183D7F6-B498-43B3-948B-1728B52AA6E4}">
                <adec:decorative xmlns:adec="http://schemas.microsoft.com/office/drawing/2017/decorative" val="1"/>
              </a:ext>
            </a:extLst>
          </p:cNvPr>
          <p:cNvSpPr/>
          <p:nvPr/>
        </p:nvSpPr>
        <p:spPr>
          <a:xfrm>
            <a:off x="7679172" y="4382215"/>
            <a:ext cx="227066" cy="229274"/>
          </a:xfrm>
          <a:custGeom>
            <a:avLst/>
            <a:gdLst>
              <a:gd name="connsiteX0" fmla="*/ 94485 w 227066"/>
              <a:gd name="connsiteY0" fmla="*/ 66278 h 229274"/>
              <a:gd name="connsiteX1" fmla="*/ 160747 w 227066"/>
              <a:gd name="connsiteY1" fmla="*/ 0 h 229274"/>
              <a:gd name="connsiteX2" fmla="*/ 191066 w 227066"/>
              <a:gd name="connsiteY2" fmla="*/ 7338 h 229274"/>
              <a:gd name="connsiteX3" fmla="*/ 194781 w 227066"/>
              <a:gd name="connsiteY3" fmla="*/ 18985 h 229274"/>
              <a:gd name="connsiteX4" fmla="*/ 193210 w 227066"/>
              <a:gd name="connsiteY4" fmla="*/ 21134 h 229274"/>
              <a:gd name="connsiteX5" fmla="*/ 161343 w 227066"/>
              <a:gd name="connsiteY5" fmla="*/ 53013 h 229274"/>
              <a:gd name="connsiteX6" fmla="*/ 173559 w 227066"/>
              <a:gd name="connsiteY6" fmla="*/ 65230 h 229274"/>
              <a:gd name="connsiteX7" fmla="*/ 205588 w 227066"/>
              <a:gd name="connsiteY7" fmla="*/ 33213 h 229274"/>
              <a:gd name="connsiteX8" fmla="*/ 217813 w 227066"/>
              <a:gd name="connsiteY8" fmla="*/ 33212 h 229274"/>
              <a:gd name="connsiteX9" fmla="*/ 219338 w 227066"/>
              <a:gd name="connsiteY9" fmla="*/ 35276 h 229274"/>
              <a:gd name="connsiteX10" fmla="*/ 191816 w 227066"/>
              <a:gd name="connsiteY10" fmla="*/ 124864 h 229274"/>
              <a:gd name="connsiteX11" fmla="*/ 145322 w 227066"/>
              <a:gd name="connsiteY11" fmla="*/ 130751 h 229274"/>
              <a:gd name="connsiteX12" fmla="*/ 60439 w 227066"/>
              <a:gd name="connsiteY12" fmla="*/ 218550 h 229274"/>
              <a:gd name="connsiteX13" fmla="*/ 10725 w 227066"/>
              <a:gd name="connsiteY13" fmla="*/ 219397 h 229274"/>
              <a:gd name="connsiteX14" fmla="*/ 9878 w 227066"/>
              <a:gd name="connsiteY14" fmla="*/ 169683 h 229274"/>
              <a:gd name="connsiteX15" fmla="*/ 96029 w 227066"/>
              <a:gd name="connsiteY15" fmla="*/ 80547 h 229274"/>
              <a:gd name="connsiteX16" fmla="*/ 94485 w 227066"/>
              <a:gd name="connsiteY16" fmla="*/ 66278 h 229274"/>
              <a:gd name="connsiteX17" fmla="*/ 160755 w 227066"/>
              <a:gd name="connsiteY17" fmla="*/ 17296 h 229274"/>
              <a:gd name="connsiteX18" fmla="*/ 111754 w 227066"/>
              <a:gd name="connsiteY18" fmla="*/ 66260 h 229274"/>
              <a:gd name="connsiteX19" fmla="*/ 113882 w 227066"/>
              <a:gd name="connsiteY19" fmla="*/ 80558 h 229274"/>
              <a:gd name="connsiteX20" fmla="*/ 111830 w 227066"/>
              <a:gd name="connsiteY20" fmla="*/ 89087 h 229274"/>
              <a:gd name="connsiteX21" fmla="*/ 22302 w 227066"/>
              <a:gd name="connsiteY21" fmla="*/ 181692 h 229274"/>
              <a:gd name="connsiteX22" fmla="*/ 22728 w 227066"/>
              <a:gd name="connsiteY22" fmla="*/ 206967 h 229274"/>
              <a:gd name="connsiteX23" fmla="*/ 48003 w 227066"/>
              <a:gd name="connsiteY23" fmla="*/ 206541 h 229274"/>
              <a:gd name="connsiteX24" fmla="*/ 136471 w 227066"/>
              <a:gd name="connsiteY24" fmla="*/ 115019 h 229274"/>
              <a:gd name="connsiteX25" fmla="*/ 145403 w 227066"/>
              <a:gd name="connsiteY25" fmla="*/ 112817 h 229274"/>
              <a:gd name="connsiteX26" fmla="*/ 207286 w 227066"/>
              <a:gd name="connsiteY26" fmla="*/ 81686 h 229274"/>
              <a:gd name="connsiteX27" fmla="*/ 208400 w 227066"/>
              <a:gd name="connsiteY27" fmla="*/ 54845 h 229274"/>
              <a:gd name="connsiteX28" fmla="*/ 179679 w 227066"/>
              <a:gd name="connsiteY28" fmla="*/ 83566 h 229274"/>
              <a:gd name="connsiteX29" fmla="*/ 167454 w 227066"/>
              <a:gd name="connsiteY29" fmla="*/ 83570 h 229274"/>
              <a:gd name="connsiteX30" fmla="*/ 167451 w 227066"/>
              <a:gd name="connsiteY30" fmla="*/ 83566 h 229274"/>
              <a:gd name="connsiteX31" fmla="*/ 143006 w 227066"/>
              <a:gd name="connsiteY31" fmla="*/ 59121 h 229274"/>
              <a:gd name="connsiteX32" fmla="*/ 143006 w 227066"/>
              <a:gd name="connsiteY32" fmla="*/ 46905 h 229274"/>
              <a:gd name="connsiteX33" fmla="*/ 171427 w 227066"/>
              <a:gd name="connsiteY33" fmla="*/ 18472 h 229274"/>
              <a:gd name="connsiteX34" fmla="*/ 160755 w 227066"/>
              <a:gd name="connsiteY34" fmla="*/ 17296 h 2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066" h="229274">
                <a:moveTo>
                  <a:pt x="94485" y="66278"/>
                </a:moveTo>
                <a:cubicBezTo>
                  <a:pt x="94480" y="29678"/>
                  <a:pt x="124146" y="5"/>
                  <a:pt x="160747" y="0"/>
                </a:cubicBezTo>
                <a:cubicBezTo>
                  <a:pt x="171293" y="-1"/>
                  <a:pt x="181688" y="2514"/>
                  <a:pt x="191066" y="7338"/>
                </a:cubicBezTo>
                <a:cubicBezTo>
                  <a:pt x="195309" y="9529"/>
                  <a:pt x="196972" y="14743"/>
                  <a:pt x="194781" y="18985"/>
                </a:cubicBezTo>
                <a:cubicBezTo>
                  <a:pt x="194372" y="19778"/>
                  <a:pt x="193841" y="20503"/>
                  <a:pt x="193210" y="21134"/>
                </a:cubicBezTo>
                <a:lnTo>
                  <a:pt x="161343" y="53013"/>
                </a:lnTo>
                <a:lnTo>
                  <a:pt x="173559" y="65230"/>
                </a:lnTo>
                <a:lnTo>
                  <a:pt x="205588" y="33213"/>
                </a:lnTo>
                <a:cubicBezTo>
                  <a:pt x="208964" y="29837"/>
                  <a:pt x="214436" y="29836"/>
                  <a:pt x="217813" y="33212"/>
                </a:cubicBezTo>
                <a:cubicBezTo>
                  <a:pt x="218420" y="33820"/>
                  <a:pt x="218934" y="34516"/>
                  <a:pt x="219338" y="35276"/>
                </a:cubicBezTo>
                <a:cubicBezTo>
                  <a:pt x="236477" y="67614"/>
                  <a:pt x="224155" y="107724"/>
                  <a:pt x="191816" y="124864"/>
                </a:cubicBezTo>
                <a:cubicBezTo>
                  <a:pt x="177553" y="132423"/>
                  <a:pt x="161020" y="134517"/>
                  <a:pt x="145322" y="130751"/>
                </a:cubicBezTo>
                <a:lnTo>
                  <a:pt x="60439" y="218550"/>
                </a:lnTo>
                <a:cubicBezTo>
                  <a:pt x="46945" y="232512"/>
                  <a:pt x="24687" y="232891"/>
                  <a:pt x="10725" y="219397"/>
                </a:cubicBezTo>
                <a:cubicBezTo>
                  <a:pt x="-3237" y="205903"/>
                  <a:pt x="-3617" y="183645"/>
                  <a:pt x="9878" y="169683"/>
                </a:cubicBezTo>
                <a:lnTo>
                  <a:pt x="96029" y="80547"/>
                </a:lnTo>
                <a:cubicBezTo>
                  <a:pt x="95001" y="75860"/>
                  <a:pt x="94482" y="71076"/>
                  <a:pt x="94485" y="66278"/>
                </a:cubicBezTo>
                <a:close/>
                <a:moveTo>
                  <a:pt x="160755" y="17296"/>
                </a:moveTo>
                <a:cubicBezTo>
                  <a:pt x="133703" y="17286"/>
                  <a:pt x="111764" y="39208"/>
                  <a:pt x="111754" y="66260"/>
                </a:cubicBezTo>
                <a:cubicBezTo>
                  <a:pt x="111752" y="71105"/>
                  <a:pt x="112469" y="75924"/>
                  <a:pt x="113882" y="80558"/>
                </a:cubicBezTo>
                <a:cubicBezTo>
                  <a:pt x="114798" y="83563"/>
                  <a:pt x="114013" y="86828"/>
                  <a:pt x="111830" y="89087"/>
                </a:cubicBezTo>
                <a:lnTo>
                  <a:pt x="22302" y="181692"/>
                </a:lnTo>
                <a:cubicBezTo>
                  <a:pt x="15440" y="188790"/>
                  <a:pt x="15631" y="200105"/>
                  <a:pt x="22728" y="206967"/>
                </a:cubicBezTo>
                <a:cubicBezTo>
                  <a:pt x="29826" y="213829"/>
                  <a:pt x="41142" y="213638"/>
                  <a:pt x="48003" y="206541"/>
                </a:cubicBezTo>
                <a:lnTo>
                  <a:pt x="136471" y="115019"/>
                </a:lnTo>
                <a:cubicBezTo>
                  <a:pt x="138778" y="112630"/>
                  <a:pt x="142250" y="111774"/>
                  <a:pt x="145403" y="112817"/>
                </a:cubicBezTo>
                <a:cubicBezTo>
                  <a:pt x="171088" y="121309"/>
                  <a:pt x="198794" y="107372"/>
                  <a:pt x="207286" y="81686"/>
                </a:cubicBezTo>
                <a:cubicBezTo>
                  <a:pt x="210151" y="73018"/>
                  <a:pt x="210537" y="63721"/>
                  <a:pt x="208400" y="54845"/>
                </a:cubicBezTo>
                <a:lnTo>
                  <a:pt x="179679" y="83566"/>
                </a:lnTo>
                <a:cubicBezTo>
                  <a:pt x="176305" y="86943"/>
                  <a:pt x="170831" y="86945"/>
                  <a:pt x="167454" y="83570"/>
                </a:cubicBezTo>
                <a:cubicBezTo>
                  <a:pt x="167453" y="83569"/>
                  <a:pt x="167452" y="83568"/>
                  <a:pt x="167451" y="83566"/>
                </a:cubicBezTo>
                <a:lnTo>
                  <a:pt x="143006" y="59121"/>
                </a:lnTo>
                <a:cubicBezTo>
                  <a:pt x="139635" y="55746"/>
                  <a:pt x="139635" y="50279"/>
                  <a:pt x="143006" y="46905"/>
                </a:cubicBezTo>
                <a:lnTo>
                  <a:pt x="171427" y="18472"/>
                </a:lnTo>
                <a:cubicBezTo>
                  <a:pt x="167923" y="17692"/>
                  <a:pt x="164345" y="17297"/>
                  <a:pt x="160755" y="17296"/>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7">
            <a:extLst>
              <a:ext uri="{FF2B5EF4-FFF2-40B4-BE49-F238E27FC236}">
                <a16:creationId xmlns:a16="http://schemas.microsoft.com/office/drawing/2014/main" id="{4829B1D7-1651-18F8-DB10-30C32BEDC1CE}"/>
              </a:ext>
              <a:ext uri="{C183D7F6-B498-43B3-948B-1728B52AA6E4}">
                <adec:decorative xmlns:adec="http://schemas.microsoft.com/office/drawing/2017/decorative" val="1"/>
              </a:ext>
            </a:extLst>
          </p:cNvPr>
          <p:cNvSpPr/>
          <p:nvPr/>
        </p:nvSpPr>
        <p:spPr bwMode="auto">
          <a:xfrm>
            <a:off x="1602651" y="3544702"/>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6" name="Straight Arrow Connector 35">
            <a:extLst>
              <a:ext uri="{FF2B5EF4-FFF2-40B4-BE49-F238E27FC236}">
                <a16:creationId xmlns:a16="http://schemas.microsoft.com/office/drawing/2014/main" id="{71FA3B01-1DC7-6767-2AC2-C6AE1CB03459}"/>
              </a:ext>
              <a:ext uri="{C183D7F6-B498-43B3-948B-1728B52AA6E4}">
                <adec:decorative xmlns:adec="http://schemas.microsoft.com/office/drawing/2017/decorative" val="1"/>
              </a:ext>
            </a:extLst>
          </p:cNvPr>
          <p:cNvCxnSpPr>
            <a:cxnSpLocks/>
          </p:cNvCxnSpPr>
          <p:nvPr/>
        </p:nvCxnSpPr>
        <p:spPr>
          <a:xfrm>
            <a:off x="3420662" y="2961818"/>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7" name="Oval 36">
            <a:extLst>
              <a:ext uri="{FF2B5EF4-FFF2-40B4-BE49-F238E27FC236}">
                <a16:creationId xmlns:a16="http://schemas.microsoft.com/office/drawing/2014/main" id="{E65F501A-FD59-5AC5-D976-49CE3231732D}"/>
              </a:ext>
              <a:ext uri="{C183D7F6-B498-43B3-948B-1728B52AA6E4}">
                <adec:decorative xmlns:adec="http://schemas.microsoft.com/office/drawing/2017/decorative" val="1"/>
              </a:ext>
            </a:extLst>
          </p:cNvPr>
          <p:cNvSpPr/>
          <p:nvPr/>
        </p:nvSpPr>
        <p:spPr bwMode="auto">
          <a:xfrm>
            <a:off x="3346039" y="3539838"/>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A4BAF132-AD25-2097-4DDE-BC8B5B5FABFF}"/>
              </a:ext>
              <a:ext uri="{C183D7F6-B498-43B3-948B-1728B52AA6E4}">
                <adec:decorative xmlns:adec="http://schemas.microsoft.com/office/drawing/2017/decorative" val="1"/>
              </a:ext>
            </a:extLst>
          </p:cNvPr>
          <p:cNvCxnSpPr>
            <a:cxnSpLocks/>
          </p:cNvCxnSpPr>
          <p:nvPr/>
        </p:nvCxnSpPr>
        <p:spPr>
          <a:xfrm>
            <a:off x="6913145" y="2959357"/>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Oval 38">
            <a:extLst>
              <a:ext uri="{FF2B5EF4-FFF2-40B4-BE49-F238E27FC236}">
                <a16:creationId xmlns:a16="http://schemas.microsoft.com/office/drawing/2014/main" id="{63982EB1-3316-83DF-B592-5039B6E75DA6}"/>
              </a:ext>
              <a:ext uri="{C183D7F6-B498-43B3-948B-1728B52AA6E4}">
                <adec:decorative xmlns:adec="http://schemas.microsoft.com/office/drawing/2017/decorative" val="1"/>
              </a:ext>
            </a:extLst>
          </p:cNvPr>
          <p:cNvSpPr/>
          <p:nvPr/>
        </p:nvSpPr>
        <p:spPr bwMode="auto">
          <a:xfrm>
            <a:off x="6838522" y="3537377"/>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0" name="Straight Arrow Connector 39">
            <a:extLst>
              <a:ext uri="{FF2B5EF4-FFF2-40B4-BE49-F238E27FC236}">
                <a16:creationId xmlns:a16="http://schemas.microsoft.com/office/drawing/2014/main" id="{1D59FBAA-3353-C901-CA08-EBC00B800449}"/>
              </a:ext>
              <a:ext uri="{C183D7F6-B498-43B3-948B-1728B52AA6E4}">
                <adec:decorative xmlns:adec="http://schemas.microsoft.com/office/drawing/2017/decorative" val="1"/>
              </a:ext>
            </a:extLst>
          </p:cNvPr>
          <p:cNvCxnSpPr>
            <a:cxnSpLocks/>
          </p:cNvCxnSpPr>
          <p:nvPr/>
        </p:nvCxnSpPr>
        <p:spPr>
          <a:xfrm>
            <a:off x="10405628" y="2963328"/>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 name="Oval 40">
            <a:extLst>
              <a:ext uri="{FF2B5EF4-FFF2-40B4-BE49-F238E27FC236}">
                <a16:creationId xmlns:a16="http://schemas.microsoft.com/office/drawing/2014/main" id="{8822AC81-446A-C3F8-D02F-50FDDAC8F9E6}"/>
              </a:ext>
              <a:ext uri="{C183D7F6-B498-43B3-948B-1728B52AA6E4}">
                <adec:decorative xmlns:adec="http://schemas.microsoft.com/office/drawing/2017/decorative" val="1"/>
              </a:ext>
            </a:extLst>
          </p:cNvPr>
          <p:cNvSpPr/>
          <p:nvPr/>
        </p:nvSpPr>
        <p:spPr bwMode="auto">
          <a:xfrm>
            <a:off x="10331005" y="3541348"/>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95381097-A891-A91E-0E5A-04C91BBFDA2C}"/>
              </a:ext>
              <a:ext uri="{C183D7F6-B498-43B3-948B-1728B52AA6E4}">
                <adec:decorative xmlns:adec="http://schemas.microsoft.com/office/drawing/2017/decorative" val="1"/>
              </a:ext>
            </a:extLst>
          </p:cNvPr>
          <p:cNvSpPr/>
          <p:nvPr/>
        </p:nvSpPr>
        <p:spPr bwMode="auto">
          <a:xfrm>
            <a:off x="2480619" y="3544702"/>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D47B73FB-E5A0-855F-DF5C-CD34306F1EA3}"/>
              </a:ext>
              <a:ext uri="{C183D7F6-B498-43B3-948B-1728B52AA6E4}">
                <adec:decorative xmlns:adec="http://schemas.microsoft.com/office/drawing/2017/decorative" val="1"/>
              </a:ext>
            </a:extLst>
          </p:cNvPr>
          <p:cNvCxnSpPr>
            <a:cxnSpLocks/>
          </p:cNvCxnSpPr>
          <p:nvPr/>
        </p:nvCxnSpPr>
        <p:spPr>
          <a:xfrm flipV="1">
            <a:off x="4295238" y="3614682"/>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Oval 47">
            <a:extLst>
              <a:ext uri="{FF2B5EF4-FFF2-40B4-BE49-F238E27FC236}">
                <a16:creationId xmlns:a16="http://schemas.microsoft.com/office/drawing/2014/main" id="{77EA4260-20BE-DB62-ABD9-C70FF6DE9370}"/>
              </a:ext>
              <a:ext uri="{C183D7F6-B498-43B3-948B-1728B52AA6E4}">
                <adec:decorative xmlns:adec="http://schemas.microsoft.com/office/drawing/2017/decorative" val="1"/>
              </a:ext>
            </a:extLst>
          </p:cNvPr>
          <p:cNvSpPr/>
          <p:nvPr/>
        </p:nvSpPr>
        <p:spPr bwMode="auto">
          <a:xfrm>
            <a:off x="4226218" y="3552026"/>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D7C8792B-DF02-F12A-EB04-972FE1705551}"/>
              </a:ext>
              <a:ext uri="{C183D7F6-B498-43B3-948B-1728B52AA6E4}">
                <adec:decorative xmlns:adec="http://schemas.microsoft.com/office/drawing/2017/decorative" val="1"/>
              </a:ext>
            </a:extLst>
          </p:cNvPr>
          <p:cNvCxnSpPr>
            <a:cxnSpLocks/>
          </p:cNvCxnSpPr>
          <p:nvPr/>
        </p:nvCxnSpPr>
        <p:spPr>
          <a:xfrm flipV="1">
            <a:off x="6042189" y="3614682"/>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0" name="Oval 49">
            <a:extLst>
              <a:ext uri="{FF2B5EF4-FFF2-40B4-BE49-F238E27FC236}">
                <a16:creationId xmlns:a16="http://schemas.microsoft.com/office/drawing/2014/main" id="{C7BC220B-87CA-C6E7-5988-6D4D23F94A5B}"/>
              </a:ext>
              <a:ext uri="{C183D7F6-B498-43B3-948B-1728B52AA6E4}">
                <adec:decorative xmlns:adec="http://schemas.microsoft.com/office/drawing/2017/decorative" val="1"/>
              </a:ext>
            </a:extLst>
          </p:cNvPr>
          <p:cNvSpPr/>
          <p:nvPr/>
        </p:nvSpPr>
        <p:spPr bwMode="auto">
          <a:xfrm>
            <a:off x="5973169" y="3552026"/>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79B803A1-4F5C-D7B6-9662-2737E5CC36A2}"/>
              </a:ext>
              <a:ext uri="{C183D7F6-B498-43B3-948B-1728B52AA6E4}">
                <adec:decorative xmlns:adec="http://schemas.microsoft.com/office/drawing/2017/decorative" val="1"/>
              </a:ext>
            </a:extLst>
          </p:cNvPr>
          <p:cNvCxnSpPr>
            <a:cxnSpLocks/>
          </p:cNvCxnSpPr>
          <p:nvPr/>
        </p:nvCxnSpPr>
        <p:spPr>
          <a:xfrm flipV="1">
            <a:off x="7809736" y="3614570"/>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2" name="Oval 51">
            <a:extLst>
              <a:ext uri="{FF2B5EF4-FFF2-40B4-BE49-F238E27FC236}">
                <a16:creationId xmlns:a16="http://schemas.microsoft.com/office/drawing/2014/main" id="{BE9F84CC-D15C-A350-9FF5-DCA6D990F445}"/>
              </a:ext>
              <a:ext uri="{C183D7F6-B498-43B3-948B-1728B52AA6E4}">
                <adec:decorative xmlns:adec="http://schemas.microsoft.com/office/drawing/2017/decorative" val="1"/>
              </a:ext>
            </a:extLst>
          </p:cNvPr>
          <p:cNvSpPr/>
          <p:nvPr/>
        </p:nvSpPr>
        <p:spPr bwMode="auto">
          <a:xfrm>
            <a:off x="7740716" y="3551914"/>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CBD25A3-604E-7A09-8619-B7E58ABEA6D4}"/>
              </a:ext>
              <a:ext uri="{C183D7F6-B498-43B3-948B-1728B52AA6E4}">
                <adec:decorative xmlns:adec="http://schemas.microsoft.com/office/drawing/2017/decorative" val="1"/>
              </a:ext>
            </a:extLst>
          </p:cNvPr>
          <p:cNvCxnSpPr>
            <a:cxnSpLocks/>
          </p:cNvCxnSpPr>
          <p:nvPr/>
        </p:nvCxnSpPr>
        <p:spPr>
          <a:xfrm flipV="1">
            <a:off x="9526361" y="3614570"/>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4" name="Oval 53">
            <a:extLst>
              <a:ext uri="{FF2B5EF4-FFF2-40B4-BE49-F238E27FC236}">
                <a16:creationId xmlns:a16="http://schemas.microsoft.com/office/drawing/2014/main" id="{3BE1A4C2-4480-9ECA-98DB-495A67D0A759}"/>
              </a:ext>
              <a:ext uri="{C183D7F6-B498-43B3-948B-1728B52AA6E4}">
                <adec:decorative xmlns:adec="http://schemas.microsoft.com/office/drawing/2017/decorative" val="1"/>
              </a:ext>
            </a:extLst>
          </p:cNvPr>
          <p:cNvSpPr/>
          <p:nvPr/>
        </p:nvSpPr>
        <p:spPr bwMode="auto">
          <a:xfrm>
            <a:off x="9457341" y="3551914"/>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886223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30DFD-5960-4B08-EF3A-ACFBDF25A4DD}"/>
              </a:ext>
            </a:extLst>
          </p:cNvPr>
          <p:cNvSpPr>
            <a:spLocks noGrp="1"/>
          </p:cNvSpPr>
          <p:nvPr>
            <p:ph type="title" idx="4294967295"/>
          </p:nvPr>
        </p:nvSpPr>
        <p:spPr>
          <a:xfrm>
            <a:off x="1174750" y="-611188"/>
            <a:ext cx="11017250" cy="554038"/>
          </a:xfrm>
        </p:spPr>
        <p:txBody>
          <a:bodyPr vert="horz" wrap="square" lIns="0" tIns="0" rIns="0" bIns="0" rtlCol="0" anchor="b">
            <a:spAutoFit/>
          </a:bodyPr>
          <a:lstStyle/>
          <a:p>
            <a:r>
              <a:rPr lang="en-US"/>
              <a:t>Microsoft’s Responsible AI principles</a:t>
            </a:r>
          </a:p>
        </p:txBody>
      </p:sp>
      <p:grpSp>
        <p:nvGrpSpPr>
          <p:cNvPr id="42" name="Group 41" descr="Microsoft's responsible AI principles">
            <a:extLst>
              <a:ext uri="{FF2B5EF4-FFF2-40B4-BE49-F238E27FC236}">
                <a16:creationId xmlns:a16="http://schemas.microsoft.com/office/drawing/2014/main" id="{9CFAABCD-EDD9-81F2-B851-7161759378EF}"/>
              </a:ext>
            </a:extLst>
          </p:cNvPr>
          <p:cNvGrpSpPr/>
          <p:nvPr/>
        </p:nvGrpSpPr>
        <p:grpSpPr>
          <a:xfrm>
            <a:off x="581626" y="1051172"/>
            <a:ext cx="6265888" cy="4760566"/>
            <a:chOff x="581626" y="1051172"/>
            <a:chExt cx="6265888" cy="4760566"/>
          </a:xfrm>
        </p:grpSpPr>
        <p:sp>
          <p:nvSpPr>
            <p:cNvPr id="10" name="Oval 9">
              <a:extLst>
                <a:ext uri="{FF2B5EF4-FFF2-40B4-BE49-F238E27FC236}">
                  <a16:creationId xmlns:a16="http://schemas.microsoft.com/office/drawing/2014/main" id="{0B537C02-0EFE-5CAE-9DC3-8BCE35EBD5D9}"/>
                </a:ext>
              </a:extLst>
            </p:cNvPr>
            <p:cNvSpPr/>
            <p:nvPr/>
          </p:nvSpPr>
          <p:spPr bwMode="auto">
            <a:xfrm>
              <a:off x="1729797" y="1734246"/>
              <a:ext cx="3629788" cy="3629790"/>
            </a:xfrm>
            <a:prstGeom prst="ellipse">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61285406-655F-61AE-1B9B-2DCE4F1F37E0}"/>
                </a:ext>
              </a:extLst>
            </p:cNvPr>
            <p:cNvGrpSpPr/>
            <p:nvPr/>
          </p:nvGrpSpPr>
          <p:grpSpPr>
            <a:xfrm>
              <a:off x="2836031" y="1051172"/>
              <a:ext cx="1417320" cy="745263"/>
              <a:chOff x="2836031" y="1051172"/>
              <a:chExt cx="1417320" cy="745263"/>
            </a:xfrm>
          </p:grpSpPr>
          <p:sp>
            <p:nvSpPr>
              <p:cNvPr id="4" name="Text Placeholder 14">
                <a:extLst>
                  <a:ext uri="{FF2B5EF4-FFF2-40B4-BE49-F238E27FC236}">
                    <a16:creationId xmlns:a16="http://schemas.microsoft.com/office/drawing/2014/main" id="{0C1E8561-2E4C-E49E-D286-10FE8AB8B4DB}"/>
                  </a:ext>
                </a:extLst>
              </p:cNvPr>
              <p:cNvSpPr txBox="1">
                <a:spLocks/>
              </p:cNvSpPr>
              <p:nvPr/>
            </p:nvSpPr>
            <p:spPr>
              <a:xfrm>
                <a:off x="2836031" y="1051172"/>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Privacy &amp; Security</a:t>
                </a:r>
              </a:p>
            </p:txBody>
          </p:sp>
          <p:sp>
            <p:nvSpPr>
              <p:cNvPr id="11" name="Oval 10">
                <a:extLst>
                  <a:ext uri="{FF2B5EF4-FFF2-40B4-BE49-F238E27FC236}">
                    <a16:creationId xmlns:a16="http://schemas.microsoft.com/office/drawing/2014/main" id="{0F96964B-8C41-9834-CF3B-5649D2EA7B5B}"/>
                  </a:ext>
                </a:extLst>
              </p:cNvPr>
              <p:cNvSpPr/>
              <p:nvPr/>
            </p:nvSpPr>
            <p:spPr bwMode="auto">
              <a:xfrm>
                <a:off x="3474711" y="1656475"/>
                <a:ext cx="139960" cy="139960"/>
              </a:xfrm>
              <a:prstGeom prst="ellipse">
                <a:avLst/>
              </a:prstGeom>
              <a:solidFill>
                <a:srgbClr val="CD9A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E2C7509-33D7-9187-E826-FE05EA5C44AB}"/>
                </a:ext>
              </a:extLst>
            </p:cNvPr>
            <p:cNvGrpSpPr/>
            <p:nvPr/>
          </p:nvGrpSpPr>
          <p:grpSpPr>
            <a:xfrm>
              <a:off x="5052188" y="2445683"/>
              <a:ext cx="1579758" cy="338554"/>
              <a:chOff x="5052188" y="2445683"/>
              <a:chExt cx="1579758" cy="338554"/>
            </a:xfrm>
          </p:grpSpPr>
          <p:sp>
            <p:nvSpPr>
              <p:cNvPr id="7" name="Text Placeholder 15">
                <a:extLst>
                  <a:ext uri="{FF2B5EF4-FFF2-40B4-BE49-F238E27FC236}">
                    <a16:creationId xmlns:a16="http://schemas.microsoft.com/office/drawing/2014/main" id="{412CBC84-BF90-2473-8094-522FB0340959}"/>
                  </a:ext>
                </a:extLst>
              </p:cNvPr>
              <p:cNvSpPr txBox="1">
                <a:spLocks/>
              </p:cNvSpPr>
              <p:nvPr/>
            </p:nvSpPr>
            <p:spPr>
              <a:xfrm>
                <a:off x="5214626" y="2445683"/>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Inclusiveness</a:t>
                </a:r>
              </a:p>
            </p:txBody>
          </p:sp>
          <p:sp>
            <p:nvSpPr>
              <p:cNvPr id="12" name="Oval 11">
                <a:extLst>
                  <a:ext uri="{FF2B5EF4-FFF2-40B4-BE49-F238E27FC236}">
                    <a16:creationId xmlns:a16="http://schemas.microsoft.com/office/drawing/2014/main" id="{B2D876F6-D6F7-4E0D-6FDC-FDEF8C819E37}"/>
                  </a:ext>
                </a:extLst>
              </p:cNvPr>
              <p:cNvSpPr/>
              <p:nvPr/>
            </p:nvSpPr>
            <p:spPr bwMode="auto">
              <a:xfrm>
                <a:off x="5052188" y="2570920"/>
                <a:ext cx="139960" cy="139960"/>
              </a:xfrm>
              <a:prstGeom prst="ellipse">
                <a:avLst/>
              </a:prstGeom>
              <a:solidFill>
                <a:srgbClr val="C9AC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78604B9-E70F-A35F-97F4-A063A4C4B5B1}"/>
                </a:ext>
              </a:extLst>
            </p:cNvPr>
            <p:cNvGrpSpPr/>
            <p:nvPr/>
          </p:nvGrpSpPr>
          <p:grpSpPr>
            <a:xfrm>
              <a:off x="5026626" y="4338654"/>
              <a:ext cx="1820888" cy="338554"/>
              <a:chOff x="5026626" y="4338654"/>
              <a:chExt cx="1820888" cy="338554"/>
            </a:xfrm>
          </p:grpSpPr>
          <p:sp>
            <p:nvSpPr>
              <p:cNvPr id="9" name="Text Placeholder 16">
                <a:extLst>
                  <a:ext uri="{FF2B5EF4-FFF2-40B4-BE49-F238E27FC236}">
                    <a16:creationId xmlns:a16="http://schemas.microsoft.com/office/drawing/2014/main" id="{C2600100-FB04-E73D-109F-78A7C3DAFABB}"/>
                  </a:ext>
                </a:extLst>
              </p:cNvPr>
              <p:cNvSpPr txBox="1">
                <a:spLocks/>
              </p:cNvSpPr>
              <p:nvPr/>
            </p:nvSpPr>
            <p:spPr>
              <a:xfrm>
                <a:off x="5166850" y="4338654"/>
                <a:ext cx="1680664"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Accountability</a:t>
                </a:r>
              </a:p>
            </p:txBody>
          </p:sp>
          <p:sp>
            <p:nvSpPr>
              <p:cNvPr id="13" name="Oval 12">
                <a:extLst>
                  <a:ext uri="{FF2B5EF4-FFF2-40B4-BE49-F238E27FC236}">
                    <a16:creationId xmlns:a16="http://schemas.microsoft.com/office/drawing/2014/main" id="{47DF2052-4638-947C-6DDB-35EA00777635}"/>
                  </a:ext>
                </a:extLst>
              </p:cNvPr>
              <p:cNvSpPr/>
              <p:nvPr/>
            </p:nvSpPr>
            <p:spPr bwMode="auto">
              <a:xfrm>
                <a:off x="5026626" y="4437951"/>
                <a:ext cx="139960" cy="139960"/>
              </a:xfrm>
              <a:prstGeom prst="ellipse">
                <a:avLst/>
              </a:prstGeom>
              <a:solidFill>
                <a:srgbClr val="96B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04742A4-8DCF-4FD4-5449-D4A14CF8C970}"/>
                </a:ext>
              </a:extLst>
            </p:cNvPr>
            <p:cNvGrpSpPr/>
            <p:nvPr/>
          </p:nvGrpSpPr>
          <p:grpSpPr>
            <a:xfrm>
              <a:off x="678788" y="4323265"/>
              <a:ext cx="1417320" cy="338554"/>
              <a:chOff x="678788" y="4323265"/>
              <a:chExt cx="1417320" cy="338554"/>
            </a:xfrm>
          </p:grpSpPr>
          <p:sp>
            <p:nvSpPr>
              <p:cNvPr id="6" name="Text Placeholder 18">
                <a:extLst>
                  <a:ext uri="{FF2B5EF4-FFF2-40B4-BE49-F238E27FC236}">
                    <a16:creationId xmlns:a16="http://schemas.microsoft.com/office/drawing/2014/main" id="{054BC3BD-2BC4-4353-4027-227E7B7B0C94}"/>
                  </a:ext>
                </a:extLst>
              </p:cNvPr>
              <p:cNvSpPr txBox="1">
                <a:spLocks/>
              </p:cNvSpPr>
              <p:nvPr/>
            </p:nvSpPr>
            <p:spPr>
              <a:xfrm>
                <a:off x="678788" y="4323265"/>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Fairness</a:t>
                </a:r>
              </a:p>
            </p:txBody>
          </p:sp>
          <p:sp>
            <p:nvSpPr>
              <p:cNvPr id="14" name="Oval 13">
                <a:extLst>
                  <a:ext uri="{FF2B5EF4-FFF2-40B4-BE49-F238E27FC236}">
                    <a16:creationId xmlns:a16="http://schemas.microsoft.com/office/drawing/2014/main" id="{C9903EE0-E0DB-2F48-2753-4CE495EFD340}"/>
                  </a:ext>
                </a:extLst>
              </p:cNvPr>
              <p:cNvSpPr/>
              <p:nvPr/>
            </p:nvSpPr>
            <p:spPr bwMode="auto">
              <a:xfrm>
                <a:off x="1928788" y="4437951"/>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D111473-852A-E652-CC2E-25345E5CC2B4}"/>
                </a:ext>
              </a:extLst>
            </p:cNvPr>
            <p:cNvGrpSpPr/>
            <p:nvPr/>
          </p:nvGrpSpPr>
          <p:grpSpPr>
            <a:xfrm>
              <a:off x="581626" y="2322573"/>
              <a:ext cx="1474152" cy="584775"/>
              <a:chOff x="581626" y="2322573"/>
              <a:chExt cx="1474152" cy="584775"/>
            </a:xfrm>
          </p:grpSpPr>
          <p:sp>
            <p:nvSpPr>
              <p:cNvPr id="3" name="Text Placeholder 13">
                <a:extLst>
                  <a:ext uri="{FF2B5EF4-FFF2-40B4-BE49-F238E27FC236}">
                    <a16:creationId xmlns:a16="http://schemas.microsoft.com/office/drawing/2014/main" id="{D1C1D4EC-3AAE-B1C6-1BFD-51149D01B1D5}"/>
                  </a:ext>
                </a:extLst>
              </p:cNvPr>
              <p:cNvSpPr txBox="1">
                <a:spLocks/>
              </p:cNvSpPr>
              <p:nvPr/>
            </p:nvSpPr>
            <p:spPr>
              <a:xfrm>
                <a:off x="581626" y="2322573"/>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&amp; Safety</a:t>
                </a:r>
              </a:p>
            </p:txBody>
          </p:sp>
          <p:sp>
            <p:nvSpPr>
              <p:cNvPr id="15" name="Oval 14">
                <a:extLst>
                  <a:ext uri="{FF2B5EF4-FFF2-40B4-BE49-F238E27FC236}">
                    <a16:creationId xmlns:a16="http://schemas.microsoft.com/office/drawing/2014/main" id="{29B12A35-F379-C1C5-B9F1-9D739710D624}"/>
                  </a:ext>
                </a:extLst>
              </p:cNvPr>
              <p:cNvSpPr/>
              <p:nvPr/>
            </p:nvSpPr>
            <p:spPr bwMode="auto">
              <a:xfrm>
                <a:off x="1915818" y="2544980"/>
                <a:ext cx="139960" cy="139960"/>
              </a:xfrm>
              <a:prstGeom prst="ellipse">
                <a:avLst/>
              </a:prstGeom>
              <a:solidFill>
                <a:srgbClr val="C7B0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950D5E8-A94D-EBCD-501F-9B136EFFEFAF}"/>
                </a:ext>
              </a:extLst>
            </p:cNvPr>
            <p:cNvGrpSpPr/>
            <p:nvPr/>
          </p:nvGrpSpPr>
          <p:grpSpPr>
            <a:xfrm>
              <a:off x="2836031" y="5301845"/>
              <a:ext cx="1417320" cy="509893"/>
              <a:chOff x="2836031" y="5301845"/>
              <a:chExt cx="1417320" cy="509893"/>
            </a:xfrm>
          </p:grpSpPr>
          <p:sp>
            <p:nvSpPr>
              <p:cNvPr id="8" name="Text Placeholder 17">
                <a:extLst>
                  <a:ext uri="{FF2B5EF4-FFF2-40B4-BE49-F238E27FC236}">
                    <a16:creationId xmlns:a16="http://schemas.microsoft.com/office/drawing/2014/main" id="{42D67B8B-048A-C99B-AA03-45E0EB82A5C0}"/>
                  </a:ext>
                </a:extLst>
              </p:cNvPr>
              <p:cNvSpPr txBox="1">
                <a:spLocks/>
              </p:cNvSpPr>
              <p:nvPr/>
            </p:nvSpPr>
            <p:spPr>
              <a:xfrm>
                <a:off x="2836031" y="5473184"/>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Transparency</a:t>
                </a:r>
              </a:p>
            </p:txBody>
          </p:sp>
          <p:sp>
            <p:nvSpPr>
              <p:cNvPr id="16" name="Oval 15">
                <a:extLst>
                  <a:ext uri="{FF2B5EF4-FFF2-40B4-BE49-F238E27FC236}">
                    <a16:creationId xmlns:a16="http://schemas.microsoft.com/office/drawing/2014/main" id="{355482FF-7B6C-2202-F314-E982305F8714}"/>
                  </a:ext>
                </a:extLst>
              </p:cNvPr>
              <p:cNvSpPr/>
              <p:nvPr/>
            </p:nvSpPr>
            <p:spPr bwMode="auto">
              <a:xfrm>
                <a:off x="3474711" y="5301845"/>
                <a:ext cx="139960" cy="139960"/>
              </a:xfrm>
              <a:prstGeom prst="ellipse">
                <a:avLst/>
              </a:prstGeom>
              <a:solidFill>
                <a:srgbClr val="8E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A2BA1875-D808-F6D6-260E-C8B7196BDC08}"/>
                </a:ext>
              </a:extLst>
            </p:cNvPr>
            <p:cNvSpPr txBox="1"/>
            <p:nvPr/>
          </p:nvSpPr>
          <p:spPr>
            <a:xfrm>
              <a:off x="2415874" y="2907348"/>
              <a:ext cx="2257634"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83000">
                        <a:srgbClr val="CD98CF"/>
                      </a:gs>
                    </a:gsLst>
                    <a:lin ang="2700000" scaled="0"/>
                  </a:gradFill>
                  <a:effectLst/>
                  <a:uLnTx/>
                  <a:uFillTx/>
                  <a:latin typeface="Segoe UI Semibold"/>
                  <a:ea typeface="+mn-ea"/>
                  <a:cs typeface="Segoe UI Semibold" panose="020B0702040204020203" pitchFamily="34" charset="0"/>
                </a:rPr>
                <a:t>Microsoft’s Responsible AI Principles</a:t>
              </a:r>
            </a:p>
          </p:txBody>
        </p:sp>
      </p:grpSp>
      <p:grpSp>
        <p:nvGrpSpPr>
          <p:cNvPr id="34" name="Group 33" descr="build blocks to enact these priciples">
            <a:extLst>
              <a:ext uri="{FF2B5EF4-FFF2-40B4-BE49-F238E27FC236}">
                <a16:creationId xmlns:a16="http://schemas.microsoft.com/office/drawing/2014/main" id="{8D477221-741C-443B-2E03-06862851EE08}"/>
              </a:ext>
            </a:extLst>
          </p:cNvPr>
          <p:cNvGrpSpPr/>
          <p:nvPr/>
        </p:nvGrpSpPr>
        <p:grpSpPr>
          <a:xfrm>
            <a:off x="7624769" y="781050"/>
            <a:ext cx="3744911" cy="5295900"/>
            <a:chOff x="7642936" y="708174"/>
            <a:chExt cx="3744911" cy="5295900"/>
          </a:xfrm>
        </p:grpSpPr>
        <p:sp>
          <p:nvSpPr>
            <p:cNvPr id="2" name="Rectangle: Rounded Corners 1">
              <a:extLst>
                <a:ext uri="{FF2B5EF4-FFF2-40B4-BE49-F238E27FC236}">
                  <a16:creationId xmlns:a16="http://schemas.microsoft.com/office/drawing/2014/main" id="{5039928C-8992-7B2B-CB4A-02417157C9EE}"/>
                </a:ext>
              </a:extLst>
            </p:cNvPr>
            <p:cNvSpPr/>
            <p:nvPr/>
          </p:nvSpPr>
          <p:spPr bwMode="auto">
            <a:xfrm>
              <a:off x="7642936" y="708174"/>
              <a:ext cx="3744911" cy="5295900"/>
            </a:xfrm>
            <a:prstGeom prst="roundRect">
              <a:avLst>
                <a:gd name="adj" fmla="val 1553"/>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27350A3E-623D-D2A2-C21A-FA15203150C2}"/>
                </a:ext>
              </a:extLst>
            </p:cNvPr>
            <p:cNvGrpSpPr/>
            <p:nvPr/>
          </p:nvGrpSpPr>
          <p:grpSpPr>
            <a:xfrm>
              <a:off x="8205052" y="2368160"/>
              <a:ext cx="3131892" cy="414276"/>
              <a:chOff x="8205052" y="2249184"/>
              <a:chExt cx="3131892" cy="414276"/>
            </a:xfrm>
          </p:grpSpPr>
          <p:sp>
            <p:nvSpPr>
              <p:cNvPr id="19" name="Text Placeholder 1">
                <a:extLst>
                  <a:ext uri="{FF2B5EF4-FFF2-40B4-BE49-F238E27FC236}">
                    <a16:creationId xmlns:a16="http://schemas.microsoft.com/office/drawing/2014/main" id="{B107513F-F824-5475-4EB5-9926541E7230}"/>
                  </a:ext>
                </a:extLst>
              </p:cNvPr>
              <p:cNvSpPr txBox="1">
                <a:spLocks/>
              </p:cNvSpPr>
              <p:nvPr/>
            </p:nvSpPr>
            <p:spPr>
              <a:xfrm>
                <a:off x="8785005" y="2287045"/>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Tools and processes</a:t>
                </a:r>
              </a:p>
            </p:txBody>
          </p:sp>
          <p:sp>
            <p:nvSpPr>
              <p:cNvPr id="20" name="Graphic 42">
                <a:extLst>
                  <a:ext uri="{FF2B5EF4-FFF2-40B4-BE49-F238E27FC236}">
                    <a16:creationId xmlns:a16="http://schemas.microsoft.com/office/drawing/2014/main" id="{8106A09B-4EB9-AD39-6702-8505618F5743}"/>
                  </a:ext>
                </a:extLst>
              </p:cNvPr>
              <p:cNvSpPr/>
              <p:nvPr/>
            </p:nvSpPr>
            <p:spPr>
              <a:xfrm>
                <a:off x="8205052" y="2249184"/>
                <a:ext cx="336600" cy="414276"/>
              </a:xfrm>
              <a:custGeom>
                <a:avLst/>
                <a:gdLst>
                  <a:gd name="connsiteX0" fmla="*/ 5572125 w 5572125"/>
                  <a:gd name="connsiteY0" fmla="*/ 1838399 h 6858000"/>
                  <a:gd name="connsiteX1" fmla="*/ 5572125 w 5572125"/>
                  <a:gd name="connsiteY1" fmla="*/ 6858000 h 6858000"/>
                  <a:gd name="connsiteX2" fmla="*/ 0 w 5572125"/>
                  <a:gd name="connsiteY2" fmla="*/ 6858000 h 6858000"/>
                  <a:gd name="connsiteX3" fmla="*/ 0 w 5572125"/>
                  <a:gd name="connsiteY3" fmla="*/ 0 h 6858000"/>
                  <a:gd name="connsiteX4" fmla="*/ 3733726 w 5572125"/>
                  <a:gd name="connsiteY4" fmla="*/ 0 h 6858000"/>
                  <a:gd name="connsiteX5" fmla="*/ 5572125 w 5572125"/>
                  <a:gd name="connsiteY5" fmla="*/ 1838399 h 6858000"/>
                  <a:gd name="connsiteX6" fmla="*/ 3857625 w 5572125"/>
                  <a:gd name="connsiteY6" fmla="*/ 1714500 h 6858000"/>
                  <a:gd name="connsiteX7" fmla="*/ 4838775 w 5572125"/>
                  <a:gd name="connsiteY7" fmla="*/ 1714500 h 6858000"/>
                  <a:gd name="connsiteX8" fmla="*/ 3857625 w 5572125"/>
                  <a:gd name="connsiteY8" fmla="*/ 733351 h 6858000"/>
                  <a:gd name="connsiteX9" fmla="*/ 3857625 w 5572125"/>
                  <a:gd name="connsiteY9" fmla="*/ 1714500 h 6858000"/>
                  <a:gd name="connsiteX10" fmla="*/ 5143500 w 5572125"/>
                  <a:gd name="connsiteY10" fmla="*/ 2143125 h 6858000"/>
                  <a:gd name="connsiteX11" fmla="*/ 3429000 w 5572125"/>
                  <a:gd name="connsiteY11" fmla="*/ 2143125 h 6858000"/>
                  <a:gd name="connsiteX12" fmla="*/ 3429000 w 5572125"/>
                  <a:gd name="connsiteY12" fmla="*/ 428625 h 6858000"/>
                  <a:gd name="connsiteX13" fmla="*/ 428625 w 5572125"/>
                  <a:gd name="connsiteY13" fmla="*/ 428625 h 6858000"/>
                  <a:gd name="connsiteX14" fmla="*/ 428625 w 5572125"/>
                  <a:gd name="connsiteY14" fmla="*/ 6429375 h 6858000"/>
                  <a:gd name="connsiteX15" fmla="*/ 5143500 w 5572125"/>
                  <a:gd name="connsiteY15" fmla="*/ 6429375 h 6858000"/>
                  <a:gd name="connsiteX16" fmla="*/ 5143500 w 5572125"/>
                  <a:gd name="connsiteY16" fmla="*/ 2143125 h 6858000"/>
                  <a:gd name="connsiteX17" fmla="*/ 3429000 w 5572125"/>
                  <a:gd name="connsiteY17" fmla="*/ 4286250 h 6858000"/>
                  <a:gd name="connsiteX18" fmla="*/ 4714875 w 5572125"/>
                  <a:gd name="connsiteY18" fmla="*/ 4286250 h 6858000"/>
                  <a:gd name="connsiteX19" fmla="*/ 4714875 w 5572125"/>
                  <a:gd name="connsiteY19" fmla="*/ 5572125 h 6858000"/>
                  <a:gd name="connsiteX20" fmla="*/ 3429000 w 5572125"/>
                  <a:gd name="connsiteY20" fmla="*/ 5572125 h 6858000"/>
                  <a:gd name="connsiteX21" fmla="*/ 3429000 w 5572125"/>
                  <a:gd name="connsiteY21" fmla="*/ 5143500 h 6858000"/>
                  <a:gd name="connsiteX22" fmla="*/ 2571750 w 5572125"/>
                  <a:gd name="connsiteY22" fmla="*/ 5143500 h 6858000"/>
                  <a:gd name="connsiteX23" fmla="*/ 1928813 w 5572125"/>
                  <a:gd name="connsiteY23" fmla="*/ 5786438 h 6858000"/>
                  <a:gd name="connsiteX24" fmla="*/ 1071563 w 5572125"/>
                  <a:gd name="connsiteY24" fmla="*/ 4929188 h 6858000"/>
                  <a:gd name="connsiteX25" fmla="*/ 1714500 w 5572125"/>
                  <a:gd name="connsiteY25" fmla="*/ 4286250 h 6858000"/>
                  <a:gd name="connsiteX26" fmla="*/ 1714500 w 5572125"/>
                  <a:gd name="connsiteY26" fmla="*/ 3000375 h 6858000"/>
                  <a:gd name="connsiteX27" fmla="*/ 1285875 w 5572125"/>
                  <a:gd name="connsiteY27" fmla="*/ 3000375 h 6858000"/>
                  <a:gd name="connsiteX28" fmla="*/ 1285875 w 5572125"/>
                  <a:gd name="connsiteY28" fmla="*/ 1714500 h 6858000"/>
                  <a:gd name="connsiteX29" fmla="*/ 2571750 w 5572125"/>
                  <a:gd name="connsiteY29" fmla="*/ 1714500 h 6858000"/>
                  <a:gd name="connsiteX30" fmla="*/ 2571750 w 5572125"/>
                  <a:gd name="connsiteY30" fmla="*/ 3000375 h 6858000"/>
                  <a:gd name="connsiteX31" fmla="*/ 2143125 w 5572125"/>
                  <a:gd name="connsiteY31" fmla="*/ 3000375 h 6858000"/>
                  <a:gd name="connsiteX32" fmla="*/ 2143125 w 5572125"/>
                  <a:gd name="connsiteY32" fmla="*/ 4286250 h 6858000"/>
                  <a:gd name="connsiteX33" fmla="*/ 2571750 w 5572125"/>
                  <a:gd name="connsiteY33" fmla="*/ 4714875 h 6858000"/>
                  <a:gd name="connsiteX34" fmla="*/ 3429000 w 5572125"/>
                  <a:gd name="connsiteY34" fmla="*/ 4714875 h 6858000"/>
                  <a:gd name="connsiteX35" fmla="*/ 3429000 w 5572125"/>
                  <a:gd name="connsiteY35" fmla="*/ 4286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72125" h="6858000">
                    <a:moveTo>
                      <a:pt x="5572125" y="1838399"/>
                    </a:moveTo>
                    <a:lnTo>
                      <a:pt x="5572125" y="6858000"/>
                    </a:lnTo>
                    <a:lnTo>
                      <a:pt x="0" y="6858000"/>
                    </a:lnTo>
                    <a:lnTo>
                      <a:pt x="0" y="0"/>
                    </a:lnTo>
                    <a:lnTo>
                      <a:pt x="3733726" y="0"/>
                    </a:lnTo>
                    <a:lnTo>
                      <a:pt x="5572125" y="1838399"/>
                    </a:lnTo>
                    <a:close/>
                    <a:moveTo>
                      <a:pt x="3857625" y="1714500"/>
                    </a:moveTo>
                    <a:lnTo>
                      <a:pt x="4838775" y="1714500"/>
                    </a:lnTo>
                    <a:lnTo>
                      <a:pt x="3857625" y="733351"/>
                    </a:lnTo>
                    <a:lnTo>
                      <a:pt x="3857625" y="1714500"/>
                    </a:lnTo>
                    <a:close/>
                    <a:moveTo>
                      <a:pt x="5143500" y="2143125"/>
                    </a:moveTo>
                    <a:lnTo>
                      <a:pt x="3429000" y="2143125"/>
                    </a:lnTo>
                    <a:lnTo>
                      <a:pt x="3429000" y="428625"/>
                    </a:lnTo>
                    <a:lnTo>
                      <a:pt x="428625" y="428625"/>
                    </a:lnTo>
                    <a:lnTo>
                      <a:pt x="428625" y="6429375"/>
                    </a:lnTo>
                    <a:lnTo>
                      <a:pt x="5143500" y="6429375"/>
                    </a:lnTo>
                    <a:lnTo>
                      <a:pt x="5143500" y="2143125"/>
                    </a:lnTo>
                    <a:close/>
                    <a:moveTo>
                      <a:pt x="3429000" y="4286250"/>
                    </a:moveTo>
                    <a:lnTo>
                      <a:pt x="4714875" y="4286250"/>
                    </a:lnTo>
                    <a:lnTo>
                      <a:pt x="4714875" y="5572125"/>
                    </a:lnTo>
                    <a:lnTo>
                      <a:pt x="3429000" y="5572125"/>
                    </a:lnTo>
                    <a:lnTo>
                      <a:pt x="3429000" y="5143500"/>
                    </a:lnTo>
                    <a:lnTo>
                      <a:pt x="2571750" y="5143500"/>
                    </a:lnTo>
                    <a:lnTo>
                      <a:pt x="1928813" y="5786438"/>
                    </a:lnTo>
                    <a:lnTo>
                      <a:pt x="1071563" y="4929188"/>
                    </a:lnTo>
                    <a:lnTo>
                      <a:pt x="1714500" y="4286250"/>
                    </a:lnTo>
                    <a:lnTo>
                      <a:pt x="1714500" y="3000375"/>
                    </a:lnTo>
                    <a:lnTo>
                      <a:pt x="1285875" y="3000375"/>
                    </a:lnTo>
                    <a:lnTo>
                      <a:pt x="1285875" y="1714500"/>
                    </a:lnTo>
                    <a:lnTo>
                      <a:pt x="2571750" y="1714500"/>
                    </a:lnTo>
                    <a:lnTo>
                      <a:pt x="2571750" y="3000375"/>
                    </a:lnTo>
                    <a:lnTo>
                      <a:pt x="2143125" y="3000375"/>
                    </a:lnTo>
                    <a:lnTo>
                      <a:pt x="2143125" y="4286250"/>
                    </a:lnTo>
                    <a:lnTo>
                      <a:pt x="2571750" y="4714875"/>
                    </a:lnTo>
                    <a:lnTo>
                      <a:pt x="3429000" y="4714875"/>
                    </a:lnTo>
                    <a:lnTo>
                      <a:pt x="3429000" y="4286250"/>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157B3261-8591-AD50-0952-07352DBA1770}"/>
                </a:ext>
              </a:extLst>
            </p:cNvPr>
            <p:cNvGrpSpPr/>
            <p:nvPr/>
          </p:nvGrpSpPr>
          <p:grpSpPr>
            <a:xfrm>
              <a:off x="8155262" y="4851189"/>
              <a:ext cx="3181682" cy="465260"/>
              <a:chOff x="8155262" y="4732213"/>
              <a:chExt cx="3181682" cy="465260"/>
            </a:xfrm>
          </p:grpSpPr>
          <p:sp>
            <p:nvSpPr>
              <p:cNvPr id="22" name="Text Placeholder 5">
                <a:extLst>
                  <a:ext uri="{FF2B5EF4-FFF2-40B4-BE49-F238E27FC236}">
                    <a16:creationId xmlns:a16="http://schemas.microsoft.com/office/drawing/2014/main" id="{C8E7464B-A6E3-1F52-C69B-6AC6A93643FB}"/>
                  </a:ext>
                </a:extLst>
              </p:cNvPr>
              <p:cNvSpPr txBox="1">
                <a:spLocks/>
              </p:cNvSpPr>
              <p:nvPr/>
            </p:nvSpPr>
            <p:spPr>
              <a:xfrm>
                <a:off x="8785005" y="4795566"/>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Governance</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3" name="Graphic 36">
                <a:extLst>
                  <a:ext uri="{FF2B5EF4-FFF2-40B4-BE49-F238E27FC236}">
                    <a16:creationId xmlns:a16="http://schemas.microsoft.com/office/drawing/2014/main" id="{D9AD371D-58ED-4446-0226-1EB8AADAC715}"/>
                  </a:ext>
                </a:extLst>
              </p:cNvPr>
              <p:cNvSpPr/>
              <p:nvPr/>
            </p:nvSpPr>
            <p:spPr>
              <a:xfrm>
                <a:off x="8155262" y="4732213"/>
                <a:ext cx="436180" cy="465260"/>
              </a:xfrm>
              <a:custGeom>
                <a:avLst/>
                <a:gdLst>
                  <a:gd name="connsiteX0" fmla="*/ 6000750 w 6429375"/>
                  <a:gd name="connsiteY0" fmla="*/ 3000375 h 6858000"/>
                  <a:gd name="connsiteX1" fmla="*/ 6000750 w 6429375"/>
                  <a:gd name="connsiteY1" fmla="*/ 5572125 h 6858000"/>
                  <a:gd name="connsiteX2" fmla="*/ 6030888 w 6429375"/>
                  <a:gd name="connsiteY2" fmla="*/ 5662538 h 6858000"/>
                  <a:gd name="connsiteX3" fmla="*/ 6104558 w 6429375"/>
                  <a:gd name="connsiteY3" fmla="*/ 5886897 h 6858000"/>
                  <a:gd name="connsiteX4" fmla="*/ 6205017 w 6429375"/>
                  <a:gd name="connsiteY4" fmla="*/ 6184925 h 6858000"/>
                  <a:gd name="connsiteX5" fmla="*/ 6305476 w 6429375"/>
                  <a:gd name="connsiteY5" fmla="*/ 6486302 h 6858000"/>
                  <a:gd name="connsiteX6" fmla="*/ 6385843 w 6429375"/>
                  <a:gd name="connsiteY6" fmla="*/ 6734101 h 6858000"/>
                  <a:gd name="connsiteX7" fmla="*/ 6429375 w 6429375"/>
                  <a:gd name="connsiteY7" fmla="*/ 6858000 h 6858000"/>
                  <a:gd name="connsiteX8" fmla="*/ 0 w 6429375"/>
                  <a:gd name="connsiteY8" fmla="*/ 6858000 h 6858000"/>
                  <a:gd name="connsiteX9" fmla="*/ 40184 w 6429375"/>
                  <a:gd name="connsiteY9" fmla="*/ 6734101 h 6858000"/>
                  <a:gd name="connsiteX10" fmla="*/ 123899 w 6429375"/>
                  <a:gd name="connsiteY10" fmla="*/ 6489651 h 6858000"/>
                  <a:gd name="connsiteX11" fmla="*/ 224358 w 6429375"/>
                  <a:gd name="connsiteY11" fmla="*/ 6184925 h 6858000"/>
                  <a:gd name="connsiteX12" fmla="*/ 321469 w 6429375"/>
                  <a:gd name="connsiteY12" fmla="*/ 5890245 h 6858000"/>
                  <a:gd name="connsiteX13" fmla="*/ 398487 w 6429375"/>
                  <a:gd name="connsiteY13" fmla="*/ 5662538 h 6858000"/>
                  <a:gd name="connsiteX14" fmla="*/ 428625 w 6429375"/>
                  <a:gd name="connsiteY14" fmla="*/ 5572125 h 6858000"/>
                  <a:gd name="connsiteX15" fmla="*/ 428625 w 6429375"/>
                  <a:gd name="connsiteY15" fmla="*/ 3000375 h 6858000"/>
                  <a:gd name="connsiteX16" fmla="*/ 0 w 6429375"/>
                  <a:gd name="connsiteY16" fmla="*/ 3000375 h 6858000"/>
                  <a:gd name="connsiteX17" fmla="*/ 0 w 6429375"/>
                  <a:gd name="connsiteY17" fmla="*/ 2571750 h 6858000"/>
                  <a:gd name="connsiteX18" fmla="*/ 3000375 w 6429375"/>
                  <a:gd name="connsiteY18" fmla="*/ 1071563 h 6858000"/>
                  <a:gd name="connsiteX19" fmla="*/ 3000375 w 6429375"/>
                  <a:gd name="connsiteY19" fmla="*/ 0 h 6858000"/>
                  <a:gd name="connsiteX20" fmla="*/ 4282902 w 6429375"/>
                  <a:gd name="connsiteY20" fmla="*/ 0 h 6858000"/>
                  <a:gd name="connsiteX21" fmla="*/ 4282902 w 6429375"/>
                  <a:gd name="connsiteY21" fmla="*/ 857250 h 6858000"/>
                  <a:gd name="connsiteX22" fmla="*/ 3429000 w 6429375"/>
                  <a:gd name="connsiteY22" fmla="*/ 857250 h 6858000"/>
                  <a:gd name="connsiteX23" fmla="*/ 3429000 w 6429375"/>
                  <a:gd name="connsiteY23" fmla="*/ 1071563 h 6858000"/>
                  <a:gd name="connsiteX24" fmla="*/ 6429375 w 6429375"/>
                  <a:gd name="connsiteY24" fmla="*/ 2571750 h 6858000"/>
                  <a:gd name="connsiteX25" fmla="*/ 6429375 w 6429375"/>
                  <a:gd name="connsiteY25" fmla="*/ 3000375 h 6858000"/>
                  <a:gd name="connsiteX26" fmla="*/ 6000750 w 6429375"/>
                  <a:gd name="connsiteY26" fmla="*/ 3000375 h 6858000"/>
                  <a:gd name="connsiteX27" fmla="*/ 957709 w 6429375"/>
                  <a:gd name="connsiteY27" fmla="*/ 2571750 h 6858000"/>
                  <a:gd name="connsiteX28" fmla="*/ 5471666 w 6429375"/>
                  <a:gd name="connsiteY28" fmla="*/ 2571750 h 6858000"/>
                  <a:gd name="connsiteX29" fmla="*/ 3214688 w 6429375"/>
                  <a:gd name="connsiteY29" fmla="*/ 1443261 h 6858000"/>
                  <a:gd name="connsiteX30" fmla="*/ 957709 w 6429375"/>
                  <a:gd name="connsiteY30" fmla="*/ 2571750 h 6858000"/>
                  <a:gd name="connsiteX31" fmla="*/ 1714500 w 6429375"/>
                  <a:gd name="connsiteY31" fmla="*/ 5572125 h 6858000"/>
                  <a:gd name="connsiteX32" fmla="*/ 2143125 w 6429375"/>
                  <a:gd name="connsiteY32" fmla="*/ 5572125 h 6858000"/>
                  <a:gd name="connsiteX33" fmla="*/ 2143125 w 6429375"/>
                  <a:gd name="connsiteY33" fmla="*/ 3000375 h 6858000"/>
                  <a:gd name="connsiteX34" fmla="*/ 1714500 w 6429375"/>
                  <a:gd name="connsiteY34" fmla="*/ 3000375 h 6858000"/>
                  <a:gd name="connsiteX35" fmla="*/ 1714500 w 6429375"/>
                  <a:gd name="connsiteY35" fmla="*/ 5572125 h 6858000"/>
                  <a:gd name="connsiteX36" fmla="*/ 2571750 w 6429375"/>
                  <a:gd name="connsiteY36" fmla="*/ 5572125 h 6858000"/>
                  <a:gd name="connsiteX37" fmla="*/ 3000375 w 6429375"/>
                  <a:gd name="connsiteY37" fmla="*/ 5572125 h 6858000"/>
                  <a:gd name="connsiteX38" fmla="*/ 3000375 w 6429375"/>
                  <a:gd name="connsiteY38" fmla="*/ 3000375 h 6858000"/>
                  <a:gd name="connsiteX39" fmla="*/ 2571750 w 6429375"/>
                  <a:gd name="connsiteY39" fmla="*/ 3000375 h 6858000"/>
                  <a:gd name="connsiteX40" fmla="*/ 2571750 w 6429375"/>
                  <a:gd name="connsiteY40" fmla="*/ 5572125 h 6858000"/>
                  <a:gd name="connsiteX41" fmla="*/ 3429000 w 6429375"/>
                  <a:gd name="connsiteY41" fmla="*/ 5572125 h 6858000"/>
                  <a:gd name="connsiteX42" fmla="*/ 3857625 w 6429375"/>
                  <a:gd name="connsiteY42" fmla="*/ 5572125 h 6858000"/>
                  <a:gd name="connsiteX43" fmla="*/ 3857625 w 6429375"/>
                  <a:gd name="connsiteY43" fmla="*/ 3000375 h 6858000"/>
                  <a:gd name="connsiteX44" fmla="*/ 3429000 w 6429375"/>
                  <a:gd name="connsiteY44" fmla="*/ 3000375 h 6858000"/>
                  <a:gd name="connsiteX45" fmla="*/ 3429000 w 6429375"/>
                  <a:gd name="connsiteY45" fmla="*/ 5572125 h 6858000"/>
                  <a:gd name="connsiteX46" fmla="*/ 4286250 w 6429375"/>
                  <a:gd name="connsiteY46" fmla="*/ 5572125 h 6858000"/>
                  <a:gd name="connsiteX47" fmla="*/ 4714875 w 6429375"/>
                  <a:gd name="connsiteY47" fmla="*/ 5572125 h 6858000"/>
                  <a:gd name="connsiteX48" fmla="*/ 4714875 w 6429375"/>
                  <a:gd name="connsiteY48" fmla="*/ 3000375 h 6858000"/>
                  <a:gd name="connsiteX49" fmla="*/ 4286250 w 6429375"/>
                  <a:gd name="connsiteY49" fmla="*/ 3000375 h 6858000"/>
                  <a:gd name="connsiteX50" fmla="*/ 4286250 w 6429375"/>
                  <a:gd name="connsiteY50" fmla="*/ 5572125 h 6858000"/>
                  <a:gd name="connsiteX51" fmla="*/ 857250 w 6429375"/>
                  <a:gd name="connsiteY51" fmla="*/ 5572125 h 6858000"/>
                  <a:gd name="connsiteX52" fmla="*/ 1285875 w 6429375"/>
                  <a:gd name="connsiteY52" fmla="*/ 5572125 h 6858000"/>
                  <a:gd name="connsiteX53" fmla="*/ 1285875 w 6429375"/>
                  <a:gd name="connsiteY53" fmla="*/ 3000375 h 6858000"/>
                  <a:gd name="connsiteX54" fmla="*/ 857250 w 6429375"/>
                  <a:gd name="connsiteY54" fmla="*/ 3000375 h 6858000"/>
                  <a:gd name="connsiteX55" fmla="*/ 857250 w 6429375"/>
                  <a:gd name="connsiteY55" fmla="*/ 5572125 h 6858000"/>
                  <a:gd name="connsiteX56" fmla="*/ 5833319 w 6429375"/>
                  <a:gd name="connsiteY56" fmla="*/ 6429375 h 6858000"/>
                  <a:gd name="connsiteX57" fmla="*/ 5692676 w 6429375"/>
                  <a:gd name="connsiteY57" fmla="*/ 6000750 h 6858000"/>
                  <a:gd name="connsiteX58" fmla="*/ 736699 w 6429375"/>
                  <a:gd name="connsiteY58" fmla="*/ 6000750 h 6858000"/>
                  <a:gd name="connsiteX59" fmla="*/ 596057 w 6429375"/>
                  <a:gd name="connsiteY59" fmla="*/ 6429375 h 6858000"/>
                  <a:gd name="connsiteX60" fmla="*/ 5833319 w 6429375"/>
                  <a:gd name="connsiteY60" fmla="*/ 6429375 h 6858000"/>
                  <a:gd name="connsiteX61" fmla="*/ 5572125 w 6429375"/>
                  <a:gd name="connsiteY61" fmla="*/ 3000375 h 6858000"/>
                  <a:gd name="connsiteX62" fmla="*/ 5143500 w 6429375"/>
                  <a:gd name="connsiteY62" fmla="*/ 3000375 h 6858000"/>
                  <a:gd name="connsiteX63" fmla="*/ 5143500 w 6429375"/>
                  <a:gd name="connsiteY63" fmla="*/ 5572125 h 6858000"/>
                  <a:gd name="connsiteX64" fmla="*/ 5572125 w 6429375"/>
                  <a:gd name="connsiteY64" fmla="*/ 5572125 h 6858000"/>
                  <a:gd name="connsiteX65" fmla="*/ 5572125 w 6429375"/>
                  <a:gd name="connsiteY65" fmla="*/ 30003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429375" h="6858000">
                    <a:moveTo>
                      <a:pt x="6000750" y="3000375"/>
                    </a:moveTo>
                    <a:lnTo>
                      <a:pt x="6000750" y="5572125"/>
                    </a:lnTo>
                    <a:lnTo>
                      <a:pt x="6030888" y="5662538"/>
                    </a:lnTo>
                    <a:cubicBezTo>
                      <a:pt x="6050980" y="5722814"/>
                      <a:pt x="6075525" y="5797589"/>
                      <a:pt x="6104558" y="5886897"/>
                    </a:cubicBezTo>
                    <a:cubicBezTo>
                      <a:pt x="6133591" y="5976205"/>
                      <a:pt x="6167077" y="6075525"/>
                      <a:pt x="6205017" y="6184925"/>
                    </a:cubicBezTo>
                    <a:cubicBezTo>
                      <a:pt x="6242957" y="6294325"/>
                      <a:pt x="6276443" y="6394784"/>
                      <a:pt x="6305476" y="6486302"/>
                    </a:cubicBezTo>
                    <a:cubicBezTo>
                      <a:pt x="6334509" y="6577820"/>
                      <a:pt x="6361298" y="6660431"/>
                      <a:pt x="6385843" y="6734101"/>
                    </a:cubicBezTo>
                    <a:cubicBezTo>
                      <a:pt x="6410388" y="6807771"/>
                      <a:pt x="6424922" y="6849059"/>
                      <a:pt x="6429375" y="6858000"/>
                    </a:cubicBezTo>
                    <a:lnTo>
                      <a:pt x="0" y="6858000"/>
                    </a:lnTo>
                    <a:cubicBezTo>
                      <a:pt x="4465" y="6844606"/>
                      <a:pt x="17859" y="6803317"/>
                      <a:pt x="40184" y="6734101"/>
                    </a:cubicBezTo>
                    <a:cubicBezTo>
                      <a:pt x="62508" y="6664884"/>
                      <a:pt x="90413" y="6583412"/>
                      <a:pt x="123899" y="6489651"/>
                    </a:cubicBezTo>
                    <a:cubicBezTo>
                      <a:pt x="157386" y="6395889"/>
                      <a:pt x="190872" y="6294325"/>
                      <a:pt x="224358" y="6184925"/>
                    </a:cubicBezTo>
                    <a:cubicBezTo>
                      <a:pt x="257845" y="6075525"/>
                      <a:pt x="290215" y="5977310"/>
                      <a:pt x="321469" y="5890245"/>
                    </a:cubicBezTo>
                    <a:cubicBezTo>
                      <a:pt x="352722" y="5803181"/>
                      <a:pt x="378396" y="5727267"/>
                      <a:pt x="398487" y="5662538"/>
                    </a:cubicBezTo>
                    <a:cubicBezTo>
                      <a:pt x="418579" y="5597809"/>
                      <a:pt x="428625" y="5567672"/>
                      <a:pt x="428625" y="5572125"/>
                    </a:cubicBezTo>
                    <a:lnTo>
                      <a:pt x="428625" y="3000375"/>
                    </a:lnTo>
                    <a:lnTo>
                      <a:pt x="0" y="3000375"/>
                    </a:lnTo>
                    <a:lnTo>
                      <a:pt x="0" y="2571750"/>
                    </a:lnTo>
                    <a:lnTo>
                      <a:pt x="3000375" y="1071563"/>
                    </a:lnTo>
                    <a:lnTo>
                      <a:pt x="3000375" y="0"/>
                    </a:lnTo>
                    <a:lnTo>
                      <a:pt x="4282902" y="0"/>
                    </a:lnTo>
                    <a:lnTo>
                      <a:pt x="4282902" y="857250"/>
                    </a:lnTo>
                    <a:lnTo>
                      <a:pt x="3429000" y="857250"/>
                    </a:lnTo>
                    <a:lnTo>
                      <a:pt x="3429000" y="1071563"/>
                    </a:lnTo>
                    <a:lnTo>
                      <a:pt x="6429375" y="2571750"/>
                    </a:lnTo>
                    <a:lnTo>
                      <a:pt x="6429375" y="3000375"/>
                    </a:lnTo>
                    <a:lnTo>
                      <a:pt x="6000750" y="3000375"/>
                    </a:lnTo>
                    <a:close/>
                    <a:moveTo>
                      <a:pt x="957709" y="2571750"/>
                    </a:moveTo>
                    <a:lnTo>
                      <a:pt x="5471666" y="2571750"/>
                    </a:lnTo>
                    <a:lnTo>
                      <a:pt x="3214688" y="1443261"/>
                    </a:lnTo>
                    <a:lnTo>
                      <a:pt x="957709" y="2571750"/>
                    </a:lnTo>
                    <a:close/>
                    <a:moveTo>
                      <a:pt x="1714500" y="5572125"/>
                    </a:moveTo>
                    <a:lnTo>
                      <a:pt x="2143125" y="5572125"/>
                    </a:lnTo>
                    <a:lnTo>
                      <a:pt x="2143125" y="3000375"/>
                    </a:lnTo>
                    <a:lnTo>
                      <a:pt x="1714500" y="3000375"/>
                    </a:lnTo>
                    <a:lnTo>
                      <a:pt x="1714500" y="5572125"/>
                    </a:lnTo>
                    <a:close/>
                    <a:moveTo>
                      <a:pt x="2571750" y="5572125"/>
                    </a:moveTo>
                    <a:lnTo>
                      <a:pt x="3000375" y="5572125"/>
                    </a:lnTo>
                    <a:lnTo>
                      <a:pt x="3000375" y="3000375"/>
                    </a:lnTo>
                    <a:lnTo>
                      <a:pt x="2571750" y="3000375"/>
                    </a:lnTo>
                    <a:lnTo>
                      <a:pt x="2571750" y="5572125"/>
                    </a:lnTo>
                    <a:close/>
                    <a:moveTo>
                      <a:pt x="3429000" y="5572125"/>
                    </a:moveTo>
                    <a:lnTo>
                      <a:pt x="3857625" y="5572125"/>
                    </a:lnTo>
                    <a:lnTo>
                      <a:pt x="3857625" y="3000375"/>
                    </a:lnTo>
                    <a:lnTo>
                      <a:pt x="3429000" y="3000375"/>
                    </a:lnTo>
                    <a:lnTo>
                      <a:pt x="3429000" y="5572125"/>
                    </a:lnTo>
                    <a:close/>
                    <a:moveTo>
                      <a:pt x="4286250" y="5572125"/>
                    </a:moveTo>
                    <a:lnTo>
                      <a:pt x="4714875" y="5572125"/>
                    </a:lnTo>
                    <a:lnTo>
                      <a:pt x="4714875" y="3000375"/>
                    </a:lnTo>
                    <a:lnTo>
                      <a:pt x="4286250" y="3000375"/>
                    </a:lnTo>
                    <a:lnTo>
                      <a:pt x="4286250" y="5572125"/>
                    </a:lnTo>
                    <a:close/>
                    <a:moveTo>
                      <a:pt x="857250" y="5572125"/>
                    </a:moveTo>
                    <a:lnTo>
                      <a:pt x="1285875" y="5572125"/>
                    </a:lnTo>
                    <a:lnTo>
                      <a:pt x="1285875" y="3000375"/>
                    </a:lnTo>
                    <a:lnTo>
                      <a:pt x="857250" y="3000375"/>
                    </a:lnTo>
                    <a:lnTo>
                      <a:pt x="857250" y="5572125"/>
                    </a:lnTo>
                    <a:close/>
                    <a:moveTo>
                      <a:pt x="5833319" y="6429375"/>
                    </a:moveTo>
                    <a:lnTo>
                      <a:pt x="5692676" y="6000750"/>
                    </a:lnTo>
                    <a:lnTo>
                      <a:pt x="736699" y="6000750"/>
                    </a:lnTo>
                    <a:lnTo>
                      <a:pt x="596057" y="6429375"/>
                    </a:lnTo>
                    <a:lnTo>
                      <a:pt x="5833319" y="6429375"/>
                    </a:lnTo>
                    <a:close/>
                    <a:moveTo>
                      <a:pt x="5572125" y="3000375"/>
                    </a:moveTo>
                    <a:lnTo>
                      <a:pt x="5143500" y="3000375"/>
                    </a:lnTo>
                    <a:lnTo>
                      <a:pt x="5143500" y="5572125"/>
                    </a:lnTo>
                    <a:lnTo>
                      <a:pt x="5572125" y="5572125"/>
                    </a:lnTo>
                    <a:lnTo>
                      <a:pt x="5572125" y="3000375"/>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1C775D-7229-A013-0094-6A5C14BC76D3}"/>
                </a:ext>
              </a:extLst>
            </p:cNvPr>
            <p:cNvGrpSpPr/>
            <p:nvPr/>
          </p:nvGrpSpPr>
          <p:grpSpPr>
            <a:xfrm>
              <a:off x="8150758" y="4069373"/>
              <a:ext cx="3186186" cy="338554"/>
              <a:chOff x="8150758" y="4060043"/>
              <a:chExt cx="3186186" cy="338554"/>
            </a:xfrm>
          </p:grpSpPr>
          <p:sp>
            <p:nvSpPr>
              <p:cNvPr id="25" name="Text Placeholder 4">
                <a:extLst>
                  <a:ext uri="{FF2B5EF4-FFF2-40B4-BE49-F238E27FC236}">
                    <a16:creationId xmlns:a16="http://schemas.microsoft.com/office/drawing/2014/main" id="{7AC49C1B-B1F8-87C9-2472-FFCB31FFFC69}"/>
                  </a:ext>
                </a:extLst>
              </p:cNvPr>
              <p:cNvSpPr txBox="1">
                <a:spLocks/>
              </p:cNvSpPr>
              <p:nvPr/>
            </p:nvSpPr>
            <p:spPr>
              <a:xfrm>
                <a:off x="8785005" y="406004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Rules</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6" name="Graphic 47">
                <a:extLst>
                  <a:ext uri="{FF2B5EF4-FFF2-40B4-BE49-F238E27FC236}">
                    <a16:creationId xmlns:a16="http://schemas.microsoft.com/office/drawing/2014/main" id="{C3776A49-86DF-560B-DE59-64FEC10AB535}"/>
                  </a:ext>
                </a:extLst>
              </p:cNvPr>
              <p:cNvSpPr/>
              <p:nvPr/>
            </p:nvSpPr>
            <p:spPr>
              <a:xfrm>
                <a:off x="8150758" y="4060043"/>
                <a:ext cx="445188" cy="338554"/>
              </a:xfrm>
              <a:custGeom>
                <a:avLst/>
                <a:gdLst>
                  <a:gd name="connsiteX0" fmla="*/ 2079501 w 6794375"/>
                  <a:gd name="connsiteY0" fmla="*/ 2133079 h 5166940"/>
                  <a:gd name="connsiteX1" fmla="*/ 2079501 w 6794375"/>
                  <a:gd name="connsiteY1" fmla="*/ 1704454 h 5166940"/>
                  <a:gd name="connsiteX2" fmla="*/ 6794376 w 6794375"/>
                  <a:gd name="connsiteY2" fmla="*/ 1704454 h 5166940"/>
                  <a:gd name="connsiteX3" fmla="*/ 6794376 w 6794375"/>
                  <a:gd name="connsiteY3" fmla="*/ 2133079 h 5166940"/>
                  <a:gd name="connsiteX4" fmla="*/ 2079501 w 6794375"/>
                  <a:gd name="connsiteY4" fmla="*/ 2133079 h 5166940"/>
                  <a:gd name="connsiteX5" fmla="*/ 2079501 w 6794375"/>
                  <a:gd name="connsiteY5" fmla="*/ 418579 h 5166940"/>
                  <a:gd name="connsiteX6" fmla="*/ 6794376 w 6794375"/>
                  <a:gd name="connsiteY6" fmla="*/ 418579 h 5166940"/>
                  <a:gd name="connsiteX7" fmla="*/ 6794376 w 6794375"/>
                  <a:gd name="connsiteY7" fmla="*/ 847204 h 5166940"/>
                  <a:gd name="connsiteX8" fmla="*/ 2079501 w 6794375"/>
                  <a:gd name="connsiteY8" fmla="*/ 847204 h 5166940"/>
                  <a:gd name="connsiteX9" fmla="*/ 2079501 w 6794375"/>
                  <a:gd name="connsiteY9" fmla="*/ 418579 h 5166940"/>
                  <a:gd name="connsiteX10" fmla="*/ 2079501 w 6794375"/>
                  <a:gd name="connsiteY10" fmla="*/ 3418954 h 5166940"/>
                  <a:gd name="connsiteX11" fmla="*/ 2079501 w 6794375"/>
                  <a:gd name="connsiteY11" fmla="*/ 2990329 h 5166940"/>
                  <a:gd name="connsiteX12" fmla="*/ 6794376 w 6794375"/>
                  <a:gd name="connsiteY12" fmla="*/ 2990329 h 5166940"/>
                  <a:gd name="connsiteX13" fmla="*/ 6794376 w 6794375"/>
                  <a:gd name="connsiteY13" fmla="*/ 3418954 h 5166940"/>
                  <a:gd name="connsiteX14" fmla="*/ 2079501 w 6794375"/>
                  <a:gd name="connsiteY14" fmla="*/ 3418954 h 5166940"/>
                  <a:gd name="connsiteX15" fmla="*/ 2079501 w 6794375"/>
                  <a:gd name="connsiteY15" fmla="*/ 4704829 h 5166940"/>
                  <a:gd name="connsiteX16" fmla="*/ 2079501 w 6794375"/>
                  <a:gd name="connsiteY16" fmla="*/ 4276204 h 5166940"/>
                  <a:gd name="connsiteX17" fmla="*/ 6794376 w 6794375"/>
                  <a:gd name="connsiteY17" fmla="*/ 4276204 h 5166940"/>
                  <a:gd name="connsiteX18" fmla="*/ 6794376 w 6794375"/>
                  <a:gd name="connsiteY18" fmla="*/ 4704829 h 5166940"/>
                  <a:gd name="connsiteX19" fmla="*/ 2079501 w 6794375"/>
                  <a:gd name="connsiteY19" fmla="*/ 4704829 h 5166940"/>
                  <a:gd name="connsiteX20" fmla="*/ 579314 w 6794375"/>
                  <a:gd name="connsiteY20" fmla="*/ 703213 h 5166940"/>
                  <a:gd name="connsiteX21" fmla="*/ 1285875 w 6794375"/>
                  <a:gd name="connsiteY21" fmla="*/ 0 h 5166940"/>
                  <a:gd name="connsiteX22" fmla="*/ 1587252 w 6794375"/>
                  <a:gd name="connsiteY22" fmla="*/ 301377 h 5166940"/>
                  <a:gd name="connsiteX23" fmla="*/ 579314 w 6794375"/>
                  <a:gd name="connsiteY23" fmla="*/ 1309315 h 5166940"/>
                  <a:gd name="connsiteX24" fmla="*/ 0 w 6794375"/>
                  <a:gd name="connsiteY24" fmla="*/ 730002 h 5166940"/>
                  <a:gd name="connsiteX25" fmla="*/ 301377 w 6794375"/>
                  <a:gd name="connsiteY25" fmla="*/ 428625 h 5166940"/>
                  <a:gd name="connsiteX26" fmla="*/ 579314 w 6794375"/>
                  <a:gd name="connsiteY26" fmla="*/ 703213 h 5166940"/>
                  <a:gd name="connsiteX27" fmla="*/ 579314 w 6794375"/>
                  <a:gd name="connsiteY27" fmla="*/ 1989088 h 5166940"/>
                  <a:gd name="connsiteX28" fmla="*/ 1285875 w 6794375"/>
                  <a:gd name="connsiteY28" fmla="*/ 1285875 h 5166940"/>
                  <a:gd name="connsiteX29" fmla="*/ 1587252 w 6794375"/>
                  <a:gd name="connsiteY29" fmla="*/ 1587252 h 5166940"/>
                  <a:gd name="connsiteX30" fmla="*/ 579314 w 6794375"/>
                  <a:gd name="connsiteY30" fmla="*/ 2595191 h 5166940"/>
                  <a:gd name="connsiteX31" fmla="*/ 0 w 6794375"/>
                  <a:gd name="connsiteY31" fmla="*/ 2015877 h 5166940"/>
                  <a:gd name="connsiteX32" fmla="*/ 301377 w 6794375"/>
                  <a:gd name="connsiteY32" fmla="*/ 1714500 h 5166940"/>
                  <a:gd name="connsiteX33" fmla="*/ 579314 w 6794375"/>
                  <a:gd name="connsiteY33" fmla="*/ 1989088 h 5166940"/>
                  <a:gd name="connsiteX34" fmla="*/ 579314 w 6794375"/>
                  <a:gd name="connsiteY34" fmla="*/ 3274963 h 5166940"/>
                  <a:gd name="connsiteX35" fmla="*/ 1285875 w 6794375"/>
                  <a:gd name="connsiteY35" fmla="*/ 2571750 h 5166940"/>
                  <a:gd name="connsiteX36" fmla="*/ 1587252 w 6794375"/>
                  <a:gd name="connsiteY36" fmla="*/ 2873127 h 5166940"/>
                  <a:gd name="connsiteX37" fmla="*/ 579314 w 6794375"/>
                  <a:gd name="connsiteY37" fmla="*/ 3881066 h 5166940"/>
                  <a:gd name="connsiteX38" fmla="*/ 0 w 6794375"/>
                  <a:gd name="connsiteY38" fmla="*/ 3301752 h 5166940"/>
                  <a:gd name="connsiteX39" fmla="*/ 301377 w 6794375"/>
                  <a:gd name="connsiteY39" fmla="*/ 3000375 h 5166940"/>
                  <a:gd name="connsiteX40" fmla="*/ 579314 w 6794375"/>
                  <a:gd name="connsiteY40" fmla="*/ 3274963 h 5166940"/>
                  <a:gd name="connsiteX41" fmla="*/ 579314 w 6794375"/>
                  <a:gd name="connsiteY41" fmla="*/ 4560838 h 5166940"/>
                  <a:gd name="connsiteX42" fmla="*/ 1285875 w 6794375"/>
                  <a:gd name="connsiteY42" fmla="*/ 3857625 h 5166940"/>
                  <a:gd name="connsiteX43" fmla="*/ 1587252 w 6794375"/>
                  <a:gd name="connsiteY43" fmla="*/ 4159002 h 5166940"/>
                  <a:gd name="connsiteX44" fmla="*/ 579314 w 6794375"/>
                  <a:gd name="connsiteY44" fmla="*/ 5166941 h 5166940"/>
                  <a:gd name="connsiteX45" fmla="*/ 0 w 6794375"/>
                  <a:gd name="connsiteY45" fmla="*/ 4587627 h 5166940"/>
                  <a:gd name="connsiteX46" fmla="*/ 301377 w 6794375"/>
                  <a:gd name="connsiteY46" fmla="*/ 4286250 h 5166940"/>
                  <a:gd name="connsiteX47" fmla="*/ 579314 w 6794375"/>
                  <a:gd name="connsiteY47" fmla="*/ 4560838 h 5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794375" h="5166940">
                    <a:moveTo>
                      <a:pt x="2079501" y="2133079"/>
                    </a:moveTo>
                    <a:lnTo>
                      <a:pt x="2079501" y="1704454"/>
                    </a:lnTo>
                    <a:lnTo>
                      <a:pt x="6794376" y="1704454"/>
                    </a:lnTo>
                    <a:lnTo>
                      <a:pt x="6794376" y="2133079"/>
                    </a:lnTo>
                    <a:lnTo>
                      <a:pt x="2079501" y="2133079"/>
                    </a:lnTo>
                    <a:close/>
                    <a:moveTo>
                      <a:pt x="2079501" y="418579"/>
                    </a:moveTo>
                    <a:lnTo>
                      <a:pt x="6794376" y="418579"/>
                    </a:lnTo>
                    <a:lnTo>
                      <a:pt x="6794376" y="847204"/>
                    </a:lnTo>
                    <a:lnTo>
                      <a:pt x="2079501" y="847204"/>
                    </a:lnTo>
                    <a:lnTo>
                      <a:pt x="2079501" y="418579"/>
                    </a:lnTo>
                    <a:close/>
                    <a:moveTo>
                      <a:pt x="2079501" y="3418954"/>
                    </a:moveTo>
                    <a:lnTo>
                      <a:pt x="2079501" y="2990329"/>
                    </a:lnTo>
                    <a:lnTo>
                      <a:pt x="6794376" y="2990329"/>
                    </a:lnTo>
                    <a:lnTo>
                      <a:pt x="6794376" y="3418954"/>
                    </a:lnTo>
                    <a:lnTo>
                      <a:pt x="2079501" y="3418954"/>
                    </a:lnTo>
                    <a:close/>
                    <a:moveTo>
                      <a:pt x="2079501" y="4704829"/>
                    </a:moveTo>
                    <a:lnTo>
                      <a:pt x="2079501" y="4276204"/>
                    </a:lnTo>
                    <a:lnTo>
                      <a:pt x="6794376" y="4276204"/>
                    </a:lnTo>
                    <a:lnTo>
                      <a:pt x="6794376" y="4704829"/>
                    </a:lnTo>
                    <a:lnTo>
                      <a:pt x="2079501" y="4704829"/>
                    </a:lnTo>
                    <a:close/>
                    <a:moveTo>
                      <a:pt x="579314" y="703213"/>
                    </a:moveTo>
                    <a:lnTo>
                      <a:pt x="1285875" y="0"/>
                    </a:lnTo>
                    <a:lnTo>
                      <a:pt x="1587252" y="301377"/>
                    </a:lnTo>
                    <a:lnTo>
                      <a:pt x="579314" y="1309315"/>
                    </a:lnTo>
                    <a:lnTo>
                      <a:pt x="0" y="730002"/>
                    </a:lnTo>
                    <a:lnTo>
                      <a:pt x="301377" y="428625"/>
                    </a:lnTo>
                    <a:lnTo>
                      <a:pt x="579314" y="703213"/>
                    </a:lnTo>
                    <a:close/>
                    <a:moveTo>
                      <a:pt x="579314" y="1989088"/>
                    </a:moveTo>
                    <a:lnTo>
                      <a:pt x="1285875" y="1285875"/>
                    </a:lnTo>
                    <a:lnTo>
                      <a:pt x="1587252" y="1587252"/>
                    </a:lnTo>
                    <a:lnTo>
                      <a:pt x="579314" y="2595191"/>
                    </a:lnTo>
                    <a:lnTo>
                      <a:pt x="0" y="2015877"/>
                    </a:lnTo>
                    <a:lnTo>
                      <a:pt x="301377" y="1714500"/>
                    </a:lnTo>
                    <a:lnTo>
                      <a:pt x="579314" y="1989088"/>
                    </a:lnTo>
                    <a:close/>
                    <a:moveTo>
                      <a:pt x="579314" y="3274963"/>
                    </a:moveTo>
                    <a:lnTo>
                      <a:pt x="1285875" y="2571750"/>
                    </a:lnTo>
                    <a:lnTo>
                      <a:pt x="1587252" y="2873127"/>
                    </a:lnTo>
                    <a:lnTo>
                      <a:pt x="579314" y="3881066"/>
                    </a:lnTo>
                    <a:lnTo>
                      <a:pt x="0" y="3301752"/>
                    </a:lnTo>
                    <a:lnTo>
                      <a:pt x="301377" y="3000375"/>
                    </a:lnTo>
                    <a:lnTo>
                      <a:pt x="579314" y="3274963"/>
                    </a:lnTo>
                    <a:close/>
                    <a:moveTo>
                      <a:pt x="579314" y="4560838"/>
                    </a:moveTo>
                    <a:lnTo>
                      <a:pt x="1285875" y="3857625"/>
                    </a:lnTo>
                    <a:lnTo>
                      <a:pt x="1587252" y="4159002"/>
                    </a:lnTo>
                    <a:lnTo>
                      <a:pt x="579314" y="5166941"/>
                    </a:lnTo>
                    <a:lnTo>
                      <a:pt x="0" y="4587627"/>
                    </a:lnTo>
                    <a:lnTo>
                      <a:pt x="301377" y="4286250"/>
                    </a:lnTo>
                    <a:lnTo>
                      <a:pt x="579314" y="4560838"/>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AEADC45E-6B33-13E2-3D89-A9BF3CFE4A16}"/>
                </a:ext>
              </a:extLst>
            </p:cNvPr>
            <p:cNvGrpSpPr/>
            <p:nvPr/>
          </p:nvGrpSpPr>
          <p:grpSpPr>
            <a:xfrm>
              <a:off x="8257607" y="3225696"/>
              <a:ext cx="3079337" cy="400417"/>
              <a:chOff x="8257607" y="3118742"/>
              <a:chExt cx="3079337" cy="400417"/>
            </a:xfrm>
          </p:grpSpPr>
          <p:sp>
            <p:nvSpPr>
              <p:cNvPr id="28" name="Text Placeholder 2">
                <a:extLst>
                  <a:ext uri="{FF2B5EF4-FFF2-40B4-BE49-F238E27FC236}">
                    <a16:creationId xmlns:a16="http://schemas.microsoft.com/office/drawing/2014/main" id="{D454B478-94F3-49C1-A5C2-68EB797E5FB8}"/>
                  </a:ext>
                </a:extLst>
              </p:cNvPr>
              <p:cNvSpPr txBox="1">
                <a:spLocks/>
              </p:cNvSpPr>
              <p:nvPr/>
            </p:nvSpPr>
            <p:spPr>
              <a:xfrm>
                <a:off x="8785005" y="314967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Training and practices</a:t>
                </a:r>
              </a:p>
            </p:txBody>
          </p:sp>
          <p:sp>
            <p:nvSpPr>
              <p:cNvPr id="29" name="Graphic 50">
                <a:extLst>
                  <a:ext uri="{FF2B5EF4-FFF2-40B4-BE49-F238E27FC236}">
                    <a16:creationId xmlns:a16="http://schemas.microsoft.com/office/drawing/2014/main" id="{E1B11C27-2638-F6AE-93C1-F6D5A367AB79}"/>
                  </a:ext>
                </a:extLst>
              </p:cNvPr>
              <p:cNvSpPr/>
              <p:nvPr/>
            </p:nvSpPr>
            <p:spPr>
              <a:xfrm>
                <a:off x="8257607" y="3118742"/>
                <a:ext cx="231491" cy="400417"/>
              </a:xfrm>
              <a:custGeom>
                <a:avLst/>
                <a:gdLst>
                  <a:gd name="connsiteX0" fmla="*/ 3814093 w 3964781"/>
                  <a:gd name="connsiteY0" fmla="*/ 971104 h 6858000"/>
                  <a:gd name="connsiteX1" fmla="*/ 3891111 w 3964781"/>
                  <a:gd name="connsiteY1" fmla="*/ 1048122 h 6858000"/>
                  <a:gd name="connsiteX2" fmla="*/ 3921249 w 3964781"/>
                  <a:gd name="connsiteY2" fmla="*/ 1155278 h 6858000"/>
                  <a:gd name="connsiteX3" fmla="*/ 3914552 w 3964781"/>
                  <a:gd name="connsiteY3" fmla="*/ 1205508 h 6858000"/>
                  <a:gd name="connsiteX4" fmla="*/ 3897809 w 3964781"/>
                  <a:gd name="connsiteY4" fmla="*/ 1252389 h 6858000"/>
                  <a:gd name="connsiteX5" fmla="*/ 1530325 w 3964781"/>
                  <a:gd name="connsiteY5" fmla="*/ 5990704 h 6858000"/>
                  <a:gd name="connsiteX6" fmla="*/ 1436564 w 3964781"/>
                  <a:gd name="connsiteY6" fmla="*/ 6084466 h 6858000"/>
                  <a:gd name="connsiteX7" fmla="*/ 857250 w 3964781"/>
                  <a:gd name="connsiteY7" fmla="*/ 6375797 h 6858000"/>
                  <a:gd name="connsiteX8" fmla="*/ 626194 w 3964781"/>
                  <a:gd name="connsiteY8" fmla="*/ 6429375 h 6858000"/>
                  <a:gd name="connsiteX9" fmla="*/ 596057 w 3964781"/>
                  <a:gd name="connsiteY9" fmla="*/ 6429375 h 6858000"/>
                  <a:gd name="connsiteX10" fmla="*/ 562570 w 3964781"/>
                  <a:gd name="connsiteY10" fmla="*/ 6426027 h 6858000"/>
                  <a:gd name="connsiteX11" fmla="*/ 405185 w 3964781"/>
                  <a:gd name="connsiteY11" fmla="*/ 6740798 h 6858000"/>
                  <a:gd name="connsiteX12" fmla="*/ 328166 w 3964781"/>
                  <a:gd name="connsiteY12" fmla="*/ 6824514 h 6858000"/>
                  <a:gd name="connsiteX13" fmla="*/ 214313 w 3964781"/>
                  <a:gd name="connsiteY13" fmla="*/ 6858000 h 6858000"/>
                  <a:gd name="connsiteX14" fmla="*/ 63624 w 3964781"/>
                  <a:gd name="connsiteY14" fmla="*/ 6794376 h 6858000"/>
                  <a:gd name="connsiteX15" fmla="*/ 0 w 3964781"/>
                  <a:gd name="connsiteY15" fmla="*/ 6643688 h 6858000"/>
                  <a:gd name="connsiteX16" fmla="*/ 23440 w 3964781"/>
                  <a:gd name="connsiteY16" fmla="*/ 6543229 h 6858000"/>
                  <a:gd name="connsiteX17" fmla="*/ 77019 w 3964781"/>
                  <a:gd name="connsiteY17" fmla="*/ 6419329 h 6858000"/>
                  <a:gd name="connsiteX18" fmla="*/ 143991 w 3964781"/>
                  <a:gd name="connsiteY18" fmla="*/ 6295430 h 6858000"/>
                  <a:gd name="connsiteX19" fmla="*/ 194221 w 3964781"/>
                  <a:gd name="connsiteY19" fmla="*/ 6201668 h 6858000"/>
                  <a:gd name="connsiteX20" fmla="*/ 107156 w 3964781"/>
                  <a:gd name="connsiteY20" fmla="*/ 5910337 h 6858000"/>
                  <a:gd name="connsiteX21" fmla="*/ 107156 w 3964781"/>
                  <a:gd name="connsiteY21" fmla="*/ 5357813 h 6858000"/>
                  <a:gd name="connsiteX22" fmla="*/ 130597 w 3964781"/>
                  <a:gd name="connsiteY22" fmla="*/ 5260702 h 6858000"/>
                  <a:gd name="connsiteX23" fmla="*/ 2059409 w 3964781"/>
                  <a:gd name="connsiteY23" fmla="*/ 1403077 h 6858000"/>
                  <a:gd name="connsiteX24" fmla="*/ 1841748 w 3964781"/>
                  <a:gd name="connsiteY24" fmla="*/ 1295921 h 6858000"/>
                  <a:gd name="connsiteX25" fmla="*/ 1048122 w 3964781"/>
                  <a:gd name="connsiteY25" fmla="*/ 2883173 h 6858000"/>
                  <a:gd name="connsiteX26" fmla="*/ 971104 w 3964781"/>
                  <a:gd name="connsiteY26" fmla="*/ 2966889 h 6858000"/>
                  <a:gd name="connsiteX27" fmla="*/ 857250 w 3964781"/>
                  <a:gd name="connsiteY27" fmla="*/ 3000375 h 6858000"/>
                  <a:gd name="connsiteX28" fmla="*/ 706562 w 3964781"/>
                  <a:gd name="connsiteY28" fmla="*/ 2936751 h 6858000"/>
                  <a:gd name="connsiteX29" fmla="*/ 642938 w 3964781"/>
                  <a:gd name="connsiteY29" fmla="*/ 2786063 h 6858000"/>
                  <a:gd name="connsiteX30" fmla="*/ 666378 w 3964781"/>
                  <a:gd name="connsiteY30" fmla="*/ 2688952 h 6858000"/>
                  <a:gd name="connsiteX31" fmla="*/ 1466701 w 3964781"/>
                  <a:gd name="connsiteY31" fmla="*/ 1088306 h 6858000"/>
                  <a:gd name="connsiteX32" fmla="*/ 1610692 w 3964781"/>
                  <a:gd name="connsiteY32" fmla="*/ 920874 h 6858000"/>
                  <a:gd name="connsiteX33" fmla="*/ 1821656 w 3964781"/>
                  <a:gd name="connsiteY33" fmla="*/ 857250 h 6858000"/>
                  <a:gd name="connsiteX34" fmla="*/ 2042666 w 3964781"/>
                  <a:gd name="connsiteY34" fmla="*/ 914177 h 6858000"/>
                  <a:gd name="connsiteX35" fmla="*/ 2250281 w 3964781"/>
                  <a:gd name="connsiteY35" fmla="*/ 1021333 h 6858000"/>
                  <a:gd name="connsiteX36" fmla="*/ 2488034 w 3964781"/>
                  <a:gd name="connsiteY36" fmla="*/ 545827 h 6858000"/>
                  <a:gd name="connsiteX37" fmla="*/ 2565053 w 3964781"/>
                  <a:gd name="connsiteY37" fmla="*/ 458763 h 6858000"/>
                  <a:gd name="connsiteX38" fmla="*/ 2678906 w 3964781"/>
                  <a:gd name="connsiteY38" fmla="*/ 428625 h 6858000"/>
                  <a:gd name="connsiteX39" fmla="*/ 2752576 w 3964781"/>
                  <a:gd name="connsiteY39" fmla="*/ 442020 h 6858000"/>
                  <a:gd name="connsiteX40" fmla="*/ 2829595 w 3964781"/>
                  <a:gd name="connsiteY40" fmla="*/ 284634 h 6858000"/>
                  <a:gd name="connsiteX41" fmla="*/ 2916659 w 3964781"/>
                  <a:gd name="connsiteY41" fmla="*/ 140643 h 6858000"/>
                  <a:gd name="connsiteX42" fmla="*/ 3037210 w 3964781"/>
                  <a:gd name="connsiteY42" fmla="*/ 40184 h 6858000"/>
                  <a:gd name="connsiteX43" fmla="*/ 3214688 w 3964781"/>
                  <a:gd name="connsiteY43" fmla="*/ 0 h 6858000"/>
                  <a:gd name="connsiteX44" fmla="*/ 3418954 w 3964781"/>
                  <a:gd name="connsiteY44" fmla="*/ 50229 h 6858000"/>
                  <a:gd name="connsiteX45" fmla="*/ 3733726 w 3964781"/>
                  <a:gd name="connsiteY45" fmla="*/ 207615 h 6858000"/>
                  <a:gd name="connsiteX46" fmla="*/ 3901157 w 3964781"/>
                  <a:gd name="connsiteY46" fmla="*/ 348258 h 6858000"/>
                  <a:gd name="connsiteX47" fmla="*/ 3964781 w 3964781"/>
                  <a:gd name="connsiteY47" fmla="*/ 562570 h 6858000"/>
                  <a:gd name="connsiteX48" fmla="*/ 3914552 w 3964781"/>
                  <a:gd name="connsiteY48" fmla="*/ 773534 h 6858000"/>
                  <a:gd name="connsiteX49" fmla="*/ 3814093 w 3964781"/>
                  <a:gd name="connsiteY49" fmla="*/ 971104 h 6858000"/>
                  <a:gd name="connsiteX50" fmla="*/ 3137669 w 3964781"/>
                  <a:gd name="connsiteY50" fmla="*/ 632892 h 6858000"/>
                  <a:gd name="connsiteX51" fmla="*/ 3429000 w 3964781"/>
                  <a:gd name="connsiteY51" fmla="*/ 776883 h 6858000"/>
                  <a:gd name="connsiteX52" fmla="*/ 3526110 w 3964781"/>
                  <a:gd name="connsiteY52" fmla="*/ 582662 h 6858000"/>
                  <a:gd name="connsiteX53" fmla="*/ 3234779 w 3964781"/>
                  <a:gd name="connsiteY53" fmla="*/ 438671 h 6858000"/>
                  <a:gd name="connsiteX54" fmla="*/ 3137669 w 3964781"/>
                  <a:gd name="connsiteY54" fmla="*/ 632892 h 6858000"/>
                  <a:gd name="connsiteX55" fmla="*/ 3418954 w 3964781"/>
                  <a:gd name="connsiteY55" fmla="*/ 1252389 h 6858000"/>
                  <a:gd name="connsiteX56" fmla="*/ 2776017 w 3964781"/>
                  <a:gd name="connsiteY56" fmla="*/ 930920 h 6858000"/>
                  <a:gd name="connsiteX57" fmla="*/ 535781 w 3964781"/>
                  <a:gd name="connsiteY57" fmla="*/ 5408042 h 6858000"/>
                  <a:gd name="connsiteX58" fmla="*/ 535781 w 3964781"/>
                  <a:gd name="connsiteY58" fmla="*/ 5910337 h 6858000"/>
                  <a:gd name="connsiteX59" fmla="*/ 562570 w 3964781"/>
                  <a:gd name="connsiteY59" fmla="*/ 5973961 h 6858000"/>
                  <a:gd name="connsiteX60" fmla="*/ 626194 w 3964781"/>
                  <a:gd name="connsiteY60" fmla="*/ 6000750 h 6858000"/>
                  <a:gd name="connsiteX61" fmla="*/ 679772 w 3964781"/>
                  <a:gd name="connsiteY61" fmla="*/ 5984007 h 6858000"/>
                  <a:gd name="connsiteX62" fmla="*/ 776883 w 3964781"/>
                  <a:gd name="connsiteY62" fmla="*/ 5940475 h 6858000"/>
                  <a:gd name="connsiteX63" fmla="*/ 894085 w 3964781"/>
                  <a:gd name="connsiteY63" fmla="*/ 5883548 h 6858000"/>
                  <a:gd name="connsiteX64" fmla="*/ 1014636 w 3964781"/>
                  <a:gd name="connsiteY64" fmla="*/ 5819924 h 6858000"/>
                  <a:gd name="connsiteX65" fmla="*/ 1115095 w 3964781"/>
                  <a:gd name="connsiteY65" fmla="*/ 5766346 h 6858000"/>
                  <a:gd name="connsiteX66" fmla="*/ 1178719 w 3964781"/>
                  <a:gd name="connsiteY66" fmla="*/ 5732860 h 6858000"/>
                  <a:gd name="connsiteX67" fmla="*/ 3418954 w 3964781"/>
                  <a:gd name="connsiteY67" fmla="*/ 12523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4781" h="6858000">
                    <a:moveTo>
                      <a:pt x="3814093" y="971104"/>
                    </a:moveTo>
                    <a:cubicBezTo>
                      <a:pt x="3845335" y="988962"/>
                      <a:pt x="3871020" y="1014636"/>
                      <a:pt x="3891111" y="1048122"/>
                    </a:cubicBezTo>
                    <a:cubicBezTo>
                      <a:pt x="3911203" y="1081608"/>
                      <a:pt x="3921249" y="1117328"/>
                      <a:pt x="3921249" y="1155278"/>
                    </a:cubicBezTo>
                    <a:cubicBezTo>
                      <a:pt x="3921249" y="1173137"/>
                      <a:pt x="3919005" y="1189880"/>
                      <a:pt x="3914552" y="1205508"/>
                    </a:cubicBezTo>
                    <a:cubicBezTo>
                      <a:pt x="3910098" y="1221136"/>
                      <a:pt x="3904506" y="1236761"/>
                      <a:pt x="3897809" y="1252389"/>
                    </a:cubicBezTo>
                    <a:lnTo>
                      <a:pt x="1530325" y="5990704"/>
                    </a:lnTo>
                    <a:cubicBezTo>
                      <a:pt x="1510233" y="6033132"/>
                      <a:pt x="1478981" y="6064374"/>
                      <a:pt x="1436564" y="6084466"/>
                    </a:cubicBezTo>
                    <a:lnTo>
                      <a:pt x="857250" y="6375797"/>
                    </a:lnTo>
                    <a:cubicBezTo>
                      <a:pt x="785814" y="6411527"/>
                      <a:pt x="708795" y="6429375"/>
                      <a:pt x="626194" y="6429375"/>
                    </a:cubicBezTo>
                    <a:lnTo>
                      <a:pt x="596057" y="6429375"/>
                    </a:lnTo>
                    <a:cubicBezTo>
                      <a:pt x="587126" y="6429375"/>
                      <a:pt x="575965" y="6428270"/>
                      <a:pt x="562570" y="6426027"/>
                    </a:cubicBezTo>
                    <a:lnTo>
                      <a:pt x="405185" y="6740798"/>
                    </a:lnTo>
                    <a:cubicBezTo>
                      <a:pt x="387326" y="6776528"/>
                      <a:pt x="361652" y="6804422"/>
                      <a:pt x="328166" y="6824514"/>
                    </a:cubicBezTo>
                    <a:cubicBezTo>
                      <a:pt x="294680" y="6844606"/>
                      <a:pt x="256730" y="6855757"/>
                      <a:pt x="214313" y="6858000"/>
                    </a:cubicBezTo>
                    <a:cubicBezTo>
                      <a:pt x="156271" y="6858000"/>
                      <a:pt x="106041" y="6836804"/>
                      <a:pt x="63624" y="6794376"/>
                    </a:cubicBezTo>
                    <a:cubicBezTo>
                      <a:pt x="21207" y="6751949"/>
                      <a:pt x="0" y="6701719"/>
                      <a:pt x="0" y="6643688"/>
                    </a:cubicBezTo>
                    <a:cubicBezTo>
                      <a:pt x="0" y="6616899"/>
                      <a:pt x="7812" y="6583412"/>
                      <a:pt x="23440" y="6543229"/>
                    </a:cubicBezTo>
                    <a:cubicBezTo>
                      <a:pt x="39068" y="6503045"/>
                      <a:pt x="56927" y="6461757"/>
                      <a:pt x="77019" y="6419329"/>
                    </a:cubicBezTo>
                    <a:cubicBezTo>
                      <a:pt x="97110" y="6376902"/>
                      <a:pt x="119436" y="6335614"/>
                      <a:pt x="143991" y="6295430"/>
                    </a:cubicBezTo>
                    <a:cubicBezTo>
                      <a:pt x="168547" y="6255246"/>
                      <a:pt x="185290" y="6224004"/>
                      <a:pt x="194221" y="6201668"/>
                    </a:cubicBezTo>
                    <a:cubicBezTo>
                      <a:pt x="136179" y="6112360"/>
                      <a:pt x="107156" y="6015250"/>
                      <a:pt x="107156" y="5910337"/>
                    </a:cubicBezTo>
                    <a:lnTo>
                      <a:pt x="107156" y="5357813"/>
                    </a:lnTo>
                    <a:cubicBezTo>
                      <a:pt x="107156" y="5322083"/>
                      <a:pt x="114969" y="5289735"/>
                      <a:pt x="130597" y="5260702"/>
                    </a:cubicBezTo>
                    <a:lnTo>
                      <a:pt x="2059409" y="1403077"/>
                    </a:lnTo>
                    <a:lnTo>
                      <a:pt x="1841748" y="1295921"/>
                    </a:lnTo>
                    <a:lnTo>
                      <a:pt x="1048122" y="2883173"/>
                    </a:lnTo>
                    <a:cubicBezTo>
                      <a:pt x="1030264" y="2918893"/>
                      <a:pt x="1004590" y="2946797"/>
                      <a:pt x="971104" y="2966889"/>
                    </a:cubicBezTo>
                    <a:cubicBezTo>
                      <a:pt x="937617" y="2986981"/>
                      <a:pt x="899667" y="2998142"/>
                      <a:pt x="857250" y="3000375"/>
                    </a:cubicBezTo>
                    <a:cubicBezTo>
                      <a:pt x="799208" y="3000375"/>
                      <a:pt x="748979" y="2979168"/>
                      <a:pt x="706562" y="2936751"/>
                    </a:cubicBezTo>
                    <a:cubicBezTo>
                      <a:pt x="664144" y="2894334"/>
                      <a:pt x="642938" y="2844105"/>
                      <a:pt x="642938" y="2786063"/>
                    </a:cubicBezTo>
                    <a:cubicBezTo>
                      <a:pt x="642938" y="2757040"/>
                      <a:pt x="650750" y="2724672"/>
                      <a:pt x="666378" y="2688952"/>
                    </a:cubicBezTo>
                    <a:lnTo>
                      <a:pt x="1466701" y="1088306"/>
                    </a:lnTo>
                    <a:cubicBezTo>
                      <a:pt x="1502421" y="1016869"/>
                      <a:pt x="1550417" y="961058"/>
                      <a:pt x="1610692" y="920874"/>
                    </a:cubicBezTo>
                    <a:cubicBezTo>
                      <a:pt x="1670968" y="880690"/>
                      <a:pt x="1741289" y="859484"/>
                      <a:pt x="1821656" y="857250"/>
                    </a:cubicBezTo>
                    <a:cubicBezTo>
                      <a:pt x="1899790" y="857250"/>
                      <a:pt x="1973460" y="876227"/>
                      <a:pt x="2042666" y="914177"/>
                    </a:cubicBezTo>
                    <a:cubicBezTo>
                      <a:pt x="2111872" y="952127"/>
                      <a:pt x="2181065" y="987847"/>
                      <a:pt x="2250281" y="1021333"/>
                    </a:cubicBezTo>
                    <a:lnTo>
                      <a:pt x="2488034" y="545827"/>
                    </a:lnTo>
                    <a:cubicBezTo>
                      <a:pt x="2505882" y="507877"/>
                      <a:pt x="2531567" y="478855"/>
                      <a:pt x="2565053" y="458763"/>
                    </a:cubicBezTo>
                    <a:cubicBezTo>
                      <a:pt x="2598539" y="438671"/>
                      <a:pt x="2636479" y="428625"/>
                      <a:pt x="2678906" y="428625"/>
                    </a:cubicBezTo>
                    <a:cubicBezTo>
                      <a:pt x="2707939" y="428625"/>
                      <a:pt x="2732485" y="433089"/>
                      <a:pt x="2752576" y="442020"/>
                    </a:cubicBezTo>
                    <a:cubicBezTo>
                      <a:pt x="2779365" y="388441"/>
                      <a:pt x="2805050" y="335978"/>
                      <a:pt x="2829595" y="284634"/>
                    </a:cubicBezTo>
                    <a:cubicBezTo>
                      <a:pt x="2854140" y="233288"/>
                      <a:pt x="2883173" y="185291"/>
                      <a:pt x="2916659" y="140643"/>
                    </a:cubicBezTo>
                    <a:cubicBezTo>
                      <a:pt x="2950146" y="95994"/>
                      <a:pt x="2990329" y="62508"/>
                      <a:pt x="3037210" y="40184"/>
                    </a:cubicBezTo>
                    <a:cubicBezTo>
                      <a:pt x="3084091" y="17859"/>
                      <a:pt x="3143261" y="4465"/>
                      <a:pt x="3214688" y="0"/>
                    </a:cubicBezTo>
                    <a:cubicBezTo>
                      <a:pt x="3286114" y="0"/>
                      <a:pt x="3354225" y="16743"/>
                      <a:pt x="3418954" y="50229"/>
                    </a:cubicBezTo>
                    <a:lnTo>
                      <a:pt x="3733726" y="207615"/>
                    </a:lnTo>
                    <a:cubicBezTo>
                      <a:pt x="3805152" y="243334"/>
                      <a:pt x="3860974" y="290215"/>
                      <a:pt x="3901157" y="348258"/>
                    </a:cubicBezTo>
                    <a:cubicBezTo>
                      <a:pt x="3941341" y="406300"/>
                      <a:pt x="3962538" y="477739"/>
                      <a:pt x="3964781" y="562570"/>
                    </a:cubicBezTo>
                    <a:cubicBezTo>
                      <a:pt x="3964781" y="638474"/>
                      <a:pt x="3948038" y="708795"/>
                      <a:pt x="3914552" y="773534"/>
                    </a:cubicBezTo>
                    <a:cubicBezTo>
                      <a:pt x="3881066" y="838273"/>
                      <a:pt x="3847579" y="904131"/>
                      <a:pt x="3814093" y="971104"/>
                    </a:cubicBezTo>
                    <a:close/>
                    <a:moveTo>
                      <a:pt x="3137669" y="632892"/>
                    </a:moveTo>
                    <a:lnTo>
                      <a:pt x="3429000" y="776883"/>
                    </a:lnTo>
                    <a:lnTo>
                      <a:pt x="3526110" y="582662"/>
                    </a:lnTo>
                    <a:lnTo>
                      <a:pt x="3234779" y="438671"/>
                    </a:lnTo>
                    <a:lnTo>
                      <a:pt x="3137669" y="632892"/>
                    </a:lnTo>
                    <a:close/>
                    <a:moveTo>
                      <a:pt x="3418954" y="1252389"/>
                    </a:moveTo>
                    <a:lnTo>
                      <a:pt x="2776017" y="930920"/>
                    </a:lnTo>
                    <a:lnTo>
                      <a:pt x="535781" y="5408042"/>
                    </a:lnTo>
                    <a:lnTo>
                      <a:pt x="535781" y="5910337"/>
                    </a:lnTo>
                    <a:cubicBezTo>
                      <a:pt x="535781" y="5934882"/>
                      <a:pt x="544712" y="5956113"/>
                      <a:pt x="562570" y="5973961"/>
                    </a:cubicBezTo>
                    <a:cubicBezTo>
                      <a:pt x="580429" y="5991809"/>
                      <a:pt x="601639" y="6000750"/>
                      <a:pt x="626194" y="6000750"/>
                    </a:cubicBezTo>
                    <a:cubicBezTo>
                      <a:pt x="635125" y="6000750"/>
                      <a:pt x="652983" y="5995158"/>
                      <a:pt x="679772" y="5984007"/>
                    </a:cubicBezTo>
                    <a:cubicBezTo>
                      <a:pt x="706562" y="5972856"/>
                      <a:pt x="738933" y="5958323"/>
                      <a:pt x="776883" y="5940475"/>
                    </a:cubicBezTo>
                    <a:cubicBezTo>
                      <a:pt x="814833" y="5922627"/>
                      <a:pt x="853901" y="5903640"/>
                      <a:pt x="894085" y="5883548"/>
                    </a:cubicBezTo>
                    <a:cubicBezTo>
                      <a:pt x="934269" y="5863456"/>
                      <a:pt x="974452" y="5842260"/>
                      <a:pt x="1014636" y="5819924"/>
                    </a:cubicBezTo>
                    <a:cubicBezTo>
                      <a:pt x="1054819" y="5797589"/>
                      <a:pt x="1088306" y="5779740"/>
                      <a:pt x="1115095" y="5766346"/>
                    </a:cubicBezTo>
                    <a:cubicBezTo>
                      <a:pt x="1141884" y="5752951"/>
                      <a:pt x="1163091" y="5741801"/>
                      <a:pt x="1178719" y="5732860"/>
                    </a:cubicBezTo>
                    <a:lnTo>
                      <a:pt x="3418954" y="1252389"/>
                    </a:lnTo>
                    <a:close/>
                  </a:path>
                </a:pathLst>
              </a:custGeom>
              <a:gradFill>
                <a:gsLst>
                  <a:gs pos="26000">
                    <a:srgbClr val="8EC8E8"/>
                  </a:gs>
                  <a:gs pos="75000">
                    <a:srgbClr val="CD9AD0"/>
                  </a:gs>
                </a:gsLst>
                <a:lin ang="2700000" scaled="0"/>
              </a:gradFill>
              <a:ln w="25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5EC2B5CB-BBCB-2B33-0DD0-2AC1B91EB42C}"/>
                </a:ext>
              </a:extLst>
            </p:cNvPr>
            <p:cNvSpPr txBox="1"/>
            <p:nvPr/>
          </p:nvSpPr>
          <p:spPr>
            <a:xfrm>
              <a:off x="7989064" y="1058962"/>
              <a:ext cx="333812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Building blocks</a:t>
              </a:r>
              <a:b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b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to enact principles</a:t>
              </a:r>
            </a:p>
          </p:txBody>
        </p:sp>
        <p:cxnSp>
          <p:nvCxnSpPr>
            <p:cNvPr id="31" name="Straight Arrow Connector 30">
              <a:extLst>
                <a:ext uri="{FF2B5EF4-FFF2-40B4-BE49-F238E27FC236}">
                  <a16:creationId xmlns:a16="http://schemas.microsoft.com/office/drawing/2014/main" id="{6E5F59B0-316F-CBF9-4B5C-EA2EDB118F0D}"/>
                </a:ext>
              </a:extLst>
            </p:cNvPr>
            <p:cNvCxnSpPr>
              <a:cxnSpLocks/>
            </p:cNvCxnSpPr>
            <p:nvPr/>
          </p:nvCxnSpPr>
          <p:spPr>
            <a:xfrm flipV="1">
              <a:off x="9150052" y="2844487"/>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C3271C-BEB8-3C5D-7149-94960A65E353}"/>
                </a:ext>
              </a:extLst>
            </p:cNvPr>
            <p:cNvCxnSpPr>
              <a:cxnSpLocks/>
            </p:cNvCxnSpPr>
            <p:nvPr/>
          </p:nvCxnSpPr>
          <p:spPr>
            <a:xfrm flipV="1">
              <a:off x="9150052" y="3688164"/>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53D963-8B47-FC36-F0AA-98B047E2BBDD}"/>
                </a:ext>
              </a:extLst>
            </p:cNvPr>
            <p:cNvCxnSpPr>
              <a:cxnSpLocks/>
            </p:cNvCxnSpPr>
            <p:nvPr/>
          </p:nvCxnSpPr>
          <p:spPr>
            <a:xfrm flipV="1">
              <a:off x="9150052" y="4469978"/>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851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0"/>
                                  </p:stCondLst>
                                  <p:childTnLst>
                                    <p:animMotion origin="layout" path="M -3.22917E-6 -1.85185E-7 L -3.22917E-6 0.01713 " pathEditMode="relative" rAng="0" ptsTypes="AA">
                                      <p:cBhvr>
                                        <p:cTn id="9" dur="700" spd="-100000" fill="hold"/>
                                        <p:tgtEl>
                                          <p:spTgt spid="42"/>
                                        </p:tgtEl>
                                        <p:attrNameLst>
                                          <p:attrName>ppt_x</p:attrName>
                                          <p:attrName>ppt_y</p:attrName>
                                        </p:attrNameLst>
                                      </p:cBhvr>
                                      <p:rCtr x="0" y="856"/>
                                    </p:animMotion>
                                  </p:childTnLst>
                                </p:cTn>
                              </p:par>
                              <p:par>
                                <p:cTn id="10" presetID="10" presetClass="entr" presetSubtype="0" fill="hold" nodeType="withEffect">
                                  <p:stCondLst>
                                    <p:cond delay="2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nodeType="withEffect">
                                  <p:stCondLst>
                                    <p:cond delay="200"/>
                                  </p:stCondLst>
                                  <p:childTnLst>
                                    <p:animMotion origin="layout" path="M 3.75E-6 0 L 3.75E-6 0.01713 " pathEditMode="relative" rAng="0" ptsTypes="AA">
                                      <p:cBhvr>
                                        <p:cTn id="14" dur="700" spd="-100000" fill="hold"/>
                                        <p:tgtEl>
                                          <p:spTgt spid="34"/>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584200" y="573068"/>
            <a:ext cx="11017250" cy="554037"/>
          </a:xfrm>
        </p:spPr>
        <p:txBody>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lvl="0"/>
            <a:r>
              <a:rPr lang="en-GB" sz="3600" b="0">
                <a:solidFill>
                  <a:schemeClr val="tx1"/>
                </a:solidFill>
                <a:latin typeface="+mj-lt"/>
              </a:rPr>
              <a:t>Tools for a </a:t>
            </a:r>
            <a:r>
              <a:rPr lang="en-GB" sz="3600" b="0">
                <a:gradFill flip="none" rotWithShape="1">
                  <a:gsLst>
                    <a:gs pos="12000">
                      <a:srgbClr val="8EC8E8"/>
                    </a:gs>
                    <a:gs pos="79000">
                      <a:srgbClr val="CD9AD0"/>
                    </a:gs>
                  </a:gsLst>
                  <a:lin ang="0" scaled="1"/>
                  <a:tileRect/>
                </a:gradFill>
                <a:latin typeface="+mj-lt"/>
              </a:rPr>
              <a:t>Responsible AI</a:t>
            </a:r>
            <a:r>
              <a:rPr lang="en-GB" sz="3600" b="0">
                <a:gradFill flip="none" rotWithShape="1">
                  <a:gsLst>
                    <a:gs pos="0">
                      <a:srgbClr val="8EC8E8"/>
                    </a:gs>
                    <a:gs pos="53000">
                      <a:srgbClr val="CD9AD0"/>
                    </a:gs>
                  </a:gsLst>
                  <a:lin ang="0" scaled="1"/>
                  <a:tileRect/>
                </a:gradFill>
                <a:latin typeface="+mj-lt"/>
              </a:rPr>
              <a:t> </a:t>
            </a:r>
            <a:r>
              <a:rPr lang="en-GB" sz="3600" b="0">
                <a:solidFill>
                  <a:schemeClr val="tx1"/>
                </a:solidFill>
                <a:latin typeface="+mj-lt"/>
              </a:rPr>
              <a:t>approach</a:t>
            </a:r>
            <a:endParaRPr lang="en-US" sz="3600" b="0" noProof="0">
              <a:solidFill>
                <a:schemeClr val="tx1"/>
              </a:solidFill>
              <a:latin typeface="+mn-lt"/>
            </a:endParaRPr>
          </a:p>
        </p:txBody>
      </p:sp>
      <p:grpSp>
        <p:nvGrpSpPr>
          <p:cNvPr id="68" name="Group 67" descr="Fairness&#10;&#10;Assess fairness and mitigate fairness issues to build models for everyone.&#10;">
            <a:extLst>
              <a:ext uri="{FF2B5EF4-FFF2-40B4-BE49-F238E27FC236}">
                <a16:creationId xmlns:a16="http://schemas.microsoft.com/office/drawing/2014/main" id="{D583204F-2B06-81E0-23B9-33B876CCD025}"/>
              </a:ext>
            </a:extLst>
          </p:cNvPr>
          <p:cNvGrpSpPr/>
          <p:nvPr/>
        </p:nvGrpSpPr>
        <p:grpSpPr>
          <a:xfrm>
            <a:off x="825917" y="1759251"/>
            <a:ext cx="2755484" cy="1656662"/>
            <a:chOff x="825917" y="1759251"/>
            <a:chExt cx="2755484" cy="1656662"/>
          </a:xfrm>
        </p:grpSpPr>
        <p:sp>
          <p:nvSpPr>
            <p:cNvPr id="18" name="Title 14">
              <a:extLst>
                <a:ext uri="{FF2B5EF4-FFF2-40B4-BE49-F238E27FC236}">
                  <a16:creationId xmlns:a16="http://schemas.microsoft.com/office/drawing/2014/main" id="{C6D33796-C756-498E-8A8E-50F3627E4C8E}"/>
                </a:ext>
              </a:extLst>
            </p:cNvPr>
            <p:cNvSpPr txBox="1">
              <a:spLocks/>
            </p:cNvSpPr>
            <p:nvPr/>
          </p:nvSpPr>
          <p:spPr>
            <a:xfrm>
              <a:off x="825917"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Fairness</a:t>
              </a:r>
            </a:p>
          </p:txBody>
        </p:sp>
        <p:sp>
          <p:nvSpPr>
            <p:cNvPr id="37" name="TextBox 36">
              <a:extLst>
                <a:ext uri="{FF2B5EF4-FFF2-40B4-BE49-F238E27FC236}">
                  <a16:creationId xmlns:a16="http://schemas.microsoft.com/office/drawing/2014/main" id="{505F920A-2641-C76D-26CC-E8FEBC6F890A}"/>
                </a:ext>
              </a:extLst>
            </p:cNvPr>
            <p:cNvSpPr txBox="1"/>
            <p:nvPr/>
          </p:nvSpPr>
          <p:spPr>
            <a:xfrm>
              <a:off x="825917" y="2677249"/>
              <a:ext cx="2456126"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Assess fairness and mitigate fairness issues to build models for everyone.</a:t>
              </a:r>
            </a:p>
          </p:txBody>
        </p:sp>
        <p:sp>
          <p:nvSpPr>
            <p:cNvPr id="51" name="Graphic 49">
              <a:extLst>
                <a:ext uri="{FF2B5EF4-FFF2-40B4-BE49-F238E27FC236}">
                  <a16:creationId xmlns:a16="http://schemas.microsoft.com/office/drawing/2014/main" id="{012EB565-6CB5-E0B0-DE2B-55D809294626}"/>
                </a:ext>
              </a:extLst>
            </p:cNvPr>
            <p:cNvSpPr/>
            <p:nvPr/>
          </p:nvSpPr>
          <p:spPr>
            <a:xfrm>
              <a:off x="825917" y="1759251"/>
              <a:ext cx="392381" cy="353143"/>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9" name="Group 68" descr="Explainability&#10;&#10;Understand model predictions &#10;by generating feature importance values for your mode.&#10;">
            <a:extLst>
              <a:ext uri="{FF2B5EF4-FFF2-40B4-BE49-F238E27FC236}">
                <a16:creationId xmlns:a16="http://schemas.microsoft.com/office/drawing/2014/main" id="{B11E66B9-6921-C8F4-CD26-0106346A2266}"/>
              </a:ext>
            </a:extLst>
          </p:cNvPr>
          <p:cNvGrpSpPr/>
          <p:nvPr/>
        </p:nvGrpSpPr>
        <p:grpSpPr>
          <a:xfrm>
            <a:off x="4043501" y="1728638"/>
            <a:ext cx="3041637" cy="1687275"/>
            <a:chOff x="4043501" y="1728638"/>
            <a:chExt cx="3041637" cy="1687275"/>
          </a:xfrm>
        </p:grpSpPr>
        <p:sp>
          <p:nvSpPr>
            <p:cNvPr id="20" name="Title 14">
              <a:extLst>
                <a:ext uri="{FF2B5EF4-FFF2-40B4-BE49-F238E27FC236}">
                  <a16:creationId xmlns:a16="http://schemas.microsoft.com/office/drawing/2014/main" id="{7EA7FDB3-9667-F772-83CB-6D499F0632B8}"/>
                </a:ext>
              </a:extLst>
            </p:cNvPr>
            <p:cNvSpPr txBox="1">
              <a:spLocks/>
            </p:cNvSpPr>
            <p:nvPr/>
          </p:nvSpPr>
          <p:spPr>
            <a:xfrm>
              <a:off x="4043501"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Explainability</a:t>
              </a:r>
            </a:p>
          </p:txBody>
        </p:sp>
        <p:sp>
          <p:nvSpPr>
            <p:cNvPr id="38" name="TextBox 37">
              <a:extLst>
                <a:ext uri="{FF2B5EF4-FFF2-40B4-BE49-F238E27FC236}">
                  <a16:creationId xmlns:a16="http://schemas.microsoft.com/office/drawing/2014/main" id="{FD14F2E0-BB50-988E-4632-EA76DFDE110C}"/>
                </a:ext>
              </a:extLst>
            </p:cNvPr>
            <p:cNvSpPr txBox="1"/>
            <p:nvPr/>
          </p:nvSpPr>
          <p:spPr>
            <a:xfrm>
              <a:off x="4043501" y="2677249"/>
              <a:ext cx="304163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6000">
                        <a:srgbClr val="FFFFFF"/>
                      </a:gs>
                      <a:gs pos="75000">
                        <a:srgbClr val="FFFFFF"/>
                      </a:gs>
                    </a:gsLst>
                    <a:lin ang="2700000" scaled="0"/>
                  </a:gradFill>
                  <a:effectLst/>
                  <a:uLnTx/>
                  <a:uFillTx/>
                  <a:latin typeface="Segoe UI"/>
                  <a:ea typeface="+mn-ea"/>
                  <a:cs typeface="+mn-cs"/>
                </a:rPr>
                <a:t>Understand model predictions </a:t>
              </a:r>
              <a:br>
                <a:rPr kumimoji="0" lang="en-US" sz="1600" b="0" i="0" u="none" strike="noStrike" kern="1200" cap="none" spc="0" normalizeH="0" baseline="0" noProof="0" dirty="0">
                  <a:ln>
                    <a:noFill/>
                  </a:ln>
                  <a:gradFill>
                    <a:gsLst>
                      <a:gs pos="26000">
                        <a:srgbClr val="FFFFFF"/>
                      </a:gs>
                      <a:gs pos="75000">
                        <a:srgbClr val="FFFFFF"/>
                      </a:gs>
                    </a:gsLst>
                    <a:lin ang="27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6000">
                        <a:srgbClr val="FFFFFF"/>
                      </a:gs>
                      <a:gs pos="75000">
                        <a:srgbClr val="FFFFFF"/>
                      </a:gs>
                    </a:gsLst>
                    <a:lin ang="2700000" scaled="0"/>
                  </a:gradFill>
                  <a:effectLst/>
                  <a:uLnTx/>
                  <a:uFillTx/>
                  <a:latin typeface="Segoe UI"/>
                  <a:ea typeface="+mn-ea"/>
                  <a:cs typeface="+mn-cs"/>
                </a:rPr>
                <a:t>by generating feature importance values for your model.</a:t>
              </a:r>
            </a:p>
          </p:txBody>
        </p:sp>
        <p:sp>
          <p:nvSpPr>
            <p:cNvPr id="54" name="Graphic 52">
              <a:extLst>
                <a:ext uri="{FF2B5EF4-FFF2-40B4-BE49-F238E27FC236}">
                  <a16:creationId xmlns:a16="http://schemas.microsoft.com/office/drawing/2014/main" id="{02468828-8512-B094-D7D2-95777BCCA816}"/>
                </a:ext>
              </a:extLst>
            </p:cNvPr>
            <p:cNvSpPr/>
            <p:nvPr/>
          </p:nvSpPr>
          <p:spPr>
            <a:xfrm>
              <a:off x="4043501" y="1728638"/>
              <a:ext cx="383699" cy="383756"/>
            </a:xfrm>
            <a:custGeom>
              <a:avLst/>
              <a:gdLst>
                <a:gd name="connsiteX0" fmla="*/ 330888 w 330888"/>
                <a:gd name="connsiteY0" fmla="*/ 165443 h 330937"/>
                <a:gd name="connsiteX1" fmla="*/ 165444 w 330888"/>
                <a:gd name="connsiteY1" fmla="*/ 0 h 330937"/>
                <a:gd name="connsiteX2" fmla="*/ 0 w 330888"/>
                <a:gd name="connsiteY2" fmla="*/ 165443 h 330937"/>
                <a:gd name="connsiteX3" fmla="*/ 18942 w 330888"/>
                <a:gd name="connsiteY3" fmla="*/ 242380 h 330937"/>
                <a:gd name="connsiteX4" fmla="*/ 472 w 330888"/>
                <a:gd name="connsiteY4" fmla="*/ 313329 h 330937"/>
                <a:gd name="connsiteX5" fmla="*/ 473 w 330888"/>
                <a:gd name="connsiteY5" fmla="*/ 320417 h 330937"/>
                <a:gd name="connsiteX6" fmla="*/ 17626 w 330888"/>
                <a:gd name="connsiteY6" fmla="*/ 330481 h 330937"/>
                <a:gd name="connsiteX7" fmla="*/ 88608 w 330888"/>
                <a:gd name="connsiteY7" fmla="*/ 311999 h 330937"/>
                <a:gd name="connsiteX8" fmla="*/ 165444 w 330888"/>
                <a:gd name="connsiteY8" fmla="*/ 330888 h 330937"/>
                <a:gd name="connsiteX9" fmla="*/ 330888 w 330888"/>
                <a:gd name="connsiteY9" fmla="*/ 165443 h 330937"/>
                <a:gd name="connsiteX10" fmla="*/ 165444 w 330888"/>
                <a:gd name="connsiteY10" fmla="*/ 74474 h 330937"/>
                <a:gd name="connsiteX11" fmla="*/ 177852 w 330888"/>
                <a:gd name="connsiteY11" fmla="*/ 86882 h 330937"/>
                <a:gd name="connsiteX12" fmla="*/ 177852 w 330888"/>
                <a:gd name="connsiteY12" fmla="*/ 190285 h 330937"/>
                <a:gd name="connsiteX13" fmla="*/ 165444 w 330888"/>
                <a:gd name="connsiteY13" fmla="*/ 202693 h 330937"/>
                <a:gd name="connsiteX14" fmla="*/ 153036 w 330888"/>
                <a:gd name="connsiteY14" fmla="*/ 190285 h 330937"/>
                <a:gd name="connsiteX15" fmla="*/ 153036 w 330888"/>
                <a:gd name="connsiteY15" fmla="*/ 86882 h 330937"/>
                <a:gd name="connsiteX16" fmla="*/ 165444 w 330888"/>
                <a:gd name="connsiteY16" fmla="*/ 74474 h 330937"/>
                <a:gd name="connsiteX17" fmla="*/ 181989 w 330888"/>
                <a:gd name="connsiteY17" fmla="*/ 239883 h 330937"/>
                <a:gd name="connsiteX18" fmla="*/ 165444 w 330888"/>
                <a:gd name="connsiteY18" fmla="*/ 256428 h 330937"/>
                <a:gd name="connsiteX19" fmla="*/ 148900 w 330888"/>
                <a:gd name="connsiteY19" fmla="*/ 239883 h 330937"/>
                <a:gd name="connsiteX20" fmla="*/ 165444 w 330888"/>
                <a:gd name="connsiteY20" fmla="*/ 223339 h 330937"/>
                <a:gd name="connsiteX21" fmla="*/ 181989 w 330888"/>
                <a:gd name="connsiteY21" fmla="*/ 239883 h 3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0888" h="330937">
                  <a:moveTo>
                    <a:pt x="330888" y="165443"/>
                  </a:moveTo>
                  <a:cubicBezTo>
                    <a:pt x="330888" y="74072"/>
                    <a:pt x="256816" y="0"/>
                    <a:pt x="165444" y="0"/>
                  </a:cubicBezTo>
                  <a:cubicBezTo>
                    <a:pt x="74072" y="0"/>
                    <a:pt x="0" y="74072"/>
                    <a:pt x="0" y="165443"/>
                  </a:cubicBezTo>
                  <a:cubicBezTo>
                    <a:pt x="0" y="192623"/>
                    <a:pt x="6571" y="218872"/>
                    <a:pt x="18942" y="242380"/>
                  </a:cubicBezTo>
                  <a:lnTo>
                    <a:pt x="472" y="313329"/>
                  </a:lnTo>
                  <a:cubicBezTo>
                    <a:pt x="-133" y="315652"/>
                    <a:pt x="-133" y="318092"/>
                    <a:pt x="473" y="320417"/>
                  </a:cubicBezTo>
                  <a:cubicBezTo>
                    <a:pt x="2430" y="327933"/>
                    <a:pt x="10110" y="332438"/>
                    <a:pt x="17626" y="330481"/>
                  </a:cubicBezTo>
                  <a:lnTo>
                    <a:pt x="88608" y="311999"/>
                  </a:lnTo>
                  <a:cubicBezTo>
                    <a:pt x="112091" y="324336"/>
                    <a:pt x="138305" y="330888"/>
                    <a:pt x="165444" y="330888"/>
                  </a:cubicBezTo>
                  <a:cubicBezTo>
                    <a:pt x="256816" y="330888"/>
                    <a:pt x="330888" y="256817"/>
                    <a:pt x="330888" y="165443"/>
                  </a:cubicBezTo>
                  <a:close/>
                  <a:moveTo>
                    <a:pt x="165444" y="74474"/>
                  </a:moveTo>
                  <a:cubicBezTo>
                    <a:pt x="172297" y="74474"/>
                    <a:pt x="177852" y="80029"/>
                    <a:pt x="177852" y="86882"/>
                  </a:cubicBezTo>
                  <a:lnTo>
                    <a:pt x="177852" y="190285"/>
                  </a:lnTo>
                  <a:cubicBezTo>
                    <a:pt x="177852" y="197137"/>
                    <a:pt x="172297" y="202693"/>
                    <a:pt x="165444" y="202693"/>
                  </a:cubicBezTo>
                  <a:cubicBezTo>
                    <a:pt x="158591" y="202693"/>
                    <a:pt x="153036" y="197137"/>
                    <a:pt x="153036" y="190285"/>
                  </a:cubicBezTo>
                  <a:lnTo>
                    <a:pt x="153036" y="86882"/>
                  </a:lnTo>
                  <a:cubicBezTo>
                    <a:pt x="153036" y="80029"/>
                    <a:pt x="158591" y="74474"/>
                    <a:pt x="165444" y="74474"/>
                  </a:cubicBezTo>
                  <a:close/>
                  <a:moveTo>
                    <a:pt x="181989" y="239883"/>
                  </a:moveTo>
                  <a:cubicBezTo>
                    <a:pt x="181989" y="249021"/>
                    <a:pt x="174582" y="256428"/>
                    <a:pt x="165444" y="256428"/>
                  </a:cubicBezTo>
                  <a:cubicBezTo>
                    <a:pt x="156307" y="256428"/>
                    <a:pt x="148900" y="249021"/>
                    <a:pt x="148900" y="239883"/>
                  </a:cubicBezTo>
                  <a:cubicBezTo>
                    <a:pt x="148900" y="230746"/>
                    <a:pt x="156307" y="223339"/>
                    <a:pt x="165444" y="223339"/>
                  </a:cubicBezTo>
                  <a:cubicBezTo>
                    <a:pt x="174582" y="223339"/>
                    <a:pt x="181989" y="230746"/>
                    <a:pt x="181989" y="239883"/>
                  </a:cubicBezTo>
                  <a:close/>
                </a:path>
              </a:pathLst>
            </a:custGeom>
            <a:gradFill>
              <a:gsLst>
                <a:gs pos="26000">
                  <a:srgbClr val="8DC8E8"/>
                </a:gs>
                <a:gs pos="75000">
                  <a:srgbClr val="CD98CF"/>
                </a:gs>
              </a:gsLst>
              <a:lin ang="2700000" scaled="0"/>
            </a:gradFill>
            <a:ln w="162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0" name="Group 69" descr="Counterfactuals&#10;&#10;Observe feature perturbations and find the closest datapoints with different model predictions.&#10;">
            <a:extLst>
              <a:ext uri="{FF2B5EF4-FFF2-40B4-BE49-F238E27FC236}">
                <a16:creationId xmlns:a16="http://schemas.microsoft.com/office/drawing/2014/main" id="{3A8FA36D-2BE4-9864-4425-5C3C8109155C}"/>
              </a:ext>
            </a:extLst>
          </p:cNvPr>
          <p:cNvGrpSpPr/>
          <p:nvPr/>
        </p:nvGrpSpPr>
        <p:grpSpPr>
          <a:xfrm>
            <a:off x="7846597" y="1717093"/>
            <a:ext cx="3041637" cy="1698820"/>
            <a:chOff x="7846597" y="1717093"/>
            <a:chExt cx="3041637" cy="1698820"/>
          </a:xfrm>
        </p:grpSpPr>
        <p:sp>
          <p:nvSpPr>
            <p:cNvPr id="22" name="Title 14">
              <a:extLst>
                <a:ext uri="{FF2B5EF4-FFF2-40B4-BE49-F238E27FC236}">
                  <a16:creationId xmlns:a16="http://schemas.microsoft.com/office/drawing/2014/main" id="{F60F5311-0604-E7A0-3CB1-A256E7C71170}"/>
                </a:ext>
              </a:extLst>
            </p:cNvPr>
            <p:cNvSpPr txBox="1">
              <a:spLocks/>
            </p:cNvSpPr>
            <p:nvPr/>
          </p:nvSpPr>
          <p:spPr>
            <a:xfrm>
              <a:off x="7846597"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Counterfactuals</a:t>
              </a:r>
            </a:p>
          </p:txBody>
        </p:sp>
        <p:sp>
          <p:nvSpPr>
            <p:cNvPr id="39" name="TextBox 38">
              <a:extLst>
                <a:ext uri="{FF2B5EF4-FFF2-40B4-BE49-F238E27FC236}">
                  <a16:creationId xmlns:a16="http://schemas.microsoft.com/office/drawing/2014/main" id="{14E98187-C5EB-4D30-CB5F-C34B72B030CB}"/>
                </a:ext>
              </a:extLst>
            </p:cNvPr>
            <p:cNvSpPr txBox="1"/>
            <p:nvPr/>
          </p:nvSpPr>
          <p:spPr>
            <a:xfrm>
              <a:off x="7846597" y="2677249"/>
              <a:ext cx="304163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Observe feature perturbations and find the closest datapoints with different model predictions.</a:t>
              </a:r>
            </a:p>
          </p:txBody>
        </p:sp>
        <p:sp>
          <p:nvSpPr>
            <p:cNvPr id="57" name="Graphic 55">
              <a:extLst>
                <a:ext uri="{FF2B5EF4-FFF2-40B4-BE49-F238E27FC236}">
                  <a16:creationId xmlns:a16="http://schemas.microsoft.com/office/drawing/2014/main" id="{0EE67439-832C-85C0-E687-9D3EB6F1265A}"/>
                </a:ext>
              </a:extLst>
            </p:cNvPr>
            <p:cNvSpPr/>
            <p:nvPr/>
          </p:nvSpPr>
          <p:spPr>
            <a:xfrm>
              <a:off x="7846597" y="1717093"/>
              <a:ext cx="395301" cy="395301"/>
            </a:xfrm>
            <a:custGeom>
              <a:avLst/>
              <a:gdLst>
                <a:gd name="connsiteX0" fmla="*/ 160258 w 395301"/>
                <a:gd name="connsiteY0" fmla="*/ 0 h 395301"/>
                <a:gd name="connsiteX1" fmla="*/ 320515 w 395301"/>
                <a:gd name="connsiteY1" fmla="*/ 160258 h 395301"/>
                <a:gd name="connsiteX2" fmla="*/ 287694 w 395301"/>
                <a:gd name="connsiteY2" fmla="*/ 257444 h 395301"/>
                <a:gd name="connsiteX3" fmla="*/ 389043 w 395301"/>
                <a:gd name="connsiteY3" fmla="*/ 358825 h 395301"/>
                <a:gd name="connsiteX4" fmla="*/ 389043 w 395301"/>
                <a:gd name="connsiteY4" fmla="*/ 389043 h 395301"/>
                <a:gd name="connsiteX5" fmla="*/ 360838 w 395301"/>
                <a:gd name="connsiteY5" fmla="*/ 390821 h 395301"/>
                <a:gd name="connsiteX6" fmla="*/ 358825 w 395301"/>
                <a:gd name="connsiteY6" fmla="*/ 389043 h 395301"/>
                <a:gd name="connsiteX7" fmla="*/ 257444 w 395301"/>
                <a:gd name="connsiteY7" fmla="*/ 287694 h 395301"/>
                <a:gd name="connsiteX8" fmla="*/ 160258 w 395301"/>
                <a:gd name="connsiteY8" fmla="*/ 320515 h 395301"/>
                <a:gd name="connsiteX9" fmla="*/ 0 w 395301"/>
                <a:gd name="connsiteY9" fmla="*/ 160258 h 395301"/>
                <a:gd name="connsiteX10" fmla="*/ 160258 w 395301"/>
                <a:gd name="connsiteY10" fmla="*/ 0 h 395301"/>
                <a:gd name="connsiteX11" fmla="*/ 160258 w 395301"/>
                <a:gd name="connsiteY11" fmla="*/ 42735 h 395301"/>
                <a:gd name="connsiteX12" fmla="*/ 42735 w 395301"/>
                <a:gd name="connsiteY12" fmla="*/ 160258 h 395301"/>
                <a:gd name="connsiteX13" fmla="*/ 160258 w 395301"/>
                <a:gd name="connsiteY13" fmla="*/ 277780 h 395301"/>
                <a:gd name="connsiteX14" fmla="*/ 277780 w 395301"/>
                <a:gd name="connsiteY14" fmla="*/ 160258 h 395301"/>
                <a:gd name="connsiteX15" fmla="*/ 160258 w 395301"/>
                <a:gd name="connsiteY15" fmla="*/ 42735 h 39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5301" h="395301">
                  <a:moveTo>
                    <a:pt x="160258" y="0"/>
                  </a:moveTo>
                  <a:cubicBezTo>
                    <a:pt x="248765" y="0"/>
                    <a:pt x="320515" y="71750"/>
                    <a:pt x="320515" y="160258"/>
                  </a:cubicBezTo>
                  <a:cubicBezTo>
                    <a:pt x="320515" y="196798"/>
                    <a:pt x="308284" y="230484"/>
                    <a:pt x="287694" y="257444"/>
                  </a:cubicBezTo>
                  <a:lnTo>
                    <a:pt x="389043" y="358825"/>
                  </a:lnTo>
                  <a:cubicBezTo>
                    <a:pt x="397387" y="367169"/>
                    <a:pt x="397387" y="380699"/>
                    <a:pt x="389043" y="389043"/>
                  </a:cubicBezTo>
                  <a:cubicBezTo>
                    <a:pt x="381340" y="396746"/>
                    <a:pt x="369220" y="397338"/>
                    <a:pt x="360838" y="390821"/>
                  </a:cubicBezTo>
                  <a:lnTo>
                    <a:pt x="358825" y="389043"/>
                  </a:lnTo>
                  <a:lnTo>
                    <a:pt x="257444" y="287694"/>
                  </a:lnTo>
                  <a:cubicBezTo>
                    <a:pt x="230484" y="308284"/>
                    <a:pt x="196798" y="320515"/>
                    <a:pt x="160258" y="320515"/>
                  </a:cubicBezTo>
                  <a:cubicBezTo>
                    <a:pt x="71750" y="320515"/>
                    <a:pt x="0" y="248765"/>
                    <a:pt x="0" y="160258"/>
                  </a:cubicBezTo>
                  <a:cubicBezTo>
                    <a:pt x="0" y="71750"/>
                    <a:pt x="71750" y="0"/>
                    <a:pt x="160258" y="0"/>
                  </a:cubicBezTo>
                  <a:close/>
                  <a:moveTo>
                    <a:pt x="160258" y="42735"/>
                  </a:moveTo>
                  <a:cubicBezTo>
                    <a:pt x="95352" y="42735"/>
                    <a:pt x="42735" y="95352"/>
                    <a:pt x="42735" y="160258"/>
                  </a:cubicBezTo>
                  <a:cubicBezTo>
                    <a:pt x="42735" y="225164"/>
                    <a:pt x="95352" y="277780"/>
                    <a:pt x="160258" y="277780"/>
                  </a:cubicBezTo>
                  <a:cubicBezTo>
                    <a:pt x="225164" y="277780"/>
                    <a:pt x="277780" y="225164"/>
                    <a:pt x="277780" y="160258"/>
                  </a:cubicBezTo>
                  <a:cubicBezTo>
                    <a:pt x="277780" y="95352"/>
                    <a:pt x="225164" y="42735"/>
                    <a:pt x="160258" y="42735"/>
                  </a:cubicBezTo>
                  <a:close/>
                </a:path>
              </a:pathLst>
            </a:custGeom>
            <a:gradFill>
              <a:gsLst>
                <a:gs pos="26000">
                  <a:srgbClr val="8DC8E8"/>
                </a:gs>
                <a:gs pos="75000">
                  <a:srgbClr val="CD98CF"/>
                </a:gs>
              </a:gsLst>
              <a:lin ang="2700000" scaled="0"/>
            </a:gradFill>
            <a:ln w="21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oup 70" descr="Casual analysis&#10;&#10;Estimate the effect of a feature on real-world outcomes.&#10;">
            <a:extLst>
              <a:ext uri="{FF2B5EF4-FFF2-40B4-BE49-F238E27FC236}">
                <a16:creationId xmlns:a16="http://schemas.microsoft.com/office/drawing/2014/main" id="{432AE412-489F-42D0-5FDB-030562A17FA2}"/>
              </a:ext>
            </a:extLst>
          </p:cNvPr>
          <p:cNvGrpSpPr/>
          <p:nvPr/>
        </p:nvGrpSpPr>
        <p:grpSpPr>
          <a:xfrm>
            <a:off x="825917" y="3923169"/>
            <a:ext cx="2755484" cy="1857715"/>
            <a:chOff x="825917" y="3923169"/>
            <a:chExt cx="2755484" cy="1857715"/>
          </a:xfrm>
        </p:grpSpPr>
        <p:sp>
          <p:nvSpPr>
            <p:cNvPr id="23" name="Title 14">
              <a:extLst>
                <a:ext uri="{FF2B5EF4-FFF2-40B4-BE49-F238E27FC236}">
                  <a16:creationId xmlns:a16="http://schemas.microsoft.com/office/drawing/2014/main" id="{18E191DB-D321-74FC-18D3-B6ED45515B53}"/>
                </a:ext>
              </a:extLst>
            </p:cNvPr>
            <p:cNvSpPr txBox="1">
              <a:spLocks/>
            </p:cNvSpPr>
            <p:nvPr/>
          </p:nvSpPr>
          <p:spPr>
            <a:xfrm>
              <a:off x="825917"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Causal analysis</a:t>
              </a:r>
            </a:p>
          </p:txBody>
        </p:sp>
        <p:sp>
          <p:nvSpPr>
            <p:cNvPr id="40" name="TextBox 39">
              <a:extLst>
                <a:ext uri="{FF2B5EF4-FFF2-40B4-BE49-F238E27FC236}">
                  <a16:creationId xmlns:a16="http://schemas.microsoft.com/office/drawing/2014/main" id="{29C8900F-6205-BC13-C24B-371F98CACD9D}"/>
                </a:ext>
              </a:extLst>
            </p:cNvPr>
            <p:cNvSpPr txBox="1"/>
            <p:nvPr/>
          </p:nvSpPr>
          <p:spPr>
            <a:xfrm>
              <a:off x="825917" y="5042220"/>
              <a:ext cx="2456126"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Estimate the effect of a feature on real-world outcomes.</a:t>
              </a:r>
            </a:p>
          </p:txBody>
        </p:sp>
        <p:sp>
          <p:nvSpPr>
            <p:cNvPr id="60" name="Graphic 58">
              <a:extLst>
                <a:ext uri="{FF2B5EF4-FFF2-40B4-BE49-F238E27FC236}">
                  <a16:creationId xmlns:a16="http://schemas.microsoft.com/office/drawing/2014/main" id="{6257137E-21F8-BAC7-00B7-6BF890E355FA}"/>
                </a:ext>
              </a:extLst>
            </p:cNvPr>
            <p:cNvSpPr/>
            <p:nvPr/>
          </p:nvSpPr>
          <p:spPr>
            <a:xfrm>
              <a:off x="825917" y="3923169"/>
              <a:ext cx="404011" cy="466203"/>
            </a:xfrm>
            <a:custGeom>
              <a:avLst/>
              <a:gdLst>
                <a:gd name="connsiteX0" fmla="*/ 201161 w 275251"/>
                <a:gd name="connsiteY0" fmla="*/ 84699 h 317622"/>
                <a:gd name="connsiteX1" fmla="*/ 269979 w 275251"/>
                <a:gd name="connsiteY1" fmla="*/ 84699 h 317622"/>
                <a:gd name="connsiteX2" fmla="*/ 190573 w 275251"/>
                <a:gd name="connsiteY2" fmla="*/ 5294 h 317622"/>
                <a:gd name="connsiteX3" fmla="*/ 190573 w 275251"/>
                <a:gd name="connsiteY3" fmla="*/ 74112 h 317622"/>
                <a:gd name="connsiteX4" fmla="*/ 201161 w 275251"/>
                <a:gd name="connsiteY4" fmla="*/ 84699 h 317622"/>
                <a:gd name="connsiteX5" fmla="*/ 201161 w 275251"/>
                <a:gd name="connsiteY5" fmla="*/ 105874 h 317622"/>
                <a:gd name="connsiteX6" fmla="*/ 169399 w 275251"/>
                <a:gd name="connsiteY6" fmla="*/ 74112 h 317622"/>
                <a:gd name="connsiteX7" fmla="*/ 169399 w 275251"/>
                <a:gd name="connsiteY7" fmla="*/ 0 h 317622"/>
                <a:gd name="connsiteX8" fmla="*/ 95287 w 275251"/>
                <a:gd name="connsiteY8" fmla="*/ 0 h 317622"/>
                <a:gd name="connsiteX9" fmla="*/ 63524 w 275251"/>
                <a:gd name="connsiteY9" fmla="*/ 31762 h 317622"/>
                <a:gd name="connsiteX10" fmla="*/ 63524 w 275251"/>
                <a:gd name="connsiteY10" fmla="*/ 132914 h 317622"/>
                <a:gd name="connsiteX11" fmla="*/ 63690 w 275251"/>
                <a:gd name="connsiteY11" fmla="*/ 132839 h 317622"/>
                <a:gd name="connsiteX12" fmla="*/ 63906 w 275251"/>
                <a:gd name="connsiteY12" fmla="*/ 132745 h 317622"/>
                <a:gd name="connsiteX13" fmla="*/ 72778 w 275251"/>
                <a:gd name="connsiteY13" fmla="*/ 115233 h 317622"/>
                <a:gd name="connsiteX14" fmla="*/ 95287 w 275251"/>
                <a:gd name="connsiteY14" fmla="*/ 105895 h 317622"/>
                <a:gd name="connsiteX15" fmla="*/ 117711 w 275251"/>
                <a:gd name="connsiteY15" fmla="*/ 115170 h 317622"/>
                <a:gd name="connsiteX16" fmla="*/ 126668 w 275251"/>
                <a:gd name="connsiteY16" fmla="*/ 132766 h 317622"/>
                <a:gd name="connsiteX17" fmla="*/ 162432 w 275251"/>
                <a:gd name="connsiteY17" fmla="*/ 155233 h 317622"/>
                <a:gd name="connsiteX18" fmla="*/ 184877 w 275251"/>
                <a:gd name="connsiteY18" fmla="*/ 190976 h 317622"/>
                <a:gd name="connsiteX19" fmla="*/ 202410 w 275251"/>
                <a:gd name="connsiteY19" fmla="*/ 199869 h 317622"/>
                <a:gd name="connsiteX20" fmla="*/ 211748 w 275251"/>
                <a:gd name="connsiteY20" fmla="*/ 222357 h 317622"/>
                <a:gd name="connsiteX21" fmla="*/ 202495 w 275251"/>
                <a:gd name="connsiteY21" fmla="*/ 244781 h 317622"/>
                <a:gd name="connsiteX22" fmla="*/ 184877 w 275251"/>
                <a:gd name="connsiteY22" fmla="*/ 253759 h 317622"/>
                <a:gd name="connsiteX23" fmla="*/ 162411 w 275251"/>
                <a:gd name="connsiteY23" fmla="*/ 289502 h 317622"/>
                <a:gd name="connsiteX24" fmla="*/ 156457 w 275251"/>
                <a:gd name="connsiteY24" fmla="*/ 294357 h 317622"/>
                <a:gd name="connsiteX25" fmla="*/ 153644 w 275251"/>
                <a:gd name="connsiteY25" fmla="*/ 296469 h 317622"/>
                <a:gd name="connsiteX26" fmla="*/ 243489 w 275251"/>
                <a:gd name="connsiteY26" fmla="*/ 296469 h 317622"/>
                <a:gd name="connsiteX27" fmla="*/ 275251 w 275251"/>
                <a:gd name="connsiteY27" fmla="*/ 264706 h 317622"/>
                <a:gd name="connsiteX28" fmla="*/ 275251 w 275251"/>
                <a:gd name="connsiteY28" fmla="*/ 105874 h 317622"/>
                <a:gd name="connsiteX29" fmla="*/ 201161 w 275251"/>
                <a:gd name="connsiteY29" fmla="*/ 105874 h 317622"/>
                <a:gd name="connsiteX30" fmla="*/ 110257 w 275251"/>
                <a:gd name="connsiteY30" fmla="*/ 207365 h 317622"/>
                <a:gd name="connsiteX31" fmla="*/ 99416 w 275251"/>
                <a:gd name="connsiteY31" fmla="*/ 201563 h 317622"/>
                <a:gd name="connsiteX32" fmla="*/ 87177 w 275251"/>
                <a:gd name="connsiteY32" fmla="*/ 202770 h 317622"/>
                <a:gd name="connsiteX33" fmla="*/ 77669 w 275251"/>
                <a:gd name="connsiteY33" fmla="*/ 210562 h 317622"/>
                <a:gd name="connsiteX34" fmla="*/ 74112 w 275251"/>
                <a:gd name="connsiteY34" fmla="*/ 222336 h 317622"/>
                <a:gd name="connsiteX35" fmla="*/ 80316 w 275251"/>
                <a:gd name="connsiteY35" fmla="*/ 237306 h 317622"/>
                <a:gd name="connsiteX36" fmla="*/ 95287 w 275251"/>
                <a:gd name="connsiteY36" fmla="*/ 243510 h 317622"/>
                <a:gd name="connsiteX37" fmla="*/ 107060 w 275251"/>
                <a:gd name="connsiteY37" fmla="*/ 239953 h 317622"/>
                <a:gd name="connsiteX38" fmla="*/ 114852 w 275251"/>
                <a:gd name="connsiteY38" fmla="*/ 230446 h 317622"/>
                <a:gd name="connsiteX39" fmla="*/ 116059 w 275251"/>
                <a:gd name="connsiteY39" fmla="*/ 218206 h 317622"/>
                <a:gd name="connsiteX40" fmla="*/ 110257 w 275251"/>
                <a:gd name="connsiteY40" fmla="*/ 207365 h 317622"/>
                <a:gd name="connsiteX41" fmla="*/ 179986 w 275251"/>
                <a:gd name="connsiteY41" fmla="*/ 211748 h 317622"/>
                <a:gd name="connsiteX42" fmla="*/ 187482 w 275251"/>
                <a:gd name="connsiteY42" fmla="*/ 214840 h 317622"/>
                <a:gd name="connsiteX43" fmla="*/ 190573 w 275251"/>
                <a:gd name="connsiteY43" fmla="*/ 222336 h 317622"/>
                <a:gd name="connsiteX44" fmla="*/ 187482 w 275251"/>
                <a:gd name="connsiteY44" fmla="*/ 229831 h 317622"/>
                <a:gd name="connsiteX45" fmla="*/ 179986 w 275251"/>
                <a:gd name="connsiteY45" fmla="*/ 232923 h 317622"/>
                <a:gd name="connsiteX46" fmla="*/ 168319 w 275251"/>
                <a:gd name="connsiteY46" fmla="*/ 232923 h 317622"/>
                <a:gd name="connsiteX47" fmla="*/ 147461 w 275251"/>
                <a:gd name="connsiteY47" fmla="*/ 274510 h 317622"/>
                <a:gd name="connsiteX48" fmla="*/ 105874 w 275251"/>
                <a:gd name="connsiteY48" fmla="*/ 295367 h 317622"/>
                <a:gd name="connsiteX49" fmla="*/ 105874 w 275251"/>
                <a:gd name="connsiteY49" fmla="*/ 307035 h 317622"/>
                <a:gd name="connsiteX50" fmla="*/ 102783 w 275251"/>
                <a:gd name="connsiteY50" fmla="*/ 314531 h 317622"/>
                <a:gd name="connsiteX51" fmla="*/ 95287 w 275251"/>
                <a:gd name="connsiteY51" fmla="*/ 317622 h 317622"/>
                <a:gd name="connsiteX52" fmla="*/ 87791 w 275251"/>
                <a:gd name="connsiteY52" fmla="*/ 314531 h 317622"/>
                <a:gd name="connsiteX53" fmla="*/ 84699 w 275251"/>
                <a:gd name="connsiteY53" fmla="*/ 307035 h 317622"/>
                <a:gd name="connsiteX54" fmla="*/ 84699 w 275251"/>
                <a:gd name="connsiteY54" fmla="*/ 295367 h 317622"/>
                <a:gd name="connsiteX55" fmla="*/ 43112 w 275251"/>
                <a:gd name="connsiteY55" fmla="*/ 274510 h 317622"/>
                <a:gd name="connsiteX56" fmla="*/ 22255 w 275251"/>
                <a:gd name="connsiteY56" fmla="*/ 232923 h 317622"/>
                <a:gd name="connsiteX57" fmla="*/ 10587 w 275251"/>
                <a:gd name="connsiteY57" fmla="*/ 232923 h 317622"/>
                <a:gd name="connsiteX58" fmla="*/ 3092 w 275251"/>
                <a:gd name="connsiteY58" fmla="*/ 229831 h 317622"/>
                <a:gd name="connsiteX59" fmla="*/ 0 w 275251"/>
                <a:gd name="connsiteY59" fmla="*/ 222336 h 317622"/>
                <a:gd name="connsiteX60" fmla="*/ 3092 w 275251"/>
                <a:gd name="connsiteY60" fmla="*/ 214840 h 317622"/>
                <a:gd name="connsiteX61" fmla="*/ 10587 w 275251"/>
                <a:gd name="connsiteY61" fmla="*/ 211748 h 317622"/>
                <a:gd name="connsiteX62" fmla="*/ 22255 w 275251"/>
                <a:gd name="connsiteY62" fmla="*/ 211748 h 317622"/>
                <a:gd name="connsiteX63" fmla="*/ 43112 w 275251"/>
                <a:gd name="connsiteY63" fmla="*/ 170161 h 317622"/>
                <a:gd name="connsiteX64" fmla="*/ 84699 w 275251"/>
                <a:gd name="connsiteY64" fmla="*/ 149304 h 317622"/>
                <a:gd name="connsiteX65" fmla="*/ 84699 w 275251"/>
                <a:gd name="connsiteY65" fmla="*/ 137636 h 317622"/>
                <a:gd name="connsiteX66" fmla="*/ 87791 w 275251"/>
                <a:gd name="connsiteY66" fmla="*/ 130140 h 317622"/>
                <a:gd name="connsiteX67" fmla="*/ 95287 w 275251"/>
                <a:gd name="connsiteY67" fmla="*/ 127049 h 317622"/>
                <a:gd name="connsiteX68" fmla="*/ 102783 w 275251"/>
                <a:gd name="connsiteY68" fmla="*/ 130140 h 317622"/>
                <a:gd name="connsiteX69" fmla="*/ 105874 w 275251"/>
                <a:gd name="connsiteY69" fmla="*/ 137636 h 317622"/>
                <a:gd name="connsiteX70" fmla="*/ 105874 w 275251"/>
                <a:gd name="connsiteY70" fmla="*/ 149304 h 317622"/>
                <a:gd name="connsiteX71" fmla="*/ 147461 w 275251"/>
                <a:gd name="connsiteY71" fmla="*/ 170161 h 317622"/>
                <a:gd name="connsiteX72" fmla="*/ 168319 w 275251"/>
                <a:gd name="connsiteY72" fmla="*/ 211748 h 317622"/>
                <a:gd name="connsiteX73" fmla="*/ 179986 w 275251"/>
                <a:gd name="connsiteY73" fmla="*/ 211748 h 317622"/>
                <a:gd name="connsiteX74" fmla="*/ 132724 w 275251"/>
                <a:gd name="connsiteY74" fmla="*/ 259773 h 317622"/>
                <a:gd name="connsiteX75" fmla="*/ 144200 w 275251"/>
                <a:gd name="connsiteY75" fmla="*/ 242600 h 317622"/>
                <a:gd name="connsiteX76" fmla="*/ 148203 w 275251"/>
                <a:gd name="connsiteY76" fmla="*/ 222336 h 317622"/>
                <a:gd name="connsiteX77" fmla="*/ 136175 w 275251"/>
                <a:gd name="connsiteY77" fmla="*/ 188752 h 317622"/>
                <a:gd name="connsiteX78" fmla="*/ 105578 w 275251"/>
                <a:gd name="connsiteY78" fmla="*/ 170415 h 317622"/>
                <a:gd name="connsiteX79" fmla="*/ 70300 w 275251"/>
                <a:gd name="connsiteY79" fmla="*/ 175666 h 317622"/>
                <a:gd name="connsiteX80" fmla="*/ 46352 w 275251"/>
                <a:gd name="connsiteY80" fmla="*/ 202092 h 317622"/>
                <a:gd name="connsiteX81" fmla="*/ 44615 w 275251"/>
                <a:gd name="connsiteY81" fmla="*/ 237708 h 317622"/>
                <a:gd name="connsiteX82" fmla="*/ 65875 w 275251"/>
                <a:gd name="connsiteY82" fmla="*/ 266358 h 317622"/>
                <a:gd name="connsiteX83" fmla="*/ 100474 w 275251"/>
                <a:gd name="connsiteY83" fmla="*/ 275018 h 317622"/>
                <a:gd name="connsiteX84" fmla="*/ 132724 w 275251"/>
                <a:gd name="connsiteY84" fmla="*/ 259773 h 3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5251" h="317622">
                  <a:moveTo>
                    <a:pt x="201161" y="84699"/>
                  </a:moveTo>
                  <a:lnTo>
                    <a:pt x="269979" y="84699"/>
                  </a:lnTo>
                  <a:lnTo>
                    <a:pt x="190573" y="5294"/>
                  </a:lnTo>
                  <a:lnTo>
                    <a:pt x="190573" y="74112"/>
                  </a:lnTo>
                  <a:cubicBezTo>
                    <a:pt x="190573" y="79956"/>
                    <a:pt x="195316" y="84699"/>
                    <a:pt x="201161" y="84699"/>
                  </a:cubicBezTo>
                  <a:close/>
                  <a:moveTo>
                    <a:pt x="201161" y="105874"/>
                  </a:moveTo>
                  <a:cubicBezTo>
                    <a:pt x="183628" y="105874"/>
                    <a:pt x="169399" y="91645"/>
                    <a:pt x="169399" y="74112"/>
                  </a:cubicBezTo>
                  <a:lnTo>
                    <a:pt x="169399" y="0"/>
                  </a:lnTo>
                  <a:lnTo>
                    <a:pt x="95287" y="0"/>
                  </a:lnTo>
                  <a:cubicBezTo>
                    <a:pt x="77754" y="0"/>
                    <a:pt x="63524" y="14229"/>
                    <a:pt x="63524" y="31762"/>
                  </a:cubicBezTo>
                  <a:lnTo>
                    <a:pt x="63524" y="132914"/>
                  </a:lnTo>
                  <a:cubicBezTo>
                    <a:pt x="63582" y="132895"/>
                    <a:pt x="63635" y="132867"/>
                    <a:pt x="63690" y="132839"/>
                  </a:cubicBezTo>
                  <a:cubicBezTo>
                    <a:pt x="63756" y="132804"/>
                    <a:pt x="63824" y="132768"/>
                    <a:pt x="63906" y="132745"/>
                  </a:cubicBezTo>
                  <a:cubicBezTo>
                    <a:pt x="64922" y="126138"/>
                    <a:pt x="67992" y="120040"/>
                    <a:pt x="72778" y="115233"/>
                  </a:cubicBezTo>
                  <a:cubicBezTo>
                    <a:pt x="78770" y="109199"/>
                    <a:pt x="86774" y="105895"/>
                    <a:pt x="95287" y="105895"/>
                  </a:cubicBezTo>
                  <a:cubicBezTo>
                    <a:pt x="103735" y="105895"/>
                    <a:pt x="111718" y="109177"/>
                    <a:pt x="117711" y="115170"/>
                  </a:cubicBezTo>
                  <a:cubicBezTo>
                    <a:pt x="122560" y="119998"/>
                    <a:pt x="125651" y="126117"/>
                    <a:pt x="126668" y="132766"/>
                  </a:cubicBezTo>
                  <a:cubicBezTo>
                    <a:pt x="140050" y="137488"/>
                    <a:pt x="152374" y="145175"/>
                    <a:pt x="162432" y="155233"/>
                  </a:cubicBezTo>
                  <a:cubicBezTo>
                    <a:pt x="172490" y="165291"/>
                    <a:pt x="180155" y="177614"/>
                    <a:pt x="184877" y="190976"/>
                  </a:cubicBezTo>
                  <a:cubicBezTo>
                    <a:pt x="191484" y="191992"/>
                    <a:pt x="197582" y="195062"/>
                    <a:pt x="202410" y="199869"/>
                  </a:cubicBezTo>
                  <a:cubicBezTo>
                    <a:pt x="208424" y="205862"/>
                    <a:pt x="211748" y="213844"/>
                    <a:pt x="211748" y="222357"/>
                  </a:cubicBezTo>
                  <a:cubicBezTo>
                    <a:pt x="211748" y="230805"/>
                    <a:pt x="208466" y="238767"/>
                    <a:pt x="202495" y="244781"/>
                  </a:cubicBezTo>
                  <a:cubicBezTo>
                    <a:pt x="197667" y="249630"/>
                    <a:pt x="191547" y="252743"/>
                    <a:pt x="184877" y="253759"/>
                  </a:cubicBezTo>
                  <a:cubicBezTo>
                    <a:pt x="180155" y="267141"/>
                    <a:pt x="172490" y="279465"/>
                    <a:pt x="162411" y="289502"/>
                  </a:cubicBezTo>
                  <a:cubicBezTo>
                    <a:pt x="160594" y="291319"/>
                    <a:pt x="158527" y="292837"/>
                    <a:pt x="156457" y="294357"/>
                  </a:cubicBezTo>
                  <a:cubicBezTo>
                    <a:pt x="155512" y="295050"/>
                    <a:pt x="154567" y="295744"/>
                    <a:pt x="153644" y="296469"/>
                  </a:cubicBezTo>
                  <a:lnTo>
                    <a:pt x="243489" y="296469"/>
                  </a:lnTo>
                  <a:cubicBezTo>
                    <a:pt x="261022" y="296469"/>
                    <a:pt x="275251" y="282239"/>
                    <a:pt x="275251" y="264706"/>
                  </a:cubicBezTo>
                  <a:lnTo>
                    <a:pt x="275251" y="105874"/>
                  </a:lnTo>
                  <a:lnTo>
                    <a:pt x="201161" y="105874"/>
                  </a:lnTo>
                  <a:close/>
                  <a:moveTo>
                    <a:pt x="110257" y="207365"/>
                  </a:moveTo>
                  <a:cubicBezTo>
                    <a:pt x="107293" y="204400"/>
                    <a:pt x="103524" y="202368"/>
                    <a:pt x="99416" y="201563"/>
                  </a:cubicBezTo>
                  <a:cubicBezTo>
                    <a:pt x="95308" y="200758"/>
                    <a:pt x="91052" y="201161"/>
                    <a:pt x="87177" y="202770"/>
                  </a:cubicBezTo>
                  <a:cubicBezTo>
                    <a:pt x="83302" y="204358"/>
                    <a:pt x="79998" y="207090"/>
                    <a:pt x="77669" y="210562"/>
                  </a:cubicBezTo>
                  <a:cubicBezTo>
                    <a:pt x="75361" y="214056"/>
                    <a:pt x="74112" y="218143"/>
                    <a:pt x="74112" y="222336"/>
                  </a:cubicBezTo>
                  <a:cubicBezTo>
                    <a:pt x="74112" y="227947"/>
                    <a:pt x="76356" y="233325"/>
                    <a:pt x="80316" y="237306"/>
                  </a:cubicBezTo>
                  <a:cubicBezTo>
                    <a:pt x="84276" y="241287"/>
                    <a:pt x="89675" y="243510"/>
                    <a:pt x="95287" y="243510"/>
                  </a:cubicBezTo>
                  <a:cubicBezTo>
                    <a:pt x="99479" y="243510"/>
                    <a:pt x="103566" y="242282"/>
                    <a:pt x="107060" y="239953"/>
                  </a:cubicBezTo>
                  <a:cubicBezTo>
                    <a:pt x="110533" y="237624"/>
                    <a:pt x="113243" y="234320"/>
                    <a:pt x="114852" y="230446"/>
                  </a:cubicBezTo>
                  <a:cubicBezTo>
                    <a:pt x="116461" y="226570"/>
                    <a:pt x="116885" y="222314"/>
                    <a:pt x="116059" y="218206"/>
                  </a:cubicBezTo>
                  <a:cubicBezTo>
                    <a:pt x="115233" y="214099"/>
                    <a:pt x="113222" y="210329"/>
                    <a:pt x="110257" y="207365"/>
                  </a:cubicBezTo>
                  <a:close/>
                  <a:moveTo>
                    <a:pt x="179986" y="211748"/>
                  </a:moveTo>
                  <a:cubicBezTo>
                    <a:pt x="182802" y="211748"/>
                    <a:pt x="185491" y="212870"/>
                    <a:pt x="187482" y="214840"/>
                  </a:cubicBezTo>
                  <a:cubicBezTo>
                    <a:pt x="189472" y="216830"/>
                    <a:pt x="190573" y="219519"/>
                    <a:pt x="190573" y="222336"/>
                  </a:cubicBezTo>
                  <a:cubicBezTo>
                    <a:pt x="190573" y="225152"/>
                    <a:pt x="189451" y="227841"/>
                    <a:pt x="187482" y="229831"/>
                  </a:cubicBezTo>
                  <a:cubicBezTo>
                    <a:pt x="185491" y="231822"/>
                    <a:pt x="182802" y="232923"/>
                    <a:pt x="179986" y="232923"/>
                  </a:cubicBezTo>
                  <a:lnTo>
                    <a:pt x="168319" y="232923"/>
                  </a:lnTo>
                  <a:cubicBezTo>
                    <a:pt x="166032" y="248677"/>
                    <a:pt x="158705" y="263266"/>
                    <a:pt x="147461" y="274510"/>
                  </a:cubicBezTo>
                  <a:cubicBezTo>
                    <a:pt x="136218" y="285754"/>
                    <a:pt x="121628" y="293081"/>
                    <a:pt x="105874" y="295367"/>
                  </a:cubicBezTo>
                  <a:lnTo>
                    <a:pt x="105874" y="307035"/>
                  </a:lnTo>
                  <a:cubicBezTo>
                    <a:pt x="105874" y="309851"/>
                    <a:pt x="104752" y="312540"/>
                    <a:pt x="102783" y="314531"/>
                  </a:cubicBezTo>
                  <a:cubicBezTo>
                    <a:pt x="100792" y="316521"/>
                    <a:pt x="98103" y="317622"/>
                    <a:pt x="95287" y="317622"/>
                  </a:cubicBezTo>
                  <a:cubicBezTo>
                    <a:pt x="92470" y="317622"/>
                    <a:pt x="89781" y="316500"/>
                    <a:pt x="87791" y="314531"/>
                  </a:cubicBezTo>
                  <a:cubicBezTo>
                    <a:pt x="85800" y="312540"/>
                    <a:pt x="84699" y="309851"/>
                    <a:pt x="84699" y="307035"/>
                  </a:cubicBezTo>
                  <a:lnTo>
                    <a:pt x="84699" y="295367"/>
                  </a:lnTo>
                  <a:cubicBezTo>
                    <a:pt x="68945" y="293081"/>
                    <a:pt x="54356" y="285754"/>
                    <a:pt x="43112" y="274510"/>
                  </a:cubicBezTo>
                  <a:cubicBezTo>
                    <a:pt x="31868" y="263266"/>
                    <a:pt x="24542" y="248677"/>
                    <a:pt x="22255" y="232923"/>
                  </a:cubicBezTo>
                  <a:lnTo>
                    <a:pt x="10587" y="232923"/>
                  </a:lnTo>
                  <a:cubicBezTo>
                    <a:pt x="7771" y="232923"/>
                    <a:pt x="5082" y="231801"/>
                    <a:pt x="3092" y="229831"/>
                  </a:cubicBezTo>
                  <a:cubicBezTo>
                    <a:pt x="1101" y="227841"/>
                    <a:pt x="0" y="225152"/>
                    <a:pt x="0" y="222336"/>
                  </a:cubicBezTo>
                  <a:cubicBezTo>
                    <a:pt x="0" y="219519"/>
                    <a:pt x="1122" y="216830"/>
                    <a:pt x="3092" y="214840"/>
                  </a:cubicBezTo>
                  <a:cubicBezTo>
                    <a:pt x="5082" y="212849"/>
                    <a:pt x="7771" y="211748"/>
                    <a:pt x="10587" y="211748"/>
                  </a:cubicBezTo>
                  <a:lnTo>
                    <a:pt x="22255" y="211748"/>
                  </a:lnTo>
                  <a:cubicBezTo>
                    <a:pt x="24542" y="195994"/>
                    <a:pt x="31868" y="181405"/>
                    <a:pt x="43112" y="170161"/>
                  </a:cubicBezTo>
                  <a:cubicBezTo>
                    <a:pt x="54356" y="158917"/>
                    <a:pt x="68945" y="151590"/>
                    <a:pt x="84699" y="149304"/>
                  </a:cubicBezTo>
                  <a:lnTo>
                    <a:pt x="84699" y="137636"/>
                  </a:lnTo>
                  <a:cubicBezTo>
                    <a:pt x="84699" y="134820"/>
                    <a:pt x="85822" y="132131"/>
                    <a:pt x="87791" y="130140"/>
                  </a:cubicBezTo>
                  <a:cubicBezTo>
                    <a:pt x="89781" y="128150"/>
                    <a:pt x="92470" y="127049"/>
                    <a:pt x="95287" y="127049"/>
                  </a:cubicBezTo>
                  <a:cubicBezTo>
                    <a:pt x="98103" y="127049"/>
                    <a:pt x="100792" y="128171"/>
                    <a:pt x="102783" y="130140"/>
                  </a:cubicBezTo>
                  <a:cubicBezTo>
                    <a:pt x="104773" y="132131"/>
                    <a:pt x="105874" y="134820"/>
                    <a:pt x="105874" y="137636"/>
                  </a:cubicBezTo>
                  <a:lnTo>
                    <a:pt x="105874" y="149304"/>
                  </a:lnTo>
                  <a:cubicBezTo>
                    <a:pt x="121628" y="151590"/>
                    <a:pt x="136218" y="158917"/>
                    <a:pt x="147461" y="170161"/>
                  </a:cubicBezTo>
                  <a:cubicBezTo>
                    <a:pt x="158705" y="181405"/>
                    <a:pt x="166032" y="195994"/>
                    <a:pt x="168319" y="211748"/>
                  </a:cubicBezTo>
                  <a:lnTo>
                    <a:pt x="179986" y="211748"/>
                  </a:lnTo>
                  <a:close/>
                  <a:moveTo>
                    <a:pt x="132724" y="259773"/>
                  </a:moveTo>
                  <a:cubicBezTo>
                    <a:pt x="137636" y="254860"/>
                    <a:pt x="141532" y="249016"/>
                    <a:pt x="144200" y="242600"/>
                  </a:cubicBezTo>
                  <a:cubicBezTo>
                    <a:pt x="146847" y="236184"/>
                    <a:pt x="148203" y="229302"/>
                    <a:pt x="148203" y="222336"/>
                  </a:cubicBezTo>
                  <a:cubicBezTo>
                    <a:pt x="148203" y="210096"/>
                    <a:pt x="143946" y="198217"/>
                    <a:pt x="136175" y="188752"/>
                  </a:cubicBezTo>
                  <a:cubicBezTo>
                    <a:pt x="128404" y="179287"/>
                    <a:pt x="117584" y="172808"/>
                    <a:pt x="105578" y="170415"/>
                  </a:cubicBezTo>
                  <a:cubicBezTo>
                    <a:pt x="93572" y="168022"/>
                    <a:pt x="81100" y="169886"/>
                    <a:pt x="70300" y="175666"/>
                  </a:cubicBezTo>
                  <a:cubicBezTo>
                    <a:pt x="59501" y="181447"/>
                    <a:pt x="51031" y="190785"/>
                    <a:pt x="46352" y="202092"/>
                  </a:cubicBezTo>
                  <a:cubicBezTo>
                    <a:pt x="41672" y="213400"/>
                    <a:pt x="41058" y="225999"/>
                    <a:pt x="44615" y="237708"/>
                  </a:cubicBezTo>
                  <a:cubicBezTo>
                    <a:pt x="48173" y="249439"/>
                    <a:pt x="55690" y="259561"/>
                    <a:pt x="65875" y="266358"/>
                  </a:cubicBezTo>
                  <a:cubicBezTo>
                    <a:pt x="76060" y="273155"/>
                    <a:pt x="88278" y="276225"/>
                    <a:pt x="100474" y="275018"/>
                  </a:cubicBezTo>
                  <a:cubicBezTo>
                    <a:pt x="112671" y="273812"/>
                    <a:pt x="124063" y="268433"/>
                    <a:pt x="132724" y="259773"/>
                  </a:cubicBezTo>
                  <a:close/>
                </a:path>
              </a:pathLst>
            </a:custGeom>
            <a:gradFill>
              <a:gsLst>
                <a:gs pos="26000">
                  <a:srgbClr val="8DC8E8"/>
                </a:gs>
                <a:gs pos="75000">
                  <a:srgbClr val="CD98CF"/>
                </a:gs>
              </a:gsLst>
              <a:lin ang="2700000" scaled="0"/>
            </a:grad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2" name="Group 71" descr="Error analysis&#10;&#10;Identify dataset cohorts with high error rates and visualize error distribution in your model.&#10;">
            <a:extLst>
              <a:ext uri="{FF2B5EF4-FFF2-40B4-BE49-F238E27FC236}">
                <a16:creationId xmlns:a16="http://schemas.microsoft.com/office/drawing/2014/main" id="{77371174-D331-C6D8-06FB-C0B837BBFC6D}"/>
              </a:ext>
            </a:extLst>
          </p:cNvPr>
          <p:cNvGrpSpPr/>
          <p:nvPr/>
        </p:nvGrpSpPr>
        <p:grpSpPr>
          <a:xfrm>
            <a:off x="4043501" y="4050516"/>
            <a:ext cx="3041637" cy="1730368"/>
            <a:chOff x="4043501" y="4050516"/>
            <a:chExt cx="3041637" cy="1730368"/>
          </a:xfrm>
        </p:grpSpPr>
        <p:sp>
          <p:nvSpPr>
            <p:cNvPr id="24" name="Title 14">
              <a:extLst>
                <a:ext uri="{FF2B5EF4-FFF2-40B4-BE49-F238E27FC236}">
                  <a16:creationId xmlns:a16="http://schemas.microsoft.com/office/drawing/2014/main" id="{B358DBB0-D84B-62A4-2E3F-FC2FE6A29F99}"/>
                </a:ext>
              </a:extLst>
            </p:cNvPr>
            <p:cNvSpPr txBox="1">
              <a:spLocks/>
            </p:cNvSpPr>
            <p:nvPr/>
          </p:nvSpPr>
          <p:spPr>
            <a:xfrm>
              <a:off x="4043501"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Error </a:t>
              </a:r>
              <a:r>
                <a:rPr kumimoji="0" lang="en-CA" sz="2000" b="0" i="0" u="none" strike="noStrike" kern="1200" cap="none" spc="-50" normalizeH="0" baseline="0" noProof="0">
                  <a:ln>
                    <a:noFill/>
                  </a:ln>
                  <a:gradFill>
                    <a:gsLst>
                      <a:gs pos="26000">
                        <a:srgbClr val="8DC8E8"/>
                      </a:gs>
                      <a:gs pos="75000">
                        <a:srgbClr val="CD98CF"/>
                      </a:gs>
                    </a:gsLst>
                    <a:lin ang="2700000" scaled="0"/>
                  </a:gradFill>
                  <a:effectLst/>
                  <a:uLnTx/>
                  <a:uFillTx/>
                  <a:latin typeface="Segoe UI Semibold"/>
                  <a:ea typeface="+mn-ea"/>
                  <a:cs typeface="Segoe UI Semibold" panose="020B0702040204020203" pitchFamily="34" charset="0"/>
                </a:rPr>
                <a:t>analysis</a:t>
              </a:r>
            </a:p>
          </p:txBody>
        </p:sp>
        <p:sp>
          <p:nvSpPr>
            <p:cNvPr id="41" name="TextBox 40">
              <a:extLst>
                <a:ext uri="{FF2B5EF4-FFF2-40B4-BE49-F238E27FC236}">
                  <a16:creationId xmlns:a16="http://schemas.microsoft.com/office/drawing/2014/main" id="{59A8642C-EF2B-C5AD-3F1A-387C2852FCA5}"/>
                </a:ext>
              </a:extLst>
            </p:cNvPr>
            <p:cNvSpPr txBox="1"/>
            <p:nvPr/>
          </p:nvSpPr>
          <p:spPr>
            <a:xfrm>
              <a:off x="4043501" y="5042220"/>
              <a:ext cx="304163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Identify dataset cohorts with high error rates and visualize error distribution in your model.</a:t>
              </a:r>
            </a:p>
          </p:txBody>
        </p:sp>
        <p:sp>
          <p:nvSpPr>
            <p:cNvPr id="63" name="Graphic 61">
              <a:extLst>
                <a:ext uri="{FF2B5EF4-FFF2-40B4-BE49-F238E27FC236}">
                  <a16:creationId xmlns:a16="http://schemas.microsoft.com/office/drawing/2014/main" id="{935E1106-2F22-2896-E439-3BCF54EBE947}"/>
                </a:ext>
              </a:extLst>
            </p:cNvPr>
            <p:cNvSpPr/>
            <p:nvPr/>
          </p:nvSpPr>
          <p:spPr>
            <a:xfrm>
              <a:off x="4043501" y="4050516"/>
              <a:ext cx="384036" cy="338856"/>
            </a:xfrm>
            <a:custGeom>
              <a:avLst/>
              <a:gdLst>
                <a:gd name="connsiteX0" fmla="*/ 16943 w 384036"/>
                <a:gd name="connsiteY0" fmla="*/ 0 h 338856"/>
                <a:gd name="connsiteX1" fmla="*/ 0 w 384036"/>
                <a:gd name="connsiteY1" fmla="*/ 16943 h 338856"/>
                <a:gd name="connsiteX2" fmla="*/ 16943 w 384036"/>
                <a:gd name="connsiteY2" fmla="*/ 33886 h 338856"/>
                <a:gd name="connsiteX3" fmla="*/ 344504 w 384036"/>
                <a:gd name="connsiteY3" fmla="*/ 33886 h 338856"/>
                <a:gd name="connsiteX4" fmla="*/ 361446 w 384036"/>
                <a:gd name="connsiteY4" fmla="*/ 16943 h 338856"/>
                <a:gd name="connsiteX5" fmla="*/ 344504 w 384036"/>
                <a:gd name="connsiteY5" fmla="*/ 0 h 338856"/>
                <a:gd name="connsiteX6" fmla="*/ 16943 w 384036"/>
                <a:gd name="connsiteY6" fmla="*/ 0 h 338856"/>
                <a:gd name="connsiteX7" fmla="*/ 16943 w 384036"/>
                <a:gd name="connsiteY7" fmla="*/ 135542 h 338856"/>
                <a:gd name="connsiteX8" fmla="*/ 0 w 384036"/>
                <a:gd name="connsiteY8" fmla="*/ 152485 h 338856"/>
                <a:gd name="connsiteX9" fmla="*/ 16943 w 384036"/>
                <a:gd name="connsiteY9" fmla="*/ 169428 h 338856"/>
                <a:gd name="connsiteX10" fmla="*/ 178226 w 384036"/>
                <a:gd name="connsiteY10" fmla="*/ 169428 h 338856"/>
                <a:gd name="connsiteX11" fmla="*/ 210924 w 384036"/>
                <a:gd name="connsiteY11" fmla="*/ 135542 h 338856"/>
                <a:gd name="connsiteX12" fmla="*/ 16943 w 384036"/>
                <a:gd name="connsiteY12" fmla="*/ 135542 h 338856"/>
                <a:gd name="connsiteX13" fmla="*/ 16943 w 384036"/>
                <a:gd name="connsiteY13" fmla="*/ 203314 h 338856"/>
                <a:gd name="connsiteX14" fmla="*/ 162810 w 384036"/>
                <a:gd name="connsiteY14" fmla="*/ 203314 h 338856"/>
                <a:gd name="connsiteX15" fmla="*/ 158133 w 384036"/>
                <a:gd name="connsiteY15" fmla="*/ 237199 h 338856"/>
                <a:gd name="connsiteX16" fmla="*/ 16943 w 384036"/>
                <a:gd name="connsiteY16" fmla="*/ 237199 h 338856"/>
                <a:gd name="connsiteX17" fmla="*/ 0 w 384036"/>
                <a:gd name="connsiteY17" fmla="*/ 220256 h 338856"/>
                <a:gd name="connsiteX18" fmla="*/ 16943 w 384036"/>
                <a:gd name="connsiteY18" fmla="*/ 203314 h 338856"/>
                <a:gd name="connsiteX19" fmla="*/ 16943 w 384036"/>
                <a:gd name="connsiteY19" fmla="*/ 271085 h 338856"/>
                <a:gd name="connsiteX20" fmla="*/ 162810 w 384036"/>
                <a:gd name="connsiteY20" fmla="*/ 271085 h 338856"/>
                <a:gd name="connsiteX21" fmla="*/ 178226 w 384036"/>
                <a:gd name="connsiteY21" fmla="*/ 304970 h 338856"/>
                <a:gd name="connsiteX22" fmla="*/ 16943 w 384036"/>
                <a:gd name="connsiteY22" fmla="*/ 304970 h 338856"/>
                <a:gd name="connsiteX23" fmla="*/ 0 w 384036"/>
                <a:gd name="connsiteY23" fmla="*/ 288028 h 338856"/>
                <a:gd name="connsiteX24" fmla="*/ 16943 w 384036"/>
                <a:gd name="connsiteY24" fmla="*/ 271085 h 338856"/>
                <a:gd name="connsiteX25" fmla="*/ 16943 w 384036"/>
                <a:gd name="connsiteY25" fmla="*/ 67771 h 338856"/>
                <a:gd name="connsiteX26" fmla="*/ 0 w 384036"/>
                <a:gd name="connsiteY26" fmla="*/ 84714 h 338856"/>
                <a:gd name="connsiteX27" fmla="*/ 16943 w 384036"/>
                <a:gd name="connsiteY27" fmla="*/ 101657 h 338856"/>
                <a:gd name="connsiteX28" fmla="*/ 344504 w 384036"/>
                <a:gd name="connsiteY28" fmla="*/ 101657 h 338856"/>
                <a:gd name="connsiteX29" fmla="*/ 361446 w 384036"/>
                <a:gd name="connsiteY29" fmla="*/ 84714 h 338856"/>
                <a:gd name="connsiteX30" fmla="*/ 344504 w 384036"/>
                <a:gd name="connsiteY30" fmla="*/ 67771 h 338856"/>
                <a:gd name="connsiteX31" fmla="*/ 16943 w 384036"/>
                <a:gd name="connsiteY31" fmla="*/ 67771 h 338856"/>
                <a:gd name="connsiteX32" fmla="*/ 384037 w 384036"/>
                <a:gd name="connsiteY32" fmla="*/ 237199 h 338856"/>
                <a:gd name="connsiteX33" fmla="*/ 282380 w 384036"/>
                <a:gd name="connsiteY33" fmla="*/ 338856 h 338856"/>
                <a:gd name="connsiteX34" fmla="*/ 180723 w 384036"/>
                <a:gd name="connsiteY34" fmla="*/ 237199 h 338856"/>
                <a:gd name="connsiteX35" fmla="*/ 282380 w 384036"/>
                <a:gd name="connsiteY35" fmla="*/ 135542 h 338856"/>
                <a:gd name="connsiteX36" fmla="*/ 384037 w 384036"/>
                <a:gd name="connsiteY36" fmla="*/ 237199 h 338856"/>
                <a:gd name="connsiteX37" fmla="*/ 282380 w 384036"/>
                <a:gd name="connsiteY37" fmla="*/ 180723 h 338856"/>
                <a:gd name="connsiteX38" fmla="*/ 271085 w 384036"/>
                <a:gd name="connsiteY38" fmla="*/ 192018 h 338856"/>
                <a:gd name="connsiteX39" fmla="*/ 271085 w 384036"/>
                <a:gd name="connsiteY39" fmla="*/ 237199 h 338856"/>
                <a:gd name="connsiteX40" fmla="*/ 282380 w 384036"/>
                <a:gd name="connsiteY40" fmla="*/ 248494 h 338856"/>
                <a:gd name="connsiteX41" fmla="*/ 293675 w 384036"/>
                <a:gd name="connsiteY41" fmla="*/ 237199 h 338856"/>
                <a:gd name="connsiteX42" fmla="*/ 293675 w 384036"/>
                <a:gd name="connsiteY42" fmla="*/ 192018 h 338856"/>
                <a:gd name="connsiteX43" fmla="*/ 282380 w 384036"/>
                <a:gd name="connsiteY43" fmla="*/ 180723 h 338856"/>
                <a:gd name="connsiteX44" fmla="*/ 282380 w 384036"/>
                <a:gd name="connsiteY44" fmla="*/ 296499 h 338856"/>
                <a:gd name="connsiteX45" fmla="*/ 296499 w 384036"/>
                <a:gd name="connsiteY45" fmla="*/ 282380 h 338856"/>
                <a:gd name="connsiteX46" fmla="*/ 282380 w 384036"/>
                <a:gd name="connsiteY46" fmla="*/ 268261 h 338856"/>
                <a:gd name="connsiteX47" fmla="*/ 268261 w 384036"/>
                <a:gd name="connsiteY47" fmla="*/ 282380 h 338856"/>
                <a:gd name="connsiteX48" fmla="*/ 282380 w 384036"/>
                <a:gd name="connsiteY48" fmla="*/ 296499 h 3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036" h="338856">
                  <a:moveTo>
                    <a:pt x="16943" y="0"/>
                  </a:moveTo>
                  <a:cubicBezTo>
                    <a:pt x="7586" y="0"/>
                    <a:pt x="0" y="7586"/>
                    <a:pt x="0" y="16943"/>
                  </a:cubicBezTo>
                  <a:cubicBezTo>
                    <a:pt x="0" y="26300"/>
                    <a:pt x="7586" y="33886"/>
                    <a:pt x="16943" y="33886"/>
                  </a:cubicBezTo>
                  <a:lnTo>
                    <a:pt x="344504" y="33886"/>
                  </a:lnTo>
                  <a:cubicBezTo>
                    <a:pt x="353861" y="33886"/>
                    <a:pt x="361446" y="26300"/>
                    <a:pt x="361446" y="16943"/>
                  </a:cubicBezTo>
                  <a:cubicBezTo>
                    <a:pt x="361446" y="7586"/>
                    <a:pt x="353861" y="0"/>
                    <a:pt x="344504" y="0"/>
                  </a:cubicBezTo>
                  <a:lnTo>
                    <a:pt x="16943" y="0"/>
                  </a:lnTo>
                  <a:close/>
                  <a:moveTo>
                    <a:pt x="16943" y="135542"/>
                  </a:moveTo>
                  <a:cubicBezTo>
                    <a:pt x="7586" y="135542"/>
                    <a:pt x="0" y="143128"/>
                    <a:pt x="0" y="152485"/>
                  </a:cubicBezTo>
                  <a:cubicBezTo>
                    <a:pt x="0" y="161842"/>
                    <a:pt x="7586" y="169428"/>
                    <a:pt x="16943" y="169428"/>
                  </a:cubicBezTo>
                  <a:lnTo>
                    <a:pt x="178226" y="169428"/>
                  </a:lnTo>
                  <a:cubicBezTo>
                    <a:pt x="186877" y="156161"/>
                    <a:pt x="197994" y="144649"/>
                    <a:pt x="210924" y="135542"/>
                  </a:cubicBezTo>
                  <a:lnTo>
                    <a:pt x="16943" y="135542"/>
                  </a:lnTo>
                  <a:close/>
                  <a:moveTo>
                    <a:pt x="16943" y="203314"/>
                  </a:moveTo>
                  <a:lnTo>
                    <a:pt x="162810" y="203314"/>
                  </a:lnTo>
                  <a:cubicBezTo>
                    <a:pt x="159763" y="214085"/>
                    <a:pt x="158133" y="225452"/>
                    <a:pt x="158133" y="237199"/>
                  </a:cubicBezTo>
                  <a:lnTo>
                    <a:pt x="16943" y="237199"/>
                  </a:lnTo>
                  <a:cubicBezTo>
                    <a:pt x="7586" y="237199"/>
                    <a:pt x="0" y="229613"/>
                    <a:pt x="0" y="220256"/>
                  </a:cubicBezTo>
                  <a:cubicBezTo>
                    <a:pt x="0" y="210899"/>
                    <a:pt x="7586" y="203314"/>
                    <a:pt x="16943" y="203314"/>
                  </a:cubicBezTo>
                  <a:close/>
                  <a:moveTo>
                    <a:pt x="16943" y="271085"/>
                  </a:moveTo>
                  <a:lnTo>
                    <a:pt x="162810" y="271085"/>
                  </a:lnTo>
                  <a:cubicBezTo>
                    <a:pt x="166248" y="283241"/>
                    <a:pt x="171489" y="294638"/>
                    <a:pt x="178226" y="304970"/>
                  </a:cubicBezTo>
                  <a:lnTo>
                    <a:pt x="16943" y="304970"/>
                  </a:lnTo>
                  <a:cubicBezTo>
                    <a:pt x="7586" y="304970"/>
                    <a:pt x="0" y="297385"/>
                    <a:pt x="0" y="288028"/>
                  </a:cubicBezTo>
                  <a:cubicBezTo>
                    <a:pt x="0" y="278671"/>
                    <a:pt x="7586" y="271085"/>
                    <a:pt x="16943" y="271085"/>
                  </a:cubicBezTo>
                  <a:close/>
                  <a:moveTo>
                    <a:pt x="16943" y="67771"/>
                  </a:moveTo>
                  <a:cubicBezTo>
                    <a:pt x="7586" y="67771"/>
                    <a:pt x="0" y="75357"/>
                    <a:pt x="0" y="84714"/>
                  </a:cubicBezTo>
                  <a:cubicBezTo>
                    <a:pt x="0" y="94071"/>
                    <a:pt x="7586" y="101657"/>
                    <a:pt x="16943" y="101657"/>
                  </a:cubicBezTo>
                  <a:lnTo>
                    <a:pt x="344504" y="101657"/>
                  </a:lnTo>
                  <a:cubicBezTo>
                    <a:pt x="353861" y="101657"/>
                    <a:pt x="361446" y="94071"/>
                    <a:pt x="361446" y="84714"/>
                  </a:cubicBezTo>
                  <a:cubicBezTo>
                    <a:pt x="361446" y="75357"/>
                    <a:pt x="353861" y="67771"/>
                    <a:pt x="344504" y="67771"/>
                  </a:cubicBezTo>
                  <a:lnTo>
                    <a:pt x="16943" y="67771"/>
                  </a:lnTo>
                  <a:close/>
                  <a:moveTo>
                    <a:pt x="384037" y="237199"/>
                  </a:moveTo>
                  <a:cubicBezTo>
                    <a:pt x="384037" y="293343"/>
                    <a:pt x="338524" y="338856"/>
                    <a:pt x="282380" y="338856"/>
                  </a:cubicBezTo>
                  <a:cubicBezTo>
                    <a:pt x="226236" y="338856"/>
                    <a:pt x="180723" y="293343"/>
                    <a:pt x="180723" y="237199"/>
                  </a:cubicBezTo>
                  <a:cubicBezTo>
                    <a:pt x="180723" y="181055"/>
                    <a:pt x="226236" y="135542"/>
                    <a:pt x="282380" y="135542"/>
                  </a:cubicBezTo>
                  <a:cubicBezTo>
                    <a:pt x="338524" y="135542"/>
                    <a:pt x="384037" y="181055"/>
                    <a:pt x="384037" y="237199"/>
                  </a:cubicBezTo>
                  <a:close/>
                  <a:moveTo>
                    <a:pt x="282380" y="180723"/>
                  </a:moveTo>
                  <a:cubicBezTo>
                    <a:pt x="276143" y="180723"/>
                    <a:pt x="271085" y="185781"/>
                    <a:pt x="271085" y="192018"/>
                  </a:cubicBezTo>
                  <a:lnTo>
                    <a:pt x="271085" y="237199"/>
                  </a:lnTo>
                  <a:cubicBezTo>
                    <a:pt x="271085" y="243436"/>
                    <a:pt x="276143" y="248494"/>
                    <a:pt x="282380" y="248494"/>
                  </a:cubicBezTo>
                  <a:cubicBezTo>
                    <a:pt x="288617" y="248494"/>
                    <a:pt x="293675" y="243436"/>
                    <a:pt x="293675" y="237199"/>
                  </a:cubicBezTo>
                  <a:lnTo>
                    <a:pt x="293675" y="192018"/>
                  </a:lnTo>
                  <a:cubicBezTo>
                    <a:pt x="293675" y="185781"/>
                    <a:pt x="288617" y="180723"/>
                    <a:pt x="282380" y="180723"/>
                  </a:cubicBezTo>
                  <a:close/>
                  <a:moveTo>
                    <a:pt x="282380" y="296499"/>
                  </a:moveTo>
                  <a:cubicBezTo>
                    <a:pt x="290178" y="296499"/>
                    <a:pt x="296499" y="290178"/>
                    <a:pt x="296499" y="282380"/>
                  </a:cubicBezTo>
                  <a:cubicBezTo>
                    <a:pt x="296499" y="274582"/>
                    <a:pt x="290178" y="268261"/>
                    <a:pt x="282380" y="268261"/>
                  </a:cubicBezTo>
                  <a:cubicBezTo>
                    <a:pt x="274582" y="268261"/>
                    <a:pt x="268261" y="274582"/>
                    <a:pt x="268261" y="282380"/>
                  </a:cubicBezTo>
                  <a:cubicBezTo>
                    <a:pt x="268261" y="290178"/>
                    <a:pt x="274582" y="296499"/>
                    <a:pt x="282380" y="296499"/>
                  </a:cubicBezTo>
                  <a:close/>
                </a:path>
              </a:pathLst>
            </a:custGeom>
            <a:gradFill>
              <a:gsLst>
                <a:gs pos="26000">
                  <a:srgbClr val="8DC8E8"/>
                </a:gs>
                <a:gs pos="75000">
                  <a:srgbClr val="CD98CF"/>
                </a:gs>
              </a:gsLst>
              <a:lin ang="2700000" scaled="0"/>
            </a:gradFill>
            <a:ln w="223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descr="Responsible AI scorecard&#10;&#10;Get a PDF summary of your Responsible AI insights to share with. Your technical and non-technical stakeholders to aid in compliance reviews.&#10;">
            <a:extLst>
              <a:ext uri="{FF2B5EF4-FFF2-40B4-BE49-F238E27FC236}">
                <a16:creationId xmlns:a16="http://schemas.microsoft.com/office/drawing/2014/main" id="{C971C26F-54B5-1FAB-CD14-0F4DC6A9B411}"/>
              </a:ext>
            </a:extLst>
          </p:cNvPr>
          <p:cNvGrpSpPr/>
          <p:nvPr/>
        </p:nvGrpSpPr>
        <p:grpSpPr>
          <a:xfrm>
            <a:off x="7846596" y="3977372"/>
            <a:ext cx="3660775" cy="2049733"/>
            <a:chOff x="7846596" y="3977372"/>
            <a:chExt cx="3660775" cy="2049733"/>
          </a:xfrm>
        </p:grpSpPr>
        <p:sp>
          <p:nvSpPr>
            <p:cNvPr id="25" name="Title 14">
              <a:extLst>
                <a:ext uri="{FF2B5EF4-FFF2-40B4-BE49-F238E27FC236}">
                  <a16:creationId xmlns:a16="http://schemas.microsoft.com/office/drawing/2014/main" id="{8E82F494-8D7D-02F6-3C62-C54CA4DFD450}"/>
                </a:ext>
              </a:extLst>
            </p:cNvPr>
            <p:cNvSpPr txBox="1">
              <a:spLocks/>
            </p:cNvSpPr>
            <p:nvPr/>
          </p:nvSpPr>
          <p:spPr>
            <a:xfrm>
              <a:off x="7846597"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Responsible AI scorecard</a:t>
              </a:r>
            </a:p>
          </p:txBody>
        </p:sp>
        <p:sp>
          <p:nvSpPr>
            <p:cNvPr id="42" name="TextBox 41">
              <a:extLst>
                <a:ext uri="{FF2B5EF4-FFF2-40B4-BE49-F238E27FC236}">
                  <a16:creationId xmlns:a16="http://schemas.microsoft.com/office/drawing/2014/main" id="{04E0F4AC-884D-09B6-6060-735786E33DE4}"/>
                </a:ext>
              </a:extLst>
            </p:cNvPr>
            <p:cNvSpPr txBox="1"/>
            <p:nvPr/>
          </p:nvSpPr>
          <p:spPr>
            <a:xfrm>
              <a:off x="7846596" y="5042220"/>
              <a:ext cx="3660775" cy="9848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Get a PDF summary of your Responsible AI insights to share with your technical and non-technical stakeholders to aid in compliance reviews.</a:t>
              </a:r>
            </a:p>
          </p:txBody>
        </p:sp>
        <p:sp>
          <p:nvSpPr>
            <p:cNvPr id="66" name="Graphic 64">
              <a:extLst>
                <a:ext uri="{FF2B5EF4-FFF2-40B4-BE49-F238E27FC236}">
                  <a16:creationId xmlns:a16="http://schemas.microsoft.com/office/drawing/2014/main" id="{C6644E52-E275-D0C6-899B-8BB63A4F4B09}"/>
                </a:ext>
              </a:extLst>
            </p:cNvPr>
            <p:cNvSpPr/>
            <p:nvPr/>
          </p:nvSpPr>
          <p:spPr>
            <a:xfrm>
              <a:off x="7846597" y="3977372"/>
              <a:ext cx="372762" cy="412000"/>
            </a:xfrm>
            <a:custGeom>
              <a:avLst/>
              <a:gdLst>
                <a:gd name="connsiteX0" fmla="*/ 122619 w 372762"/>
                <a:gd name="connsiteY0" fmla="*/ 0 h 412000"/>
                <a:gd name="connsiteX1" fmla="*/ 191286 w 372762"/>
                <a:gd name="connsiteY1" fmla="*/ 0 h 412000"/>
                <a:gd name="connsiteX2" fmla="*/ 235158 w 372762"/>
                <a:gd name="connsiteY2" fmla="*/ 39227 h 412000"/>
                <a:gd name="connsiteX3" fmla="*/ 269762 w 372762"/>
                <a:gd name="connsiteY3" fmla="*/ 39238 h 412000"/>
                <a:gd name="connsiteX4" fmla="*/ 313905 w 372762"/>
                <a:gd name="connsiteY4" fmla="*/ 83381 h 412000"/>
                <a:gd name="connsiteX5" fmla="*/ 313905 w 372762"/>
                <a:gd name="connsiteY5" fmla="*/ 186346 h 412000"/>
                <a:gd name="connsiteX6" fmla="*/ 264858 w 372762"/>
                <a:gd name="connsiteY6" fmla="*/ 176572 h 412000"/>
                <a:gd name="connsiteX7" fmla="*/ 137334 w 372762"/>
                <a:gd name="connsiteY7" fmla="*/ 304096 h 412000"/>
                <a:gd name="connsiteX8" fmla="*/ 172836 w 372762"/>
                <a:gd name="connsiteY8" fmla="*/ 392382 h 412000"/>
                <a:gd name="connsiteX9" fmla="*/ 44143 w 372762"/>
                <a:gd name="connsiteY9" fmla="*/ 392382 h 412000"/>
                <a:gd name="connsiteX10" fmla="*/ 0 w 372762"/>
                <a:gd name="connsiteY10" fmla="*/ 348239 h 412000"/>
                <a:gd name="connsiteX11" fmla="*/ 0 w 372762"/>
                <a:gd name="connsiteY11" fmla="*/ 83381 h 412000"/>
                <a:gd name="connsiteX12" fmla="*/ 44143 w 372762"/>
                <a:gd name="connsiteY12" fmla="*/ 39238 h 412000"/>
                <a:gd name="connsiteX13" fmla="*/ 78747 w 372762"/>
                <a:gd name="connsiteY13" fmla="*/ 39227 h 412000"/>
                <a:gd name="connsiteX14" fmla="*/ 122619 w 372762"/>
                <a:gd name="connsiteY14" fmla="*/ 0 h 412000"/>
                <a:gd name="connsiteX15" fmla="*/ 191286 w 372762"/>
                <a:gd name="connsiteY15" fmla="*/ 29429 h 412000"/>
                <a:gd name="connsiteX16" fmla="*/ 122619 w 372762"/>
                <a:gd name="connsiteY16" fmla="*/ 29429 h 412000"/>
                <a:gd name="connsiteX17" fmla="*/ 107905 w 372762"/>
                <a:gd name="connsiteY17" fmla="*/ 44143 h 412000"/>
                <a:gd name="connsiteX18" fmla="*/ 122619 w 372762"/>
                <a:gd name="connsiteY18" fmla="*/ 58857 h 412000"/>
                <a:gd name="connsiteX19" fmla="*/ 191286 w 372762"/>
                <a:gd name="connsiteY19" fmla="*/ 58857 h 412000"/>
                <a:gd name="connsiteX20" fmla="*/ 206000 w 372762"/>
                <a:gd name="connsiteY20" fmla="*/ 44143 h 412000"/>
                <a:gd name="connsiteX21" fmla="*/ 191286 w 372762"/>
                <a:gd name="connsiteY21" fmla="*/ 29429 h 412000"/>
                <a:gd name="connsiteX22" fmla="*/ 372763 w 372762"/>
                <a:gd name="connsiteY22" fmla="*/ 304096 h 412000"/>
                <a:gd name="connsiteX23" fmla="*/ 264858 w 372762"/>
                <a:gd name="connsiteY23" fmla="*/ 412001 h 412000"/>
                <a:gd name="connsiteX24" fmla="*/ 156953 w 372762"/>
                <a:gd name="connsiteY24" fmla="*/ 304096 h 412000"/>
                <a:gd name="connsiteX25" fmla="*/ 264858 w 372762"/>
                <a:gd name="connsiteY25" fmla="*/ 196191 h 412000"/>
                <a:gd name="connsiteX26" fmla="*/ 372763 w 372762"/>
                <a:gd name="connsiteY26" fmla="*/ 304096 h 412000"/>
                <a:gd name="connsiteX27" fmla="*/ 330652 w 372762"/>
                <a:gd name="connsiteY27" fmla="*/ 257920 h 412000"/>
                <a:gd name="connsiteX28" fmla="*/ 316778 w 372762"/>
                <a:gd name="connsiteY28" fmla="*/ 257920 h 412000"/>
                <a:gd name="connsiteX29" fmla="*/ 245239 w 372762"/>
                <a:gd name="connsiteY29" fmla="*/ 329461 h 412000"/>
                <a:gd name="connsiteX30" fmla="*/ 212938 w 372762"/>
                <a:gd name="connsiteY30" fmla="*/ 297159 h 412000"/>
                <a:gd name="connsiteX31" fmla="*/ 199063 w 372762"/>
                <a:gd name="connsiteY31" fmla="*/ 297159 h 412000"/>
                <a:gd name="connsiteX32" fmla="*/ 199063 w 372762"/>
                <a:gd name="connsiteY32" fmla="*/ 311033 h 412000"/>
                <a:gd name="connsiteX33" fmla="*/ 238301 w 372762"/>
                <a:gd name="connsiteY33" fmla="*/ 350271 h 412000"/>
                <a:gd name="connsiteX34" fmla="*/ 252176 w 372762"/>
                <a:gd name="connsiteY34" fmla="*/ 350271 h 412000"/>
                <a:gd name="connsiteX35" fmla="*/ 330652 w 372762"/>
                <a:gd name="connsiteY35" fmla="*/ 271795 h 412000"/>
                <a:gd name="connsiteX36" fmla="*/ 330652 w 372762"/>
                <a:gd name="connsiteY36" fmla="*/ 257920 h 4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2762" h="412000">
                  <a:moveTo>
                    <a:pt x="122619" y="0"/>
                  </a:moveTo>
                  <a:lnTo>
                    <a:pt x="191286" y="0"/>
                  </a:lnTo>
                  <a:cubicBezTo>
                    <a:pt x="214003" y="0"/>
                    <a:pt x="232714" y="17161"/>
                    <a:pt x="235158" y="39227"/>
                  </a:cubicBezTo>
                  <a:lnTo>
                    <a:pt x="269762" y="39238"/>
                  </a:lnTo>
                  <a:cubicBezTo>
                    <a:pt x="294141" y="39238"/>
                    <a:pt x="313905" y="59002"/>
                    <a:pt x="313905" y="83381"/>
                  </a:cubicBezTo>
                  <a:lnTo>
                    <a:pt x="313905" y="186346"/>
                  </a:lnTo>
                  <a:cubicBezTo>
                    <a:pt x="298807" y="180048"/>
                    <a:pt x="282238" y="176572"/>
                    <a:pt x="264858" y="176572"/>
                  </a:cubicBezTo>
                  <a:cubicBezTo>
                    <a:pt x="194427" y="176572"/>
                    <a:pt x="137334" y="233665"/>
                    <a:pt x="137334" y="304096"/>
                  </a:cubicBezTo>
                  <a:cubicBezTo>
                    <a:pt x="137334" y="338361"/>
                    <a:pt x="150847" y="369469"/>
                    <a:pt x="172836" y="392382"/>
                  </a:cubicBezTo>
                  <a:lnTo>
                    <a:pt x="44143" y="392382"/>
                  </a:lnTo>
                  <a:cubicBezTo>
                    <a:pt x="19763" y="392382"/>
                    <a:pt x="0" y="372617"/>
                    <a:pt x="0" y="348239"/>
                  </a:cubicBezTo>
                  <a:lnTo>
                    <a:pt x="0" y="83381"/>
                  </a:lnTo>
                  <a:cubicBezTo>
                    <a:pt x="0" y="59002"/>
                    <a:pt x="19763" y="39238"/>
                    <a:pt x="44143" y="39238"/>
                  </a:cubicBezTo>
                  <a:lnTo>
                    <a:pt x="78747" y="39227"/>
                  </a:lnTo>
                  <a:cubicBezTo>
                    <a:pt x="81192" y="17161"/>
                    <a:pt x="99901" y="0"/>
                    <a:pt x="122619" y="0"/>
                  </a:cubicBezTo>
                  <a:close/>
                  <a:moveTo>
                    <a:pt x="191286" y="29429"/>
                  </a:moveTo>
                  <a:lnTo>
                    <a:pt x="122619" y="29429"/>
                  </a:lnTo>
                  <a:cubicBezTo>
                    <a:pt x="114493" y="29429"/>
                    <a:pt x="107905" y="36017"/>
                    <a:pt x="107905" y="44143"/>
                  </a:cubicBezTo>
                  <a:cubicBezTo>
                    <a:pt x="107905" y="52269"/>
                    <a:pt x="114493" y="58857"/>
                    <a:pt x="122619" y="58857"/>
                  </a:cubicBezTo>
                  <a:lnTo>
                    <a:pt x="191286" y="58857"/>
                  </a:lnTo>
                  <a:cubicBezTo>
                    <a:pt x="199412" y="58857"/>
                    <a:pt x="206000" y="52269"/>
                    <a:pt x="206000" y="44143"/>
                  </a:cubicBezTo>
                  <a:cubicBezTo>
                    <a:pt x="206000" y="36017"/>
                    <a:pt x="199412" y="29429"/>
                    <a:pt x="191286" y="29429"/>
                  </a:cubicBezTo>
                  <a:close/>
                  <a:moveTo>
                    <a:pt x="372763" y="304096"/>
                  </a:moveTo>
                  <a:cubicBezTo>
                    <a:pt x="372763" y="363691"/>
                    <a:pt x="324453" y="412001"/>
                    <a:pt x="264858" y="412001"/>
                  </a:cubicBezTo>
                  <a:cubicBezTo>
                    <a:pt x="205263" y="412001"/>
                    <a:pt x="156953" y="363691"/>
                    <a:pt x="156953" y="304096"/>
                  </a:cubicBezTo>
                  <a:cubicBezTo>
                    <a:pt x="156953" y="244501"/>
                    <a:pt x="205263" y="196191"/>
                    <a:pt x="264858" y="196191"/>
                  </a:cubicBezTo>
                  <a:cubicBezTo>
                    <a:pt x="324453" y="196191"/>
                    <a:pt x="372763" y="244501"/>
                    <a:pt x="372763" y="304096"/>
                  </a:cubicBezTo>
                  <a:close/>
                  <a:moveTo>
                    <a:pt x="330652" y="257920"/>
                  </a:moveTo>
                  <a:cubicBezTo>
                    <a:pt x="326821" y="254091"/>
                    <a:pt x="320609" y="254091"/>
                    <a:pt x="316778" y="257920"/>
                  </a:cubicBezTo>
                  <a:lnTo>
                    <a:pt x="245239" y="329461"/>
                  </a:lnTo>
                  <a:lnTo>
                    <a:pt x="212938" y="297159"/>
                  </a:lnTo>
                  <a:cubicBezTo>
                    <a:pt x="209106" y="293329"/>
                    <a:pt x="202895" y="293329"/>
                    <a:pt x="199063" y="297159"/>
                  </a:cubicBezTo>
                  <a:cubicBezTo>
                    <a:pt x="195233" y="300990"/>
                    <a:pt x="195233" y="307202"/>
                    <a:pt x="199063" y="311033"/>
                  </a:cubicBezTo>
                  <a:lnTo>
                    <a:pt x="238301" y="350271"/>
                  </a:lnTo>
                  <a:cubicBezTo>
                    <a:pt x="242133" y="354101"/>
                    <a:pt x="248344" y="354101"/>
                    <a:pt x="252176" y="350271"/>
                  </a:cubicBezTo>
                  <a:lnTo>
                    <a:pt x="330652" y="271795"/>
                  </a:lnTo>
                  <a:cubicBezTo>
                    <a:pt x="334482" y="267963"/>
                    <a:pt x="334482" y="261752"/>
                    <a:pt x="330652" y="257920"/>
                  </a:cubicBezTo>
                  <a:close/>
                </a:path>
              </a:pathLst>
            </a:custGeom>
            <a:gradFill>
              <a:gsLst>
                <a:gs pos="26000">
                  <a:srgbClr val="8DC8E8"/>
                </a:gs>
                <a:gs pos="75000">
                  <a:srgbClr val="CD98CF"/>
                </a:gs>
              </a:gsLst>
              <a:lin ang="2700000" scaled="0"/>
            </a:gradFill>
            <a:ln w="22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5343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91667E-6 4.44444E-6 L -2.91667E-6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2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42" presetClass="path" presetSubtype="0" decel="100000" fill="hold" nodeType="withEffect">
                                  <p:stCondLst>
                                    <p:cond delay="200"/>
                                  </p:stCondLst>
                                  <p:childTnLst>
                                    <p:animMotion origin="layout" path="M -2.91667E-6 4.44444E-6 L -2.91667E-6 0.01805 " pathEditMode="relative" rAng="0" ptsTypes="AA">
                                      <p:cBhvr>
                                        <p:cTn id="14" dur="500" spd="-100000" fill="hold"/>
                                        <p:tgtEl>
                                          <p:spTgt spid="68"/>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42" presetClass="path" presetSubtype="0" decel="100000" fill="hold" nodeType="withEffect">
                                  <p:stCondLst>
                                    <p:cond delay="200"/>
                                  </p:stCondLst>
                                  <p:childTnLst>
                                    <p:animMotion origin="layout" path="M -2.91667E-6 4.44444E-6 L -2.91667E-6 0.01805 " pathEditMode="relative" rAng="0" ptsTypes="AA">
                                      <p:cBhvr>
                                        <p:cTn id="19" dur="500" spd="-100000" fill="hold"/>
                                        <p:tgtEl>
                                          <p:spTgt spid="69"/>
                                        </p:tgtEl>
                                        <p:attrNameLst>
                                          <p:attrName>ppt_x</p:attrName>
                                          <p:attrName>ppt_y</p:attrName>
                                        </p:attrNameLst>
                                      </p:cBhvr>
                                      <p:rCtr x="0" y="903"/>
                                    </p:animMotion>
                                  </p:childTnLst>
                                </p:cTn>
                              </p:par>
                              <p:par>
                                <p:cTn id="20" presetID="10" presetClass="entr" presetSubtype="0" fill="hold" nodeType="withEffect">
                                  <p:stCondLst>
                                    <p:cond delay="2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nodeType="withEffect">
                                  <p:stCondLst>
                                    <p:cond delay="200"/>
                                  </p:stCondLst>
                                  <p:childTnLst>
                                    <p:animMotion origin="layout" path="M -2.91667E-6 4.44444E-6 L -2.91667E-6 0.01805 " pathEditMode="relative" rAng="0" ptsTypes="AA">
                                      <p:cBhvr>
                                        <p:cTn id="24" dur="500" spd="-100000" fill="hold"/>
                                        <p:tgtEl>
                                          <p:spTgt spid="70"/>
                                        </p:tgtEl>
                                        <p:attrNameLst>
                                          <p:attrName>ppt_x</p:attrName>
                                          <p:attrName>ppt_y</p:attrName>
                                        </p:attrNameLst>
                                      </p:cBhvr>
                                      <p:rCtr x="0" y="903"/>
                                    </p:animMotion>
                                  </p:childTnLst>
                                </p:cTn>
                              </p:par>
                              <p:par>
                                <p:cTn id="25" presetID="10" presetClass="entr" presetSubtype="0" fill="hold" nodeType="withEffect">
                                  <p:stCondLst>
                                    <p:cond delay="40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42" presetClass="path" presetSubtype="0" decel="100000" fill="hold" nodeType="withEffect">
                                  <p:stCondLst>
                                    <p:cond delay="400"/>
                                  </p:stCondLst>
                                  <p:childTnLst>
                                    <p:animMotion origin="layout" path="M -2.91667E-6 4.44444E-6 L -2.91667E-6 0.01805 " pathEditMode="relative" rAng="0" ptsTypes="AA">
                                      <p:cBhvr>
                                        <p:cTn id="29" dur="500" spd="-100000" fill="hold"/>
                                        <p:tgtEl>
                                          <p:spTgt spid="71"/>
                                        </p:tgtEl>
                                        <p:attrNameLst>
                                          <p:attrName>ppt_x</p:attrName>
                                          <p:attrName>ppt_y</p:attrName>
                                        </p:attrNameLst>
                                      </p:cBhvr>
                                      <p:rCtr x="0" y="903"/>
                                    </p:animMotion>
                                  </p:childTnLst>
                                </p:cTn>
                              </p:par>
                              <p:par>
                                <p:cTn id="30" presetID="10" presetClass="entr" presetSubtype="0" fill="hold" nodeType="withEffect">
                                  <p:stCondLst>
                                    <p:cond delay="40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42" presetClass="path" presetSubtype="0" decel="100000" fill="hold" nodeType="withEffect">
                                  <p:stCondLst>
                                    <p:cond delay="400"/>
                                  </p:stCondLst>
                                  <p:childTnLst>
                                    <p:animMotion origin="layout" path="M -2.91667E-6 4.44444E-6 L -2.91667E-6 0.01805 " pathEditMode="relative" rAng="0" ptsTypes="AA">
                                      <p:cBhvr>
                                        <p:cTn id="34" dur="500" spd="-100000" fill="hold"/>
                                        <p:tgtEl>
                                          <p:spTgt spid="72"/>
                                        </p:tgtEl>
                                        <p:attrNameLst>
                                          <p:attrName>ppt_x</p:attrName>
                                          <p:attrName>ppt_y</p:attrName>
                                        </p:attrNameLst>
                                      </p:cBhvr>
                                      <p:rCtr x="0" y="903"/>
                                    </p:animMotion>
                                  </p:childTnLst>
                                </p:cTn>
                              </p:par>
                              <p:par>
                                <p:cTn id="35" presetID="10" presetClass="entr" presetSubtype="0" fill="hold" nodeType="withEffect">
                                  <p:stCondLst>
                                    <p:cond delay="40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42" presetClass="path" presetSubtype="0" decel="100000" fill="hold" nodeType="withEffect">
                                  <p:stCondLst>
                                    <p:cond delay="400"/>
                                  </p:stCondLst>
                                  <p:childTnLst>
                                    <p:animMotion origin="layout" path="M -2.91667E-6 4.44444E-6 L -2.91667E-6 0.01805 " pathEditMode="relative" rAng="0" ptsTypes="AA">
                                      <p:cBhvr>
                                        <p:cTn id="39" dur="500" spd="-100000" fill="hold"/>
                                        <p:tgtEl>
                                          <p:spTgt spid="7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2435D632-40F6-AC31-E840-323772410B48}"/>
              </a:ext>
            </a:extLst>
          </p:cNvPr>
          <p:cNvSpPr txBox="1">
            <a:spLocks/>
          </p:cNvSpPr>
          <p:nvPr/>
        </p:nvSpPr>
        <p:spPr>
          <a:xfrm>
            <a:off x="4146730"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15" name="Rectangle 14">
            <a:extLst>
              <a:ext uri="{FF2B5EF4-FFF2-40B4-BE49-F238E27FC236}">
                <a16:creationId xmlns:a16="http://schemas.microsoft.com/office/drawing/2014/main" id="{39EB1AD5-8662-126F-121A-3536719923D9}"/>
              </a:ext>
              <a:ext uri="{C183D7F6-B498-43B3-948B-1728B52AA6E4}">
                <adec:decorative xmlns:adec="http://schemas.microsoft.com/office/drawing/2017/decorative" val="1"/>
              </a:ext>
            </a:extLst>
          </p:cNvPr>
          <p:cNvSpPr/>
          <p:nvPr/>
        </p:nvSpPr>
        <p:spPr bwMode="auto">
          <a:xfrm>
            <a:off x="3772319" y="1562633"/>
            <a:ext cx="5730910" cy="3655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itle 14">
            <a:extLst>
              <a:ext uri="{FF2B5EF4-FFF2-40B4-BE49-F238E27FC236}">
                <a16:creationId xmlns:a16="http://schemas.microsoft.com/office/drawing/2014/main" id="{D5BE723E-B9F1-D155-F6A5-CDB8DCAB3433}"/>
              </a:ext>
            </a:extLst>
          </p:cNvPr>
          <p:cNvSpPr txBox="1">
            <a:spLocks/>
          </p:cNvSpPr>
          <p:nvPr/>
        </p:nvSpPr>
        <p:spPr>
          <a:xfrm>
            <a:off x="891173"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891173"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2" name="TextBox 1">
            <a:extLst>
              <a:ext uri="{FF2B5EF4-FFF2-40B4-BE49-F238E27FC236}">
                <a16:creationId xmlns:a16="http://schemas.microsoft.com/office/drawing/2014/main" id="{5349A002-D946-6CFC-09CD-FD0B79C52F37}"/>
              </a:ext>
            </a:extLst>
          </p:cNvPr>
          <p:cNvSpPr txBox="1"/>
          <p:nvPr/>
        </p:nvSpPr>
        <p:spPr>
          <a:xfrm>
            <a:off x="6470411" y="1562633"/>
            <a:ext cx="5136239"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 data</a:t>
            </a:r>
          </a:p>
        </p:txBody>
      </p:sp>
      <p:cxnSp>
        <p:nvCxnSpPr>
          <p:cNvPr id="3" name="Straight Connector 2">
            <a:extLst>
              <a:ext uri="{FF2B5EF4-FFF2-40B4-BE49-F238E27FC236}">
                <a16:creationId xmlns:a16="http://schemas.microsoft.com/office/drawing/2014/main" id="{BDC94C8C-F6E2-DF77-18AE-33C2B34E3379}"/>
              </a:ext>
              <a:ext uri="{C183D7F6-B498-43B3-948B-1728B52AA6E4}">
                <adec:decorative xmlns:adec="http://schemas.microsoft.com/office/drawing/2017/decorative" val="1"/>
              </a:ext>
            </a:extLst>
          </p:cNvPr>
          <p:cNvCxnSpPr>
            <a:cxnSpLocks/>
          </p:cNvCxnSpPr>
          <p:nvPr/>
        </p:nvCxnSpPr>
        <p:spPr>
          <a:xfrm>
            <a:off x="8182901" y="1907535"/>
            <a:ext cx="505824"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0E389C-262C-FE89-2DE1-6372234D04F1}"/>
              </a:ext>
              <a:ext uri="{C183D7F6-B498-43B3-948B-1728B52AA6E4}">
                <adec:decorative xmlns:adec="http://schemas.microsoft.com/office/drawing/2017/decorative" val="1"/>
              </a:ext>
            </a:extLst>
          </p:cNvPr>
          <p:cNvCxnSpPr>
            <a:cxnSpLocks/>
          </p:cNvCxnSpPr>
          <p:nvPr/>
        </p:nvCxnSpPr>
        <p:spPr>
          <a:xfrm>
            <a:off x="6768323" y="3167869"/>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7D806A-4196-AB1C-824C-C1AB37F2CB6A}"/>
              </a:ext>
              <a:ext uri="{C183D7F6-B498-43B3-948B-1728B52AA6E4}">
                <adec:decorative xmlns:adec="http://schemas.microsoft.com/office/drawing/2017/decorative" val="1"/>
              </a:ext>
            </a:extLst>
          </p:cNvPr>
          <p:cNvCxnSpPr>
            <a:cxnSpLocks/>
          </p:cNvCxnSpPr>
          <p:nvPr/>
        </p:nvCxnSpPr>
        <p:spPr>
          <a:xfrm>
            <a:off x="8182901" y="4406089"/>
            <a:ext cx="1180372"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C48E85E-5B87-B48D-4C80-FBF9D805B9A4}"/>
              </a:ext>
            </a:extLst>
          </p:cNvPr>
          <p:cNvSpPr txBox="1"/>
          <p:nvPr/>
        </p:nvSpPr>
        <p:spPr>
          <a:xfrm>
            <a:off x="6470411" y="4017892"/>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12" name="TextBox 11">
            <a:extLst>
              <a:ext uri="{FF2B5EF4-FFF2-40B4-BE49-F238E27FC236}">
                <a16:creationId xmlns:a16="http://schemas.microsoft.com/office/drawing/2014/main" id="{D51A09FF-0681-489E-D24A-C9B5BA3413FB}"/>
              </a:ext>
            </a:extLst>
          </p:cNvPr>
          <p:cNvSpPr txBox="1"/>
          <p:nvPr/>
        </p:nvSpPr>
        <p:spPr>
          <a:xfrm>
            <a:off x="6470411" y="2423966"/>
            <a:ext cx="4399443" cy="1200329"/>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fine-tuning is </a:t>
            </a:r>
            <a:r>
              <a:rPr kumimoji="0" lang="en-US" sz="2400" b="0" i="0" u="none" strike="noStrike" kern="1200" cap="none" spc="-50" normalizeH="0" baseline="0" noProof="0">
                <a:ln w="3175">
                  <a:noFill/>
                </a:ln>
                <a:gradFill flip="none" rotWithShape="1">
                  <a:gsLst>
                    <a:gs pos="78000">
                      <a:srgbClr val="CD9AD0"/>
                    </a:gs>
                    <a:gs pos="95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2ED1DC7-6F69-9AC4-6A4B-C1AB08AA64F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Runs on Trust</a:t>
            </a:r>
          </a:p>
        </p:txBody>
      </p:sp>
    </p:spTree>
    <p:extLst>
      <p:ext uri="{BB962C8B-B14F-4D97-AF65-F5344CB8AC3E}">
        <p14:creationId xmlns:p14="http://schemas.microsoft.com/office/powerpoint/2010/main" val="10826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3.7037E-6 L 0 0.01968 " pathEditMode="relative" rAng="0" ptsTypes="AA">
                                      <p:cBhvr>
                                        <p:cTn id="9" dur="500" spd="-100000" fill="hold"/>
                                        <p:tgtEl>
                                          <p:spTgt spid="14"/>
                                        </p:tgtEl>
                                        <p:attrNameLst>
                                          <p:attrName>ppt_x</p:attrName>
                                          <p:attrName>ppt_y</p:attrName>
                                        </p:attrNameLst>
                                      </p:cBhvr>
                                      <p:rCtr x="0" y="972"/>
                                    </p:animMotion>
                                  </p:childTnLst>
                                </p:cTn>
                              </p:par>
                              <p:par>
                                <p:cTn id="10" presetID="35" presetClass="path" presetSubtype="0" accel="50000" decel="50000" fill="hold" grpId="2" nodeType="withEffect">
                                  <p:stCondLst>
                                    <p:cond delay="0"/>
                                  </p:stCondLst>
                                  <p:childTnLst>
                                    <p:animMotion origin="layout" path="M 0 -3.7037E-6 L -0.31706 -3.7037E-6 " pathEditMode="relative" rAng="0" ptsTypes="AA">
                                      <p:cBhvr>
                                        <p:cTn id="11" dur="1000" fill="hold"/>
                                        <p:tgtEl>
                                          <p:spTgt spid="14"/>
                                        </p:tgtEl>
                                        <p:attrNameLst>
                                          <p:attrName>ppt_x</p:attrName>
                                          <p:attrName>ppt_y</p:attrName>
                                        </p:attrNameLst>
                                      </p:cBhvr>
                                      <p:rCtr x="-15859" y="0"/>
                                    </p:animMotion>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2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42" presetClass="path" presetSubtype="0" decel="100000" fill="hold" grpId="1" nodeType="withEffect">
                                  <p:stCondLst>
                                    <p:cond delay="0"/>
                                  </p:stCondLst>
                                  <p:childTnLst>
                                    <p:animMotion origin="layout" path="M 3.95833E-6 3.7037E-7 L 3.95833E-6 0.01968 " pathEditMode="relative" rAng="0" ptsTypes="AA">
                                      <p:cBhvr>
                                        <p:cTn id="28" dur="500" spd="-100000" fill="hold"/>
                                        <p:tgtEl>
                                          <p:spTgt spid="2"/>
                                        </p:tgtEl>
                                        <p:attrNameLst>
                                          <p:attrName>ppt_x</p:attrName>
                                          <p:attrName>ppt_y</p:attrName>
                                        </p:attrNameLst>
                                      </p:cBhvr>
                                      <p:rCtr x="0" y="972"/>
                                    </p:animMotion>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42" presetClass="path" presetSubtype="0" decel="100000" fill="hold" nodeType="withEffect">
                                  <p:stCondLst>
                                    <p:cond delay="0"/>
                                  </p:stCondLst>
                                  <p:childTnLst>
                                    <p:animMotion origin="layout" path="M 2.91667E-6 -7.40741E-7 L 2.91667E-6 0.01968 " pathEditMode="relative" rAng="0" ptsTypes="AA">
                                      <p:cBhvr>
                                        <p:cTn id="33" dur="500" spd="-100000" fill="hold"/>
                                        <p:tgtEl>
                                          <p:spTgt spid="3"/>
                                        </p:tgtEl>
                                        <p:attrNameLst>
                                          <p:attrName>ppt_x</p:attrName>
                                          <p:attrName>ppt_y</p:attrName>
                                        </p:attrNameLst>
                                      </p:cBhvr>
                                      <p:rCtr x="0" y="972"/>
                                    </p:animMotion>
                                  </p:childTnLst>
                                </p:cTn>
                              </p:par>
                              <p:par>
                                <p:cTn id="34" presetID="16" presetClass="entr" presetSubtype="42"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arn(out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42" presetClass="path" presetSubtype="0" decel="100000" fill="hold" grpId="1" nodeType="withEffect">
                                  <p:stCondLst>
                                    <p:cond delay="0"/>
                                  </p:stCondLst>
                                  <p:childTnLst>
                                    <p:animMotion origin="layout" path="M 2.29167E-6 -2.22222E-6 L 2.29167E-6 0.01968 " pathEditMode="relative" rAng="0" ptsTypes="AA">
                                      <p:cBhvr>
                                        <p:cTn id="43" dur="500" spd="-100000" fill="hold"/>
                                        <p:tgtEl>
                                          <p:spTgt spid="12"/>
                                        </p:tgtEl>
                                        <p:attrNameLst>
                                          <p:attrName>ppt_x</p:attrName>
                                          <p:attrName>ppt_y</p:attrName>
                                        </p:attrNameLst>
                                      </p:cBhvr>
                                      <p:rCtr x="0" y="972"/>
                                    </p:animMotion>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42" presetClass="path" presetSubtype="0" decel="100000" fill="hold" nodeType="withEffect">
                                  <p:stCondLst>
                                    <p:cond delay="0"/>
                                  </p:stCondLst>
                                  <p:childTnLst>
                                    <p:animMotion origin="layout" path="M -3.33333E-6 -1.11111E-6 L -3.33333E-6 0.01968 " pathEditMode="relative" rAng="0" ptsTypes="AA">
                                      <p:cBhvr>
                                        <p:cTn id="48" dur="500" spd="-100000" fill="hold"/>
                                        <p:tgtEl>
                                          <p:spTgt spid="6"/>
                                        </p:tgtEl>
                                        <p:attrNameLst>
                                          <p:attrName>ppt_x</p:attrName>
                                          <p:attrName>ppt_y</p:attrName>
                                        </p:attrNameLst>
                                      </p:cBhvr>
                                      <p:rCtr x="0" y="972"/>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42" presetClass="path" presetSubtype="0" decel="100000" fill="hold" grpId="1" nodeType="withEffect">
                                  <p:stCondLst>
                                    <p:cond delay="0"/>
                                  </p:stCondLst>
                                  <p:childTnLst>
                                    <p:animMotion origin="layout" path="M -1.04167E-6 3.7037E-7 L -1.04167E-6 0.01968 " pathEditMode="relative" rAng="0" ptsTypes="AA">
                                      <p:cBhvr>
                                        <p:cTn id="55" dur="500" spd="-100000" fill="hold"/>
                                        <p:tgtEl>
                                          <p:spTgt spid="13"/>
                                        </p:tgtEl>
                                        <p:attrNameLst>
                                          <p:attrName>ppt_x</p:attrName>
                                          <p:attrName>ppt_y</p:attrName>
                                        </p:attrNameLst>
                                      </p:cBhvr>
                                      <p:rCtr x="0" y="972"/>
                                    </p:animMotion>
                                  </p:childTnLst>
                                </p:cTn>
                              </p:par>
                              <p:par>
                                <p:cTn id="56" presetID="10"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42" presetClass="path" presetSubtype="0" decel="100000" fill="hold" nodeType="withEffect">
                                  <p:stCondLst>
                                    <p:cond delay="0"/>
                                  </p:stCondLst>
                                  <p:childTnLst>
                                    <p:animMotion origin="layout" path="M -1.25E-6 -1.11111E-6 L -1.25E-6 0.01968 " pathEditMode="relative" rAng="0" ptsTypes="AA">
                                      <p:cBhvr>
                                        <p:cTn id="60" dur="500" spd="-100000" fill="hold"/>
                                        <p:tgtEl>
                                          <p:spTgt spid="1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5" grpId="0" animBg="1"/>
      <p:bldP spid="7" grpId="0"/>
      <p:bldP spid="8" grpId="0"/>
      <p:bldP spid="8" grpId="1"/>
      <p:bldP spid="2" grpId="0"/>
      <p:bldP spid="2" grpId="1"/>
      <p:bldP spid="13" grpId="0"/>
      <p:bldP spid="13" grpId="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56561-F759-7CAD-E1E4-FCCFAACE27FE}"/>
              </a:ext>
            </a:extLst>
          </p:cNvPr>
          <p:cNvSpPr txBox="1"/>
          <p:nvPr/>
        </p:nvSpPr>
        <p:spPr>
          <a:xfrm>
            <a:off x="6206293" y="2152364"/>
            <a:ext cx="462325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Data is stored encrypted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Azure subscription</a:t>
            </a:r>
          </a:p>
        </p:txBody>
      </p:sp>
      <p:sp>
        <p:nvSpPr>
          <p:cNvPr id="5" name="TextBox 4">
            <a:extLst>
              <a:ext uri="{FF2B5EF4-FFF2-40B4-BE49-F238E27FC236}">
                <a16:creationId xmlns:a16="http://schemas.microsoft.com/office/drawing/2014/main" id="{383354BE-7B1F-444D-2557-2BA6244369A3}"/>
              </a:ext>
            </a:extLst>
          </p:cNvPr>
          <p:cNvSpPr txBox="1"/>
          <p:nvPr/>
        </p:nvSpPr>
        <p:spPr>
          <a:xfrm>
            <a:off x="6206292" y="3071337"/>
            <a:ext cx="568090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Azure </a:t>
            </a:r>
            <a:r>
              <a:rPr kumimoji="0" lang="en-US" sz="1600" b="0" i="0" u="none" strike="noStrike" kern="1200" cap="none" spc="0" normalizeH="0" baseline="0" noProof="0" err="1">
                <a:ln>
                  <a:noFill/>
                </a:ln>
                <a:gradFill>
                  <a:gsLst>
                    <a:gs pos="0">
                      <a:srgbClr val="FFFFFF"/>
                    </a:gs>
                    <a:gs pos="100000">
                      <a:srgbClr val="FFFFFF"/>
                    </a:gs>
                  </a:gsLst>
                  <a:lin ang="2700000" scaled="1"/>
                </a:gradFill>
                <a:effectLst/>
                <a:uLnTx/>
                <a:uFillTx/>
                <a:latin typeface="Segoe UI"/>
                <a:ea typeface="+mn-ea"/>
                <a:cs typeface="+mn-cs"/>
              </a:rPr>
              <a:t>OpenAI</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 Service provisioned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a:t>
            </a:r>
          </a:p>
        </p:txBody>
      </p:sp>
      <p:sp>
        <p:nvSpPr>
          <p:cNvPr id="10" name="TextBox 9">
            <a:extLst>
              <a:ext uri="{FF2B5EF4-FFF2-40B4-BE49-F238E27FC236}">
                <a16:creationId xmlns:a16="http://schemas.microsoft.com/office/drawing/2014/main" id="{E435AC0C-1A6A-CC17-CE1B-F57E02D8CC29}"/>
              </a:ext>
            </a:extLst>
          </p:cNvPr>
          <p:cNvSpPr txBox="1"/>
          <p:nvPr/>
        </p:nvSpPr>
        <p:spPr>
          <a:xfrm>
            <a:off x="6206293" y="3534109"/>
            <a:ext cx="4843803"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Model fine tuning stays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 </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and never moves into the foundation AI models </a:t>
            </a:r>
          </a:p>
        </p:txBody>
      </p:sp>
      <p:cxnSp>
        <p:nvCxnSpPr>
          <p:cNvPr id="16" name="Straight Connector 15">
            <a:extLst>
              <a:ext uri="{FF2B5EF4-FFF2-40B4-BE49-F238E27FC236}">
                <a16:creationId xmlns:a16="http://schemas.microsoft.com/office/drawing/2014/main" id="{E292EAF4-DCFC-7873-C8E6-C48FB93C8C12}"/>
              </a:ext>
              <a:ext uri="{C183D7F6-B498-43B3-948B-1728B52AA6E4}">
                <adec:decorative xmlns:adec="http://schemas.microsoft.com/office/drawing/2017/decorative" val="1"/>
              </a:ext>
            </a:extLst>
          </p:cNvPr>
          <p:cNvCxnSpPr>
            <a:cxnSpLocks/>
          </p:cNvCxnSpPr>
          <p:nvPr/>
        </p:nvCxnSpPr>
        <p:spPr>
          <a:xfrm>
            <a:off x="671663" y="2696806"/>
            <a:ext cx="10807564"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67B700-D2B3-B24F-6CC3-1625CE70719C}"/>
              </a:ext>
              <a:ext uri="{C183D7F6-B498-43B3-948B-1728B52AA6E4}">
                <adec:decorative xmlns:adec="http://schemas.microsoft.com/office/drawing/2017/decorative" val="1"/>
              </a:ext>
            </a:extLst>
          </p:cNvPr>
          <p:cNvCxnSpPr>
            <a:cxnSpLocks/>
          </p:cNvCxnSpPr>
          <p:nvPr/>
        </p:nvCxnSpPr>
        <p:spPr>
          <a:xfrm>
            <a:off x="671663" y="4390125"/>
            <a:ext cx="10807564"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AB432F3-B845-C79B-739D-37F74439C0DF}"/>
              </a:ext>
            </a:extLst>
          </p:cNvPr>
          <p:cNvSpPr txBox="1"/>
          <p:nvPr/>
        </p:nvSpPr>
        <p:spPr>
          <a:xfrm>
            <a:off x="6206293" y="5039008"/>
            <a:ext cx="5016994" cy="2238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Private Virtual Networks, Role Based Access Control</a:t>
            </a:r>
          </a:p>
        </p:txBody>
      </p:sp>
      <p:sp>
        <p:nvSpPr>
          <p:cNvPr id="20" name="TextBox 19">
            <a:extLst>
              <a:ext uri="{FF2B5EF4-FFF2-40B4-BE49-F238E27FC236}">
                <a16:creationId xmlns:a16="http://schemas.microsoft.com/office/drawing/2014/main" id="{B29DA627-6D32-049F-BF7C-DC1CA5D597B1}"/>
              </a:ext>
            </a:extLst>
          </p:cNvPr>
          <p:cNvSpPr txBox="1"/>
          <p:nvPr/>
        </p:nvSpPr>
        <p:spPr>
          <a:xfrm>
            <a:off x="6206293" y="4591456"/>
            <a:ext cx="50575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Encrypted with Customer Managed Keys </a:t>
            </a:r>
          </a:p>
        </p:txBody>
      </p:sp>
      <p:sp>
        <p:nvSpPr>
          <p:cNvPr id="21" name="TextBox 20">
            <a:extLst>
              <a:ext uri="{FF2B5EF4-FFF2-40B4-BE49-F238E27FC236}">
                <a16:creationId xmlns:a16="http://schemas.microsoft.com/office/drawing/2014/main" id="{5A61C9E8-8375-8793-F3AA-09D6944CB448}"/>
              </a:ext>
            </a:extLst>
          </p:cNvPr>
          <p:cNvSpPr txBox="1"/>
          <p:nvPr/>
        </p:nvSpPr>
        <p:spPr>
          <a:xfrm>
            <a:off x="6206293" y="5464174"/>
            <a:ext cx="50575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SOC 2, ISO, HIPAA, CSA STAR Compliant</a:t>
            </a:r>
          </a:p>
        </p:txBody>
      </p:sp>
      <p:sp>
        <p:nvSpPr>
          <p:cNvPr id="6" name="Title 5">
            <a:extLst>
              <a:ext uri="{FF2B5EF4-FFF2-40B4-BE49-F238E27FC236}">
                <a16:creationId xmlns:a16="http://schemas.microsoft.com/office/drawing/2014/main" id="{28ADB20E-5087-0FFF-CEC2-7EFAEB7CCD42}"/>
              </a:ext>
            </a:extLst>
          </p:cNvPr>
          <p:cNvSpPr txBox="1">
            <a:spLocks noGrp="1"/>
          </p:cNvSpPr>
          <p:nvPr>
            <p:ph type="title" idx="4294967295"/>
          </p:nvPr>
        </p:nvSpPr>
        <p:spPr>
          <a:xfrm>
            <a:off x="671663" y="2090738"/>
            <a:ext cx="3692519" cy="369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 data</a:t>
            </a:r>
          </a:p>
        </p:txBody>
      </p:sp>
      <p:cxnSp>
        <p:nvCxnSpPr>
          <p:cNvPr id="11" name="Straight Connector 10">
            <a:extLst>
              <a:ext uri="{FF2B5EF4-FFF2-40B4-BE49-F238E27FC236}">
                <a16:creationId xmlns:a16="http://schemas.microsoft.com/office/drawing/2014/main" id="{536D6352-143D-C428-E027-9C85596CD126}"/>
              </a:ext>
              <a:ext uri="{C183D7F6-B498-43B3-948B-1728B52AA6E4}">
                <adec:decorative xmlns:adec="http://schemas.microsoft.com/office/drawing/2017/decorative" val="1"/>
              </a:ext>
            </a:extLst>
          </p:cNvPr>
          <p:cNvCxnSpPr>
            <a:cxnSpLocks/>
          </p:cNvCxnSpPr>
          <p:nvPr/>
        </p:nvCxnSpPr>
        <p:spPr>
          <a:xfrm>
            <a:off x="2409881" y="2460625"/>
            <a:ext cx="418036"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A98CBE-AD9E-FE6D-F929-E4543BD63E7D}"/>
              </a:ext>
              <a:ext uri="{C183D7F6-B498-43B3-948B-1728B52AA6E4}">
                <adec:decorative xmlns:adec="http://schemas.microsoft.com/office/drawing/2017/decorative" val="1"/>
              </a:ext>
            </a:extLst>
          </p:cNvPr>
          <p:cNvCxnSpPr>
            <a:cxnSpLocks/>
          </p:cNvCxnSpPr>
          <p:nvPr/>
        </p:nvCxnSpPr>
        <p:spPr>
          <a:xfrm>
            <a:off x="961989" y="3631732"/>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DB56CD-E405-655B-4F5D-F6004CC98ACB}"/>
              </a:ext>
              <a:ext uri="{C183D7F6-B498-43B3-948B-1728B52AA6E4}">
                <adec:decorative xmlns:adec="http://schemas.microsoft.com/office/drawing/2017/decorative" val="1"/>
              </a:ext>
            </a:extLst>
          </p:cNvPr>
          <p:cNvCxnSpPr>
            <a:cxnSpLocks/>
          </p:cNvCxnSpPr>
          <p:nvPr/>
        </p:nvCxnSpPr>
        <p:spPr>
          <a:xfrm>
            <a:off x="2349850" y="4935525"/>
            <a:ext cx="1180372"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C29647-8B43-B439-D0C5-67E406CEA090}"/>
              </a:ext>
            </a:extLst>
          </p:cNvPr>
          <p:cNvSpPr txBox="1"/>
          <p:nvPr/>
        </p:nvSpPr>
        <p:spPr>
          <a:xfrm>
            <a:off x="637360" y="4550761"/>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13" name="TextBox 12">
            <a:extLst>
              <a:ext uri="{FF2B5EF4-FFF2-40B4-BE49-F238E27FC236}">
                <a16:creationId xmlns:a16="http://schemas.microsoft.com/office/drawing/2014/main" id="{731E1AD6-6F84-2951-62FE-C3F6B8CF89E7}"/>
              </a:ext>
            </a:extLst>
          </p:cNvPr>
          <p:cNvSpPr txBox="1"/>
          <p:nvPr/>
        </p:nvSpPr>
        <p:spPr>
          <a:xfrm>
            <a:off x="671663" y="2883295"/>
            <a:ext cx="4346425" cy="1200329"/>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fine-tuning is </a:t>
            </a:r>
            <a:r>
              <a:rPr kumimoji="0" lang="en-US" sz="2400" b="0" i="0" u="none" strike="noStrike" kern="1200" cap="none" spc="-50" normalizeH="0" baseline="0" noProof="0">
                <a:ln w="3175">
                  <a:noFill/>
                </a:ln>
                <a:gradFill flip="none" rotWithShape="1">
                  <a:gsLst>
                    <a:gs pos="78000">
                      <a:srgbClr val="CD9AD0"/>
                    </a:gs>
                    <a:gs pos="95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sp>
        <p:nvSpPr>
          <p:cNvPr id="27" name="Title 14">
            <a:extLst>
              <a:ext uri="{FF2B5EF4-FFF2-40B4-BE49-F238E27FC236}">
                <a16:creationId xmlns:a16="http://schemas.microsoft.com/office/drawing/2014/main" id="{97CF68BB-C880-8363-A5E4-95F079B3DC73}"/>
              </a:ext>
            </a:extLst>
          </p:cNvPr>
          <p:cNvSpPr txBox="1">
            <a:spLocks/>
          </p:cNvSpPr>
          <p:nvPr/>
        </p:nvSpPr>
        <p:spPr>
          <a:xfrm>
            <a:off x="651928" y="519231"/>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28" name="Title 14">
            <a:extLst>
              <a:ext uri="{FF2B5EF4-FFF2-40B4-BE49-F238E27FC236}">
                <a16:creationId xmlns:a16="http://schemas.microsoft.com/office/drawing/2014/main" id="{7A20B6B2-9ABB-3DD9-F0A5-C893C5C3E57C}"/>
              </a:ext>
            </a:extLst>
          </p:cNvPr>
          <p:cNvSpPr txBox="1">
            <a:spLocks/>
          </p:cNvSpPr>
          <p:nvPr/>
        </p:nvSpPr>
        <p:spPr>
          <a:xfrm>
            <a:off x="651928" y="1118340"/>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Tree>
    <p:extLst>
      <p:ext uri="{BB962C8B-B14F-4D97-AF65-F5344CB8AC3E}">
        <p14:creationId xmlns:p14="http://schemas.microsoft.com/office/powerpoint/2010/main" val="188027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200"/>
                                  </p:stCondLst>
                                  <p:childTnLst>
                                    <p:animMotion origin="layout" path="M -1.875E-6 2.96296E-6 L -0.01484 2.96296E-6 " pathEditMode="relative" rAng="0" ptsTypes="AA">
                                      <p:cBhvr>
                                        <p:cTn id="15" dur="500" spd="-100000" fill="hold"/>
                                        <p:tgtEl>
                                          <p:spTgt spid="4"/>
                                        </p:tgtEl>
                                        <p:attrNameLst>
                                          <p:attrName>ppt_x</p:attrName>
                                          <p:attrName>ppt_y</p:attrName>
                                        </p:attrNameLst>
                                      </p:cBhvr>
                                      <p:rCtr x="-742" y="0"/>
                                    </p:animMotion>
                                  </p:childTnLst>
                                </p:cTn>
                              </p:par>
                              <p:par>
                                <p:cTn id="16" presetID="10" presetClass="entr" presetSubtype="0" fill="hold" grpId="0" nodeType="withEffect">
                                  <p:stCondLst>
                                    <p:cond delay="2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100000" fill="hold" grpId="1" nodeType="withEffect">
                                  <p:stCondLst>
                                    <p:cond delay="200"/>
                                  </p:stCondLst>
                                  <p:childTnLst>
                                    <p:animMotion origin="layout" path="M 2.91667E-6 -7.40741E-7 L -0.01485 -7.40741E-7 " pathEditMode="relative" rAng="0" ptsTypes="AA">
                                      <p:cBhvr>
                                        <p:cTn id="20" dur="500" spd="-100000" fill="hold"/>
                                        <p:tgtEl>
                                          <p:spTgt spid="5"/>
                                        </p:tgtEl>
                                        <p:attrNameLst>
                                          <p:attrName>ppt_x</p:attrName>
                                          <p:attrName>ppt_y</p:attrName>
                                        </p:attrNameLst>
                                      </p:cBhvr>
                                      <p:rCtr x="-742" y="0"/>
                                    </p:animMotion>
                                  </p:childTnLst>
                                </p:cTn>
                              </p:par>
                              <p:par>
                                <p:cTn id="21" presetID="10" presetClass="entr" presetSubtype="0" fill="hold" grpId="0"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200"/>
                                  </p:stCondLst>
                                  <p:childTnLst>
                                    <p:animMotion origin="layout" path="M -2.29167E-6 1.48148E-6 L -0.01484 1.48148E-6 " pathEditMode="relative" rAng="0" ptsTypes="AA">
                                      <p:cBhvr>
                                        <p:cTn id="25" dur="500" spd="-100000" fill="hold"/>
                                        <p:tgtEl>
                                          <p:spTgt spid="10"/>
                                        </p:tgtEl>
                                        <p:attrNameLst>
                                          <p:attrName>ppt_x</p:attrName>
                                          <p:attrName>ppt_y</p:attrName>
                                        </p:attrNameLst>
                                      </p:cBhvr>
                                      <p:rCtr x="-742" y="0"/>
                                    </p:animMotion>
                                  </p:childTnLst>
                                </p:cTn>
                              </p:par>
                              <p:par>
                                <p:cTn id="26" presetID="10" presetClass="entr" presetSubtype="0" fill="hold" grpId="0" nodeType="withEffect">
                                  <p:stCondLst>
                                    <p:cond delay="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42" presetClass="path" presetSubtype="0" decel="100000" fill="hold" grpId="1" nodeType="withEffect">
                                  <p:stCondLst>
                                    <p:cond delay="200"/>
                                  </p:stCondLst>
                                  <p:childTnLst>
                                    <p:animMotion origin="layout" path="M 3.75E-6 1.48148E-6 L -0.01485 1.48148E-6 " pathEditMode="relative" rAng="0" ptsTypes="AA">
                                      <p:cBhvr>
                                        <p:cTn id="30" dur="500" spd="-100000" fill="hold"/>
                                        <p:tgtEl>
                                          <p:spTgt spid="20"/>
                                        </p:tgtEl>
                                        <p:attrNameLst>
                                          <p:attrName>ppt_x</p:attrName>
                                          <p:attrName>ppt_y</p:attrName>
                                        </p:attrNameLst>
                                      </p:cBhvr>
                                      <p:rCtr x="-742" y="0"/>
                                    </p:animMotion>
                                  </p:childTnLst>
                                </p:cTn>
                              </p:par>
                              <p:par>
                                <p:cTn id="31" presetID="10" presetClass="entr" presetSubtype="0" fill="hold" grpId="0" nodeType="withEffect">
                                  <p:stCondLst>
                                    <p:cond delay="2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42" presetClass="path" presetSubtype="0" decel="100000" fill="hold" grpId="1" nodeType="withEffect">
                                  <p:stCondLst>
                                    <p:cond delay="200"/>
                                  </p:stCondLst>
                                  <p:childTnLst>
                                    <p:animMotion origin="layout" path="M -3.54167E-6 4.07407E-6 L -0.01484 4.07407E-6 " pathEditMode="relative" rAng="0" ptsTypes="AA">
                                      <p:cBhvr>
                                        <p:cTn id="35" dur="500" spd="-100000" fill="hold"/>
                                        <p:tgtEl>
                                          <p:spTgt spid="14"/>
                                        </p:tgtEl>
                                        <p:attrNameLst>
                                          <p:attrName>ppt_x</p:attrName>
                                          <p:attrName>ppt_y</p:attrName>
                                        </p:attrNameLst>
                                      </p:cBhvr>
                                      <p:rCtr x="-742" y="0"/>
                                    </p:animMotion>
                                  </p:childTnLst>
                                </p:cTn>
                              </p:par>
                              <p:par>
                                <p:cTn id="36" presetID="10" presetClass="entr" presetSubtype="0" fill="hold" grpId="0" nodeType="withEffect">
                                  <p:stCondLst>
                                    <p:cond delay="2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42" presetClass="path" presetSubtype="0" decel="100000" fill="hold" grpId="1" nodeType="withEffect">
                                  <p:stCondLst>
                                    <p:cond delay="200"/>
                                  </p:stCondLst>
                                  <p:childTnLst>
                                    <p:animMotion origin="layout" path="M 3.75E-6 -2.96296E-6 L -0.01485 -2.96296E-6 " pathEditMode="relative" rAng="0" ptsTypes="AA">
                                      <p:cBhvr>
                                        <p:cTn id="40" dur="500" spd="-100000" fill="hold"/>
                                        <p:tgtEl>
                                          <p:spTgt spid="21"/>
                                        </p:tgtEl>
                                        <p:attrNameLst>
                                          <p:attrName>ppt_x</p:attrName>
                                          <p:attrName>ppt_y</p:attrName>
                                        </p:attrNameLst>
                                      </p:cBhvr>
                                      <p:rCtr x="-7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0" grpId="0"/>
      <p:bldP spid="10" grpId="1"/>
      <p:bldP spid="14" grpId="0"/>
      <p:bldP spid="14" grpId="1"/>
      <p:bldP spid="20" grpId="0"/>
      <p:bldP spid="20" grpId="1"/>
      <p:bldP spid="21" grpId="0"/>
      <p:bldP spid="2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9306EA5-1199-6CE1-E13D-A85DCA93782B}"/>
              </a:ext>
            </a:extLst>
          </p:cNvPr>
          <p:cNvSpPr>
            <a:spLocks noGrp="1"/>
          </p:cNvSpPr>
          <p:nvPr>
            <p:ph type="body" sz="quarter" idx="12"/>
          </p:nvPr>
        </p:nvSpPr>
        <p:spPr>
          <a:xfrm>
            <a:off x="584200" y="6269038"/>
            <a:ext cx="2165914" cy="492443"/>
          </a:xfrm>
        </p:spPr>
        <p:txBody>
          <a:bodyPr/>
          <a:lstStyle/>
          <a:p>
            <a:r>
              <a:rPr lang="en-CA"/>
              <a:t>Source: WTI</a:t>
            </a:r>
          </a:p>
        </p:txBody>
      </p:sp>
      <p:sp>
        <p:nvSpPr>
          <p:cNvPr id="15" name="Text Placeholder 14">
            <a:extLst>
              <a:ext uri="{FF2B5EF4-FFF2-40B4-BE49-F238E27FC236}">
                <a16:creationId xmlns:a16="http://schemas.microsoft.com/office/drawing/2014/main" id="{649E7F09-17F6-F6D5-AB76-6A7495EB1C31}"/>
              </a:ext>
            </a:extLst>
          </p:cNvPr>
          <p:cNvSpPr>
            <a:spLocks noGrp="1"/>
          </p:cNvSpPr>
          <p:nvPr>
            <p:ph type="body" sz="quarter" idx="13"/>
          </p:nvPr>
        </p:nvSpPr>
        <p:spPr>
          <a:xfrm>
            <a:off x="6852210" y="3581678"/>
            <a:ext cx="2165914" cy="492443"/>
          </a:xfrm>
        </p:spPr>
        <p:txBody>
          <a:bodyPr/>
          <a:lstStyle/>
          <a:p>
            <a:r>
              <a:rPr lang="en-CA" sz="1600"/>
              <a:t>Employees comfort with using AI</a:t>
            </a:r>
          </a:p>
        </p:txBody>
      </p:sp>
      <p:sp>
        <p:nvSpPr>
          <p:cNvPr id="9" name="Title 8">
            <a:extLst>
              <a:ext uri="{FF2B5EF4-FFF2-40B4-BE49-F238E27FC236}">
                <a16:creationId xmlns:a16="http://schemas.microsoft.com/office/drawing/2014/main" id="{EB7C5DD3-F99E-6C32-8167-876561E6DA2D}"/>
              </a:ext>
            </a:extLst>
          </p:cNvPr>
          <p:cNvSpPr>
            <a:spLocks noGrp="1"/>
          </p:cNvSpPr>
          <p:nvPr>
            <p:ph type="title"/>
          </p:nvPr>
        </p:nvSpPr>
        <p:spPr/>
        <p:txBody>
          <a:bodyPr/>
          <a:lstStyle/>
          <a:p>
            <a:r>
              <a:rPr lang="en-US"/>
              <a:t>Employees &amp; managers are ready to </a:t>
            </a:r>
            <a:r>
              <a:rPr lang="en-US">
                <a:gradFill flip="none" rotWithShape="1">
                  <a:gsLst>
                    <a:gs pos="12000">
                      <a:srgbClr val="CD9AD0"/>
                    </a:gs>
                    <a:gs pos="36000">
                      <a:srgbClr val="8EC8E8"/>
                    </a:gs>
                  </a:gsLst>
                  <a:lin ang="10800000" scaled="1"/>
                  <a:tileRect/>
                </a:gradFill>
                <a:latin typeface="Segoe UI Semibold"/>
                <a:ea typeface="+mj-lt"/>
                <a:cs typeface="Segoe UI Semibold"/>
              </a:rPr>
              <a:t>embrace AI</a:t>
            </a:r>
            <a:endParaRPr lang="en-CA">
              <a:gradFill flip="none" rotWithShape="1">
                <a:gsLst>
                  <a:gs pos="12000">
                    <a:srgbClr val="CD9AD0"/>
                  </a:gs>
                  <a:gs pos="36000">
                    <a:srgbClr val="8EC8E8"/>
                  </a:gs>
                </a:gsLst>
                <a:lin ang="10800000" scaled="1"/>
                <a:tileRect/>
              </a:gradFill>
              <a:latin typeface="Segoe UI Semibold"/>
              <a:ea typeface="+mj-lt"/>
              <a:cs typeface="Segoe UI Semibold"/>
            </a:endParaRPr>
          </a:p>
        </p:txBody>
      </p:sp>
      <p:sp>
        <p:nvSpPr>
          <p:cNvPr id="16" name="Text Placeholder 15">
            <a:extLst>
              <a:ext uri="{FF2B5EF4-FFF2-40B4-BE49-F238E27FC236}">
                <a16:creationId xmlns:a16="http://schemas.microsoft.com/office/drawing/2014/main" id="{EA37EC93-3CA6-2416-16ED-AAE12E34624A}"/>
              </a:ext>
            </a:extLst>
          </p:cNvPr>
          <p:cNvSpPr>
            <a:spLocks noGrp="1"/>
          </p:cNvSpPr>
          <p:nvPr>
            <p:ph type="body" sz="quarter" idx="14"/>
          </p:nvPr>
        </p:nvSpPr>
        <p:spPr>
          <a:xfrm>
            <a:off x="6852210" y="2484845"/>
            <a:ext cx="1986441" cy="1107996"/>
          </a:xfrm>
        </p:spPr>
        <p:txBody>
          <a:bodyPr/>
          <a:lstStyle/>
          <a:p>
            <a:r>
              <a:rPr lang="en-CA"/>
              <a:t>75%</a:t>
            </a:r>
          </a:p>
        </p:txBody>
      </p:sp>
      <p:sp>
        <p:nvSpPr>
          <p:cNvPr id="17" name="Text Placeholder 16">
            <a:extLst>
              <a:ext uri="{FF2B5EF4-FFF2-40B4-BE49-F238E27FC236}">
                <a16:creationId xmlns:a16="http://schemas.microsoft.com/office/drawing/2014/main" id="{72964F4B-8FDB-5079-630D-15E156CCD7EC}"/>
              </a:ext>
            </a:extLst>
          </p:cNvPr>
          <p:cNvSpPr>
            <a:spLocks noGrp="1"/>
          </p:cNvSpPr>
          <p:nvPr>
            <p:ph type="body" sz="quarter" idx="15"/>
          </p:nvPr>
        </p:nvSpPr>
        <p:spPr>
          <a:xfrm>
            <a:off x="9592790" y="3581678"/>
            <a:ext cx="2165914" cy="492443"/>
          </a:xfrm>
        </p:spPr>
        <p:txBody>
          <a:bodyPr/>
          <a:lstStyle/>
          <a:p>
            <a:r>
              <a:rPr lang="en-CA"/>
              <a:t>Improve productivity over cutting jobs</a:t>
            </a:r>
          </a:p>
        </p:txBody>
      </p:sp>
      <p:sp>
        <p:nvSpPr>
          <p:cNvPr id="18" name="Text Placeholder 17">
            <a:extLst>
              <a:ext uri="{FF2B5EF4-FFF2-40B4-BE49-F238E27FC236}">
                <a16:creationId xmlns:a16="http://schemas.microsoft.com/office/drawing/2014/main" id="{E80234E6-8EB2-F8D2-61D2-59016CB82DA6}"/>
              </a:ext>
            </a:extLst>
          </p:cNvPr>
          <p:cNvSpPr>
            <a:spLocks noGrp="1"/>
          </p:cNvSpPr>
          <p:nvPr>
            <p:ph type="body" sz="quarter" idx="16"/>
          </p:nvPr>
        </p:nvSpPr>
        <p:spPr>
          <a:xfrm>
            <a:off x="9592790" y="2484845"/>
            <a:ext cx="1986441" cy="1107996"/>
          </a:xfrm>
        </p:spPr>
        <p:txBody>
          <a:bodyPr/>
          <a:lstStyle/>
          <a:p>
            <a:r>
              <a:rPr lang="en-CA"/>
              <a:t>2X</a:t>
            </a:r>
          </a:p>
        </p:txBody>
      </p:sp>
      <p:cxnSp>
        <p:nvCxnSpPr>
          <p:cNvPr id="2" name="Straight Connector 1">
            <a:extLst>
              <a:ext uri="{FF2B5EF4-FFF2-40B4-BE49-F238E27FC236}">
                <a16:creationId xmlns:a16="http://schemas.microsoft.com/office/drawing/2014/main" id="{79930AB5-DF02-5E44-E928-8E3054FBFC77}"/>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44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4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Horizontal)">
                                      <p:cBhvr>
                                        <p:cTn id="10" dur="500"/>
                                        <p:tgtEl>
                                          <p:spTgt spid="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64" presetClass="path" presetSubtype="0" decel="100000" fill="hold" grpId="1" nodeType="withEffect">
                                  <p:stCondLst>
                                    <p:cond delay="250"/>
                                  </p:stCondLst>
                                  <p:childTnLst>
                                    <p:animMotion origin="layout" path="M 8.33333E-7 0.09607 L 8.33333E-7 -3.7037E-7 " pathEditMode="relative" rAng="0" ptsTypes="AA">
                                      <p:cBhvr>
                                        <p:cTn id="24" dur="500" fill="hold"/>
                                        <p:tgtEl>
                                          <p:spTgt spid="9"/>
                                        </p:tgtEl>
                                        <p:attrNameLst>
                                          <p:attrName>ppt_x</p:attrName>
                                          <p:attrName>ppt_y</p:attrName>
                                        </p:attrNameLst>
                                      </p:cBhvr>
                                      <p:rCtr x="0" y="-4745"/>
                                    </p:animMotion>
                                  </p:childTnLst>
                                </p:cTn>
                              </p:par>
                              <p:par>
                                <p:cTn id="25" presetID="64" presetClass="path" presetSubtype="0" decel="100000" fill="hold" grpId="1" nodeType="withEffect">
                                  <p:stCondLst>
                                    <p:cond delay="250"/>
                                  </p:stCondLst>
                                  <p:childTnLst>
                                    <p:animMotion origin="layout" path="M -1.45833E-6 0.04768 L -1.45833E-6 1.25767E-17 " pathEditMode="relative" rAng="0" ptsTypes="AA">
                                      <p:cBhvr>
                                        <p:cTn id="26" dur="500" fill="hold"/>
                                        <p:tgtEl>
                                          <p:spTgt spid="16">
                                            <p:txEl>
                                              <p:pRg st="0" end="0"/>
                                            </p:txEl>
                                          </p:spTgt>
                                        </p:tgtEl>
                                        <p:attrNameLst>
                                          <p:attrName>ppt_x</p:attrName>
                                          <p:attrName>ppt_y</p:attrName>
                                        </p:attrNameLst>
                                      </p:cBhvr>
                                      <p:rCtr x="0" y="-2315"/>
                                    </p:animMotion>
                                  </p:childTnLst>
                                </p:cTn>
                              </p:par>
                              <p:par>
                                <p:cTn id="27" presetID="64" presetClass="path" presetSubtype="0" decel="100000" fill="hold" grpId="1" nodeType="withEffect">
                                  <p:stCondLst>
                                    <p:cond delay="250"/>
                                  </p:stCondLst>
                                  <p:childTnLst>
                                    <p:animMotion origin="layout" path="M 4.16667E-6 0.04398 L 4.16667E-6 -4.44444E-6 " pathEditMode="relative" rAng="0" ptsTypes="AA">
                                      <p:cBhvr>
                                        <p:cTn id="28" dur="500" fill="hold"/>
                                        <p:tgtEl>
                                          <p:spTgt spid="18">
                                            <p:txEl>
                                              <p:pRg st="0" end="0"/>
                                            </p:txEl>
                                          </p:spTgt>
                                        </p:tgtEl>
                                        <p:attrNameLst>
                                          <p:attrName>ppt_x</p:attrName>
                                          <p:attrName>ppt_y</p:attrName>
                                        </p:attrNameLst>
                                      </p:cBhvr>
                                      <p:rCtr x="0" y="-2083"/>
                                    </p:animMotion>
                                  </p:childTnLst>
                                </p:cTn>
                              </p:par>
                              <p:par>
                                <p:cTn id="29" presetID="64" presetClass="path" presetSubtype="0" decel="100000" fill="hold" grpId="1" nodeType="withEffect">
                                  <p:stCondLst>
                                    <p:cond delay="250"/>
                                  </p:stCondLst>
                                  <p:childTnLst>
                                    <p:animMotion origin="layout" path="M 8.33333E-7 0.0368 L 8.33333E-7 4.07407E-6 " pathEditMode="relative" rAng="0" ptsTypes="AA">
                                      <p:cBhvr>
                                        <p:cTn id="30" dur="500" fill="hold"/>
                                        <p:tgtEl>
                                          <p:spTgt spid="17">
                                            <p:txEl>
                                              <p:pRg st="0" end="0"/>
                                            </p:txEl>
                                          </p:spTgt>
                                        </p:tgtEl>
                                        <p:attrNameLst>
                                          <p:attrName>ppt_x</p:attrName>
                                          <p:attrName>ppt_y</p:attrName>
                                        </p:attrNameLst>
                                      </p:cBhvr>
                                      <p:rCtr x="0" y="-1875"/>
                                    </p:animMotion>
                                  </p:childTnLst>
                                </p:cTn>
                              </p:par>
                              <p:par>
                                <p:cTn id="31" presetID="64" presetClass="path" presetSubtype="0" decel="100000" fill="hold" grpId="1" nodeType="withEffect">
                                  <p:stCondLst>
                                    <p:cond delay="250"/>
                                  </p:stCondLst>
                                  <p:childTnLst>
                                    <p:animMotion origin="layout" path="M 3.54167E-6 0.03634 L -3.33333E-6 -3.7037E-6 " pathEditMode="relative" rAng="0" ptsTypes="AA">
                                      <p:cBhvr>
                                        <p:cTn id="32" dur="500" fill="hold"/>
                                        <p:tgtEl>
                                          <p:spTgt spid="15">
                                            <p:txEl>
                                              <p:pRg st="0" end="0"/>
                                            </p:txEl>
                                          </p:spTgt>
                                        </p:tgtEl>
                                        <p:attrNameLst>
                                          <p:attrName>ppt_x</p:attrName>
                                          <p:attrName>ppt_y</p:attrName>
                                        </p:attrNameLst>
                                      </p:cBhvr>
                                      <p:rCtr x="833"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5" grpId="1" build="p"/>
      <p:bldP spid="9" grpId="0"/>
      <p:bldP spid="9" grpId="1"/>
      <p:bldP spid="16" grpId="0" build="p"/>
      <p:bldP spid="16" grpId="1" build="p"/>
      <p:bldP spid="17" grpId="0" build="p"/>
      <p:bldP spid="17" grpId="1" build="p"/>
      <p:bldP spid="18" grpId="0" build="p"/>
      <p:bldP spid="18"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descr="Radically accelerate your organisations productivity with built in AI">
            <a:extLst>
              <a:ext uri="{FF2B5EF4-FFF2-40B4-BE49-F238E27FC236}">
                <a16:creationId xmlns:a16="http://schemas.microsoft.com/office/drawing/2014/main" id="{33FAA10F-DEC0-71D1-9337-F4A693030C7E}"/>
              </a:ext>
            </a:extLst>
          </p:cNvPr>
          <p:cNvGrpSpPr/>
          <p:nvPr/>
        </p:nvGrpSpPr>
        <p:grpSpPr>
          <a:xfrm>
            <a:off x="6487107" y="1879152"/>
            <a:ext cx="4976760" cy="3176847"/>
            <a:chOff x="6487107" y="1879152"/>
            <a:chExt cx="4976760" cy="3176847"/>
          </a:xfrm>
        </p:grpSpPr>
        <p:sp>
          <p:nvSpPr>
            <p:cNvPr id="7" name="TextBox 6">
              <a:extLst>
                <a:ext uri="{FF2B5EF4-FFF2-40B4-BE49-F238E27FC236}">
                  <a16:creationId xmlns:a16="http://schemas.microsoft.com/office/drawing/2014/main" id="{380B66D4-4A44-DFB7-585D-B48026A87FC8}"/>
                </a:ext>
              </a:extLst>
            </p:cNvPr>
            <p:cNvSpPr txBox="1"/>
            <p:nvPr/>
          </p:nvSpPr>
          <p:spPr>
            <a:xfrm>
              <a:off x="6504041" y="3237915"/>
              <a:ext cx="374766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Amplify human ingenuity with a copilot for everyone</a:t>
              </a:r>
            </a:p>
          </p:txBody>
        </p:sp>
        <p:sp>
          <p:nvSpPr>
            <p:cNvPr id="36" name="TextBox 35">
              <a:extLst>
                <a:ext uri="{FF2B5EF4-FFF2-40B4-BE49-F238E27FC236}">
                  <a16:creationId xmlns:a16="http://schemas.microsoft.com/office/drawing/2014/main" id="{9F7E5F33-0F4F-D08B-45D0-6E6957629E2A}"/>
                </a:ext>
              </a:extLst>
            </p:cNvPr>
            <p:cNvSpPr txBox="1"/>
            <p:nvPr/>
          </p:nvSpPr>
          <p:spPr>
            <a:xfrm>
              <a:off x="6504039" y="4378891"/>
              <a:ext cx="3825581"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Realize exponential value with the leading AI platform</a:t>
              </a:r>
            </a:p>
          </p:txBody>
        </p:sp>
        <p:sp>
          <p:nvSpPr>
            <p:cNvPr id="37" name="TextBox 36">
              <a:extLst>
                <a:ext uri="{FF2B5EF4-FFF2-40B4-BE49-F238E27FC236}">
                  <a16:creationId xmlns:a16="http://schemas.microsoft.com/office/drawing/2014/main" id="{B6033B4B-165B-DF2B-827C-C64B387C692D}"/>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8" name="Straight Connector 37">
              <a:extLst>
                <a:ext uri="{FF2B5EF4-FFF2-40B4-BE49-F238E27FC236}">
                  <a16:creationId xmlns:a16="http://schemas.microsoft.com/office/drawing/2014/main" id="{A695BCEB-4ABC-F600-3B43-39C598A4F8ED}"/>
                </a:ext>
              </a:extLst>
            </p:cNvPr>
            <p:cNvCxnSpPr>
              <a:cxnSpLocks/>
            </p:cNvCxnSpPr>
            <p:nvPr/>
          </p:nvCxnSpPr>
          <p:spPr>
            <a:xfrm>
              <a:off x="6519333" y="2857269"/>
              <a:ext cx="4944534" cy="0"/>
            </a:xfrm>
            <a:prstGeom prst="line">
              <a:avLst/>
            </a:prstGeom>
            <a:ln w="15875">
              <a:gradFill flip="none" rotWithShape="1">
                <a:gsLst>
                  <a:gs pos="0">
                    <a:srgbClr val="091F2C"/>
                  </a:gs>
                  <a:gs pos="50000">
                    <a:schemeClr val="accent1"/>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Circle: Hollow 98">
            <a:extLst>
              <a:ext uri="{FF2B5EF4-FFF2-40B4-BE49-F238E27FC236}">
                <a16:creationId xmlns:a16="http://schemas.microsoft.com/office/drawing/2014/main" id="{2CAB1513-D8FC-FA40-E1A6-F46FC41DBCE3}"/>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accent2">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88707211-6F7C-A083-4B9D-B86CD2207643}"/>
              </a:ext>
            </a:extLst>
          </p:cNvPr>
          <p:cNvSpPr>
            <a:spLocks noChangeAspect="1"/>
          </p:cNvSpPr>
          <p:nvPr/>
        </p:nvSpPr>
        <p:spPr bwMode="auto">
          <a:xfrm rot="1800000">
            <a:off x="3421080"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 name="Rectangle 9">
            <a:extLst>
              <a:ext uri="{FF2B5EF4-FFF2-40B4-BE49-F238E27FC236}">
                <a16:creationId xmlns:a16="http://schemas.microsoft.com/office/drawing/2014/main" id="{FD5E30A0-E24C-5B02-9029-5963FEAB7D23}"/>
              </a:ext>
            </a:extLst>
          </p:cNvPr>
          <p:cNvSpPr>
            <a:spLocks noChangeAspect="1"/>
          </p:cNvSpPr>
          <p:nvPr/>
        </p:nvSpPr>
        <p:spPr bwMode="auto">
          <a:xfrm rot="19800000" flipH="1">
            <a:off x="3421080"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1" name="Rectangle 10">
            <a:extLst>
              <a:ext uri="{FF2B5EF4-FFF2-40B4-BE49-F238E27FC236}">
                <a16:creationId xmlns:a16="http://schemas.microsoft.com/office/drawing/2014/main" id="{C5AFA38F-AF7E-04AA-0836-3948F8157105}"/>
              </a:ext>
            </a:extLst>
          </p:cNvPr>
          <p:cNvSpPr>
            <a:spLocks noChangeAspect="1"/>
          </p:cNvSpPr>
          <p:nvPr/>
        </p:nvSpPr>
        <p:spPr bwMode="auto">
          <a:xfrm rot="5400000" flipH="1">
            <a:off x="3413447"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2" name="TextBox 11">
            <a:extLst>
              <a:ext uri="{FF2B5EF4-FFF2-40B4-BE49-F238E27FC236}">
                <a16:creationId xmlns:a16="http://schemas.microsoft.com/office/drawing/2014/main" id="{799C25D6-C6B1-EFC6-33D3-C84E0EAF6E21}"/>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3" name="Oval 12">
            <a:extLst>
              <a:ext uri="{FF2B5EF4-FFF2-40B4-BE49-F238E27FC236}">
                <a16:creationId xmlns:a16="http://schemas.microsoft.com/office/drawing/2014/main" id="{5030BA5D-494F-E14D-FEC5-A6F2293EB2B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solidFill>
            <a:schemeClr val="bg2">
              <a:lumMod val="50000"/>
              <a:alpha val="47000"/>
            </a:schemeClr>
          </a:solidFill>
          <a:ln w="19050" cap="flat" cmpd="sng" algn="ctr">
            <a:gradFill>
              <a:gsLst>
                <a:gs pos="0">
                  <a:schemeClr val="accent3">
                    <a:lumMod val="60000"/>
                    <a:lumOff val="40000"/>
                  </a:schemeClr>
                </a:gs>
                <a:gs pos="100000">
                  <a:schemeClr val="accent2"/>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2E744950-085E-C7F8-67D6-911F76EDEE04}"/>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5" name="Group 14">
              <a:extLst>
                <a:ext uri="{FF2B5EF4-FFF2-40B4-BE49-F238E27FC236}">
                  <a16:creationId xmlns:a16="http://schemas.microsoft.com/office/drawing/2014/main" id="{615FCA2F-941E-FE27-5EFD-71E61BDF1188}"/>
                </a:ext>
              </a:extLst>
            </p:cNvPr>
            <p:cNvGrpSpPr/>
            <p:nvPr/>
          </p:nvGrpSpPr>
          <p:grpSpPr>
            <a:xfrm>
              <a:off x="9947215" y="2150730"/>
              <a:ext cx="902810" cy="2346807"/>
              <a:chOff x="9947215" y="2150730"/>
              <a:chExt cx="902810" cy="2346807"/>
            </a:xfrm>
          </p:grpSpPr>
          <p:sp>
            <p:nvSpPr>
              <p:cNvPr id="31" name="Rectangle 30">
                <a:extLst>
                  <a:ext uri="{FF2B5EF4-FFF2-40B4-BE49-F238E27FC236}">
                    <a16:creationId xmlns:a16="http://schemas.microsoft.com/office/drawing/2014/main" id="{3907C071-9B2C-276B-BC0D-7A4F22D4824D}"/>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32" name="Picture 31" descr="Web browser with a speech bubble containing coding symbols in it">
                <a:extLst>
                  <a:ext uri="{FF2B5EF4-FFF2-40B4-BE49-F238E27FC236}">
                    <a16:creationId xmlns:a16="http://schemas.microsoft.com/office/drawing/2014/main" id="{7EAFAE1B-2CA6-B885-50AF-DD9044C8749C}"/>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6" name="Group 15">
              <a:extLst>
                <a:ext uri="{FF2B5EF4-FFF2-40B4-BE49-F238E27FC236}">
                  <a16:creationId xmlns:a16="http://schemas.microsoft.com/office/drawing/2014/main" id="{B6E49CEB-38B2-C17E-592D-122006E13FE1}"/>
                </a:ext>
              </a:extLst>
            </p:cNvPr>
            <p:cNvGrpSpPr/>
            <p:nvPr/>
          </p:nvGrpSpPr>
          <p:grpSpPr>
            <a:xfrm>
              <a:off x="7177431" y="4237883"/>
              <a:ext cx="2094268" cy="942241"/>
              <a:chOff x="7177431" y="4237883"/>
              <a:chExt cx="2094268" cy="942241"/>
            </a:xfrm>
          </p:grpSpPr>
          <p:pic>
            <p:nvPicPr>
              <p:cNvPr id="29" name="Picture 28" descr="A laptop with a person icon inside along with a small phone and a cloud graphic">
                <a:extLst>
                  <a:ext uri="{FF2B5EF4-FFF2-40B4-BE49-F238E27FC236}">
                    <a16:creationId xmlns:a16="http://schemas.microsoft.com/office/drawing/2014/main" id="{3FE5736C-9303-E5BC-1804-3630B7713BB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30" name="Rectangle 29">
                <a:extLst>
                  <a:ext uri="{FF2B5EF4-FFF2-40B4-BE49-F238E27FC236}">
                    <a16:creationId xmlns:a16="http://schemas.microsoft.com/office/drawing/2014/main" id="{1824BE3F-2B72-C3F3-6A44-286A62CF7BA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7" name="Group 16">
              <a:extLst>
                <a:ext uri="{FF2B5EF4-FFF2-40B4-BE49-F238E27FC236}">
                  <a16:creationId xmlns:a16="http://schemas.microsoft.com/office/drawing/2014/main" id="{D3DA5C13-A792-4DA5-2C4E-5EDF5A5937C8}"/>
                </a:ext>
              </a:extLst>
            </p:cNvPr>
            <p:cNvGrpSpPr/>
            <p:nvPr/>
          </p:nvGrpSpPr>
          <p:grpSpPr>
            <a:xfrm>
              <a:off x="8478087" y="3755058"/>
              <a:ext cx="2194854" cy="1615026"/>
              <a:chOff x="8478087" y="3755058"/>
              <a:chExt cx="2194854" cy="1615026"/>
            </a:xfrm>
          </p:grpSpPr>
          <p:sp>
            <p:nvSpPr>
              <p:cNvPr id="27" name="Rectangle 26">
                <a:extLst>
                  <a:ext uri="{FF2B5EF4-FFF2-40B4-BE49-F238E27FC236}">
                    <a16:creationId xmlns:a16="http://schemas.microsoft.com/office/drawing/2014/main" id="{3BDE0FCE-4940-2EC2-3122-B1A8EFC50B19}"/>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28" name="Picture 27" descr="Cloud with a network visual of connected nodes and lines overlaid on top of it">
                <a:extLst>
                  <a:ext uri="{FF2B5EF4-FFF2-40B4-BE49-F238E27FC236}">
                    <a16:creationId xmlns:a16="http://schemas.microsoft.com/office/drawing/2014/main" id="{D9FE5F87-F162-A6C7-80BA-900A414E3F65}"/>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8" name="Group 17">
              <a:extLst>
                <a:ext uri="{FF2B5EF4-FFF2-40B4-BE49-F238E27FC236}">
                  <a16:creationId xmlns:a16="http://schemas.microsoft.com/office/drawing/2014/main" id="{996EE9C1-FBC8-4545-650A-B18ED812080C}"/>
                </a:ext>
              </a:extLst>
            </p:cNvPr>
            <p:cNvGrpSpPr/>
            <p:nvPr/>
          </p:nvGrpSpPr>
          <p:grpSpPr>
            <a:xfrm>
              <a:off x="7239993" y="2760647"/>
              <a:ext cx="674624" cy="1466216"/>
              <a:chOff x="7239993" y="2760647"/>
              <a:chExt cx="674624" cy="1466216"/>
            </a:xfrm>
          </p:grpSpPr>
          <p:pic>
            <p:nvPicPr>
              <p:cNvPr id="25" name="Picture 24" descr="Two mountains and an upward trending arrow overlaid on top of it">
                <a:extLst>
                  <a:ext uri="{FF2B5EF4-FFF2-40B4-BE49-F238E27FC236}">
                    <a16:creationId xmlns:a16="http://schemas.microsoft.com/office/drawing/2014/main" id="{A86CB54C-218D-99F4-7635-9425B289525B}"/>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26" name="Rectangle 25">
                <a:extLst>
                  <a:ext uri="{FF2B5EF4-FFF2-40B4-BE49-F238E27FC236}">
                    <a16:creationId xmlns:a16="http://schemas.microsoft.com/office/drawing/2014/main" id="{E1B3D25A-DDF3-D3E5-E0AB-FA61341C26EB}"/>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9" name="Group 18">
              <a:extLst>
                <a:ext uri="{FF2B5EF4-FFF2-40B4-BE49-F238E27FC236}">
                  <a16:creationId xmlns:a16="http://schemas.microsoft.com/office/drawing/2014/main" id="{E65B5E7F-23A2-8C02-F1C9-DC4142343DB2}"/>
                </a:ext>
              </a:extLst>
            </p:cNvPr>
            <p:cNvGrpSpPr/>
            <p:nvPr/>
          </p:nvGrpSpPr>
          <p:grpSpPr>
            <a:xfrm>
              <a:off x="8723058" y="1393141"/>
              <a:ext cx="2361449" cy="1676948"/>
              <a:chOff x="8723058" y="1393141"/>
              <a:chExt cx="2361449" cy="1676948"/>
            </a:xfrm>
          </p:grpSpPr>
          <p:sp>
            <p:nvSpPr>
              <p:cNvPr id="23" name="Rectangle 22">
                <a:extLst>
                  <a:ext uri="{FF2B5EF4-FFF2-40B4-BE49-F238E27FC236}">
                    <a16:creationId xmlns:a16="http://schemas.microsoft.com/office/drawing/2014/main" id="{B7AD46E1-534F-6CC6-750F-3BA5567D83E9}"/>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24" name="Picture 23" descr="Cloud with an arrow pointing downwards coming out of it">
                <a:extLst>
                  <a:ext uri="{FF2B5EF4-FFF2-40B4-BE49-F238E27FC236}">
                    <a16:creationId xmlns:a16="http://schemas.microsoft.com/office/drawing/2014/main" id="{7F6F866C-549B-DFE3-5D67-FF3DC1DAA6F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20" name="Group 19">
              <a:extLst>
                <a:ext uri="{FF2B5EF4-FFF2-40B4-BE49-F238E27FC236}">
                  <a16:creationId xmlns:a16="http://schemas.microsoft.com/office/drawing/2014/main" id="{5DB11355-45FE-A9C9-77E9-E9EF5EE02008}"/>
                </a:ext>
              </a:extLst>
            </p:cNvPr>
            <p:cNvGrpSpPr/>
            <p:nvPr/>
          </p:nvGrpSpPr>
          <p:grpSpPr>
            <a:xfrm>
              <a:off x="7278025" y="1950277"/>
              <a:ext cx="2243055" cy="805287"/>
              <a:chOff x="7278025" y="1950277"/>
              <a:chExt cx="2243055" cy="805287"/>
            </a:xfrm>
          </p:grpSpPr>
          <p:pic>
            <p:nvPicPr>
              <p:cNvPr id="21" name="Picture 20" descr="Shield with a lock overlaid on top of it">
                <a:extLst>
                  <a:ext uri="{FF2B5EF4-FFF2-40B4-BE49-F238E27FC236}">
                    <a16:creationId xmlns:a16="http://schemas.microsoft.com/office/drawing/2014/main" id="{256B1526-7C24-E930-E6BF-0B134173D570}"/>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22" name="Rectangle 21">
                <a:extLst>
                  <a:ext uri="{FF2B5EF4-FFF2-40B4-BE49-F238E27FC236}">
                    <a16:creationId xmlns:a16="http://schemas.microsoft.com/office/drawing/2014/main" id="{BC857564-D8EF-64FD-7F59-93D94418F71B}"/>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33" name="Oval 32">
            <a:extLst>
              <a:ext uri="{FF2B5EF4-FFF2-40B4-BE49-F238E27FC236}">
                <a16:creationId xmlns:a16="http://schemas.microsoft.com/office/drawing/2014/main" id="{A227EB4F-A0B4-D992-64A9-9AC419389A9C}"/>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34" name="TextBox 33">
            <a:extLst>
              <a:ext uri="{FF2B5EF4-FFF2-40B4-BE49-F238E27FC236}">
                <a16:creationId xmlns:a16="http://schemas.microsoft.com/office/drawing/2014/main" id="{2C83B329-8316-A834-D7AA-DF69BE4FC20C}"/>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5" name="TextBox 34">
            <a:extLst>
              <a:ext uri="{FF2B5EF4-FFF2-40B4-BE49-F238E27FC236}">
                <a16:creationId xmlns:a16="http://schemas.microsoft.com/office/drawing/2014/main" id="{09F59268-6CFB-026F-1EFF-878DD6A28947}"/>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69" name="Title 68">
            <a:extLst>
              <a:ext uri="{FF2B5EF4-FFF2-40B4-BE49-F238E27FC236}">
                <a16:creationId xmlns:a16="http://schemas.microsoft.com/office/drawing/2014/main" id="{AB4F7AE7-DDDC-D16D-813E-27E6FDFED595}"/>
              </a:ext>
            </a:extLst>
          </p:cNvPr>
          <p:cNvSpPr>
            <a:spLocks noGrp="1" noChangeAspect="1"/>
          </p:cNvSpPr>
          <p:nvPr>
            <p:ph type="title" idx="4294967295"/>
          </p:nvPr>
        </p:nvSpPr>
        <p:spPr bwMode="auto">
          <a:xfrm>
            <a:off x="2987937" y="3200400"/>
            <a:ext cx="987425" cy="4413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70" name="Oval 69">
            <a:extLst>
              <a:ext uri="{FF2B5EF4-FFF2-40B4-BE49-F238E27FC236}">
                <a16:creationId xmlns:a16="http://schemas.microsoft.com/office/drawing/2014/main" id="{AFA0A048-0B71-316C-8821-CF0DEBE67919}"/>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5" name="Rectangle 74">
            <a:extLst>
              <a:ext uri="{FF2B5EF4-FFF2-40B4-BE49-F238E27FC236}">
                <a16:creationId xmlns:a16="http://schemas.microsoft.com/office/drawing/2014/main" id="{A9F2C55D-B4F4-0F74-E1C7-954806ED72C9}"/>
              </a:ext>
              <a:ext uri="{C183D7F6-B498-43B3-948B-1728B52AA6E4}">
                <adec:decorative xmlns:adec="http://schemas.microsoft.com/office/drawing/2017/decorative" val="1"/>
              </a:ext>
            </a:extLst>
          </p:cNvPr>
          <p:cNvSpPr/>
          <p:nvPr/>
        </p:nvSpPr>
        <p:spPr bwMode="auto">
          <a:xfrm>
            <a:off x="6230983" y="1455294"/>
            <a:ext cx="5460274" cy="1345474"/>
          </a:xfrm>
          <a:prstGeom prst="rect">
            <a:avLst/>
          </a:prstGeom>
          <a:solidFill>
            <a:srgbClr val="091F2C">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E27286FC-2563-4F21-401D-564CDCDE5AF7}"/>
              </a:ext>
              <a:ext uri="{C183D7F6-B498-43B3-948B-1728B52AA6E4}">
                <adec:decorative xmlns:adec="http://schemas.microsoft.com/office/drawing/2017/decorative" val="1"/>
              </a:ext>
            </a:extLst>
          </p:cNvPr>
          <p:cNvSpPr/>
          <p:nvPr/>
        </p:nvSpPr>
        <p:spPr bwMode="auto">
          <a:xfrm>
            <a:off x="6279618" y="4098448"/>
            <a:ext cx="5460274" cy="1345474"/>
          </a:xfrm>
          <a:prstGeom prst="rect">
            <a:avLst/>
          </a:prstGeom>
          <a:solidFill>
            <a:srgbClr val="091F2C">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3742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F7F8BB-06CE-5A0F-D639-1184AD4C80E5}"/>
              </a:ext>
            </a:extLst>
          </p:cNvPr>
          <p:cNvSpPr>
            <a:spLocks noGrp="1"/>
          </p:cNvSpPr>
          <p:nvPr>
            <p:ph type="title"/>
          </p:nvPr>
        </p:nvSpPr>
        <p:spPr>
          <a:xfrm>
            <a:off x="590868" y="867938"/>
            <a:ext cx="11018520" cy="615553"/>
          </a:xfrm>
        </p:spPr>
        <p:txBody>
          <a:bodyPr/>
          <a:lstStyle/>
          <a:p>
            <a:r>
              <a:rPr lang="en-GB" noProof="0">
                <a:solidFill>
                  <a:schemeClr val="tx1"/>
                </a:solidFill>
              </a:rPr>
              <a:t>A </a:t>
            </a:r>
            <a:r>
              <a:rPr lang="en-GB" noProof="0" err="1"/>
              <a:t>copilot</a:t>
            </a:r>
            <a:r>
              <a:rPr lang="en-GB" noProof="0"/>
              <a:t> </a:t>
            </a:r>
            <a:r>
              <a:rPr lang="en-GB" noProof="0">
                <a:solidFill>
                  <a:schemeClr val="tx1"/>
                </a:solidFill>
              </a:rPr>
              <a:t>for every Microsoft Cloud </a:t>
            </a:r>
            <a:r>
              <a:rPr lang="en-GB" b="0" spc="-50">
                <a:gradFill flip="none" rotWithShape="1">
                  <a:gsLst>
                    <a:gs pos="12000">
                      <a:srgbClr val="CD9AD0"/>
                    </a:gs>
                    <a:gs pos="36000">
                      <a:srgbClr val="8EC8E8"/>
                    </a:gs>
                  </a:gsLst>
                  <a:lin ang="10800000" scaled="1"/>
                  <a:tileRect/>
                </a:gradFill>
                <a:latin typeface="Segoe UI Semibold"/>
                <a:ea typeface="+mj-lt"/>
                <a:cs typeface="Segoe UI Semibold"/>
              </a:rPr>
              <a:t>experience</a:t>
            </a:r>
            <a:endParaRPr lang="en-US" sz="4400" b="0" spc="-50">
              <a:gradFill flip="none" rotWithShape="1">
                <a:gsLst>
                  <a:gs pos="12000">
                    <a:srgbClr val="CD9AD0"/>
                  </a:gs>
                  <a:gs pos="36000">
                    <a:srgbClr val="8EC8E8"/>
                  </a:gs>
                </a:gsLst>
                <a:lin ang="10800000" scaled="1"/>
                <a:tileRect/>
              </a:gradFill>
              <a:latin typeface="Segoe UI Semibold"/>
              <a:ea typeface="+mj-lt"/>
              <a:cs typeface="Segoe UI Semibold"/>
            </a:endParaRPr>
          </a:p>
        </p:txBody>
      </p:sp>
      <p:sp>
        <p:nvSpPr>
          <p:cNvPr id="4" name="Title 1">
            <a:extLst>
              <a:ext uri="{FF2B5EF4-FFF2-40B4-BE49-F238E27FC236}">
                <a16:creationId xmlns:a16="http://schemas.microsoft.com/office/drawing/2014/main" id="{0BC9DF70-E121-1777-2720-D38885C1BFDA}"/>
              </a:ext>
            </a:extLst>
          </p:cNvPr>
          <p:cNvSpPr txBox="1">
            <a:spLocks/>
          </p:cNvSpPr>
          <p:nvPr/>
        </p:nvSpPr>
        <p:spPr>
          <a:xfrm>
            <a:off x="582612" y="2678880"/>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sp>
        <p:nvSpPr>
          <p:cNvPr id="7" name="Title 1">
            <a:extLst>
              <a:ext uri="{FF2B5EF4-FFF2-40B4-BE49-F238E27FC236}">
                <a16:creationId xmlns:a16="http://schemas.microsoft.com/office/drawing/2014/main" id="{771DB253-48C4-7E6F-EE37-58D244668714}"/>
              </a:ext>
            </a:extLst>
          </p:cNvPr>
          <p:cNvSpPr txBox="1">
            <a:spLocks/>
          </p:cNvSpPr>
          <p:nvPr/>
        </p:nvSpPr>
        <p:spPr>
          <a:xfrm>
            <a:off x="2847419" y="2678880"/>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Dynamics 365 Copilot</a:t>
            </a:r>
          </a:p>
        </p:txBody>
      </p:sp>
      <p:sp>
        <p:nvSpPr>
          <p:cNvPr id="10" name="Title 1">
            <a:extLst>
              <a:ext uri="{FF2B5EF4-FFF2-40B4-BE49-F238E27FC236}">
                <a16:creationId xmlns:a16="http://schemas.microsoft.com/office/drawing/2014/main" id="{AB62AFE8-0A0F-E3FA-03BE-34C3A54D1B78}"/>
              </a:ext>
            </a:extLst>
          </p:cNvPr>
          <p:cNvSpPr txBox="1">
            <a:spLocks/>
          </p:cNvSpPr>
          <p:nvPr/>
        </p:nvSpPr>
        <p:spPr>
          <a:xfrm>
            <a:off x="5125789" y="2672981"/>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Copilot in </a:t>
            </a:r>
            <a:b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b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Power Platform</a:t>
            </a:r>
          </a:p>
        </p:txBody>
      </p:sp>
      <p:sp>
        <p:nvSpPr>
          <p:cNvPr id="13" name="Title 1">
            <a:extLst>
              <a:ext uri="{FF2B5EF4-FFF2-40B4-BE49-F238E27FC236}">
                <a16:creationId xmlns:a16="http://schemas.microsoft.com/office/drawing/2014/main" id="{5D490CD1-0D37-1E80-1EC6-A1A42C8F454E}"/>
              </a:ext>
            </a:extLst>
          </p:cNvPr>
          <p:cNvSpPr txBox="1">
            <a:spLocks/>
          </p:cNvSpPr>
          <p:nvPr/>
        </p:nvSpPr>
        <p:spPr>
          <a:xfrm>
            <a:off x="9778137" y="2667699"/>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GitHub </a:t>
            </a:r>
            <a:b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b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Copilot</a:t>
            </a:r>
          </a:p>
        </p:txBody>
      </p:sp>
      <p:sp>
        <p:nvSpPr>
          <p:cNvPr id="23" name="Data Text">
            <a:extLst>
              <a:ext uri="{FF2B5EF4-FFF2-40B4-BE49-F238E27FC236}">
                <a16:creationId xmlns:a16="http://schemas.microsoft.com/office/drawing/2014/main" id="{3F2BE6A1-6DD2-1F67-66E2-C94DED8B7564}"/>
              </a:ext>
            </a:extLst>
          </p:cNvPr>
          <p:cNvSpPr/>
          <p:nvPr/>
        </p:nvSpPr>
        <p:spPr>
          <a:xfrm>
            <a:off x="9778137" y="3795221"/>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Increase developer productivity to accelerate innovation</a:t>
            </a:r>
          </a:p>
        </p:txBody>
      </p:sp>
      <p:sp>
        <p:nvSpPr>
          <p:cNvPr id="24" name="Data Text">
            <a:extLst>
              <a:ext uri="{FF2B5EF4-FFF2-40B4-BE49-F238E27FC236}">
                <a16:creationId xmlns:a16="http://schemas.microsoft.com/office/drawing/2014/main" id="{1EC68C24-2F4E-4C28-1FF7-7E6AE3E0F8BE}"/>
              </a:ext>
            </a:extLst>
          </p:cNvPr>
          <p:cNvSpPr/>
          <p:nvPr/>
        </p:nvSpPr>
        <p:spPr>
          <a:xfrm>
            <a:off x="5125789" y="3795221"/>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Imagine it, describe it, and Power Platform builds it</a:t>
            </a:r>
          </a:p>
        </p:txBody>
      </p:sp>
      <p:sp>
        <p:nvSpPr>
          <p:cNvPr id="25" name="Data Text">
            <a:extLst>
              <a:ext uri="{FF2B5EF4-FFF2-40B4-BE49-F238E27FC236}">
                <a16:creationId xmlns:a16="http://schemas.microsoft.com/office/drawing/2014/main" id="{B2A084B1-5068-5475-2B4E-02C63C66510E}"/>
              </a:ext>
            </a:extLst>
          </p:cNvPr>
          <p:cNvSpPr/>
          <p:nvPr/>
        </p:nvSpPr>
        <p:spPr>
          <a:xfrm>
            <a:off x="2847419" y="3795221"/>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Turbocharge your workforce with a copilot for every job role </a:t>
            </a:r>
          </a:p>
        </p:txBody>
      </p:sp>
      <p:sp>
        <p:nvSpPr>
          <p:cNvPr id="26" name="Data Text">
            <a:extLst>
              <a:ext uri="{FF2B5EF4-FFF2-40B4-BE49-F238E27FC236}">
                <a16:creationId xmlns:a16="http://schemas.microsoft.com/office/drawing/2014/main" id="{646E9338-410E-FAE6-D329-30D0F9DC2C90}"/>
              </a:ext>
            </a:extLst>
          </p:cNvPr>
          <p:cNvSpPr/>
          <p:nvPr/>
        </p:nvSpPr>
        <p:spPr>
          <a:xfrm>
            <a:off x="582612" y="3795221"/>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Works alongside you in the apps you use every day </a:t>
            </a:r>
          </a:p>
        </p:txBody>
      </p:sp>
      <p:sp>
        <p:nvSpPr>
          <p:cNvPr id="28" name="TextBox 27">
            <a:extLst>
              <a:ext uri="{FF2B5EF4-FFF2-40B4-BE49-F238E27FC236}">
                <a16:creationId xmlns:a16="http://schemas.microsoft.com/office/drawing/2014/main" id="{B33F9A66-286F-CC9C-8AF9-7DD7B6A6F9EA}"/>
              </a:ext>
            </a:extLst>
          </p:cNvPr>
          <p:cNvSpPr txBox="1"/>
          <p:nvPr/>
        </p:nvSpPr>
        <p:spPr>
          <a:xfrm>
            <a:off x="582612" y="5252267"/>
            <a:ext cx="1965960" cy="193899"/>
          </a:xfrm>
          <a:prstGeom prst="rect">
            <a:avLst/>
          </a:prstGeom>
          <a:noFill/>
        </p:spPr>
        <p:txBody>
          <a:bodyPr wrap="square" lIns="0" tIns="0" rIns="0" bIns="0">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hlinkClick r:id="rId3"/>
              </a:rPr>
              <a:t>Learn more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67C2BFD-819B-70BC-5D0F-DAB4A411F083}"/>
              </a:ext>
            </a:extLst>
          </p:cNvPr>
          <p:cNvSpPr txBox="1"/>
          <p:nvPr/>
        </p:nvSpPr>
        <p:spPr>
          <a:xfrm>
            <a:off x="2847419" y="5252267"/>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4"/>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1" name="TextBox 30">
            <a:extLst>
              <a:ext uri="{FF2B5EF4-FFF2-40B4-BE49-F238E27FC236}">
                <a16:creationId xmlns:a16="http://schemas.microsoft.com/office/drawing/2014/main" id="{B4587EB8-395B-1373-716B-6D8BF8DB780B}"/>
              </a:ext>
            </a:extLst>
          </p:cNvPr>
          <p:cNvSpPr txBox="1"/>
          <p:nvPr/>
        </p:nvSpPr>
        <p:spPr>
          <a:xfrm>
            <a:off x="5125789" y="5252267"/>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5"/>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2" name="TextBox 31">
            <a:extLst>
              <a:ext uri="{FF2B5EF4-FFF2-40B4-BE49-F238E27FC236}">
                <a16:creationId xmlns:a16="http://schemas.microsoft.com/office/drawing/2014/main" id="{083E54FE-5DD2-DF30-6425-8ED946B1A052}"/>
              </a:ext>
            </a:extLst>
          </p:cNvPr>
          <p:cNvSpPr txBox="1"/>
          <p:nvPr/>
        </p:nvSpPr>
        <p:spPr>
          <a:xfrm>
            <a:off x="9778137" y="5252267"/>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6"/>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46" name="Title 1">
            <a:extLst>
              <a:ext uri="{FF2B5EF4-FFF2-40B4-BE49-F238E27FC236}">
                <a16:creationId xmlns:a16="http://schemas.microsoft.com/office/drawing/2014/main" id="{4D3F0D14-741C-72A9-12B1-576B23F9EE3E}"/>
              </a:ext>
            </a:extLst>
          </p:cNvPr>
          <p:cNvSpPr txBox="1">
            <a:spLocks/>
          </p:cNvSpPr>
          <p:nvPr/>
        </p:nvSpPr>
        <p:spPr>
          <a:xfrm>
            <a:off x="7366646" y="2672981"/>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Security Copilot</a:t>
            </a:r>
          </a:p>
        </p:txBody>
      </p:sp>
      <p:sp>
        <p:nvSpPr>
          <p:cNvPr id="47" name="Data Text">
            <a:extLst>
              <a:ext uri="{FF2B5EF4-FFF2-40B4-BE49-F238E27FC236}">
                <a16:creationId xmlns:a16="http://schemas.microsoft.com/office/drawing/2014/main" id="{5D8F4AA8-B506-6B67-85AD-771CECFE2E90}"/>
              </a:ext>
            </a:extLst>
          </p:cNvPr>
          <p:cNvSpPr/>
          <p:nvPr/>
        </p:nvSpPr>
        <p:spPr>
          <a:xfrm>
            <a:off x="7366646" y="3795221"/>
            <a:ext cx="1965960" cy="997196"/>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Defend at machine speed with Microsoft Security Copilot</a:t>
            </a:r>
          </a:p>
        </p:txBody>
      </p:sp>
      <p:sp>
        <p:nvSpPr>
          <p:cNvPr id="48" name="TextBox 47">
            <a:extLst>
              <a:ext uri="{FF2B5EF4-FFF2-40B4-BE49-F238E27FC236}">
                <a16:creationId xmlns:a16="http://schemas.microsoft.com/office/drawing/2014/main" id="{388A7109-3B0A-1DEA-4A26-A57640EA69CB}"/>
              </a:ext>
            </a:extLst>
          </p:cNvPr>
          <p:cNvSpPr txBox="1"/>
          <p:nvPr/>
        </p:nvSpPr>
        <p:spPr>
          <a:xfrm>
            <a:off x="7366646" y="5252267"/>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7"/>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Tree>
    <p:extLst>
      <p:ext uri="{BB962C8B-B14F-4D97-AF65-F5344CB8AC3E}">
        <p14:creationId xmlns:p14="http://schemas.microsoft.com/office/powerpoint/2010/main" val="6536509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F9EFD2-3136-546B-CB62-C52E8F37299A}"/>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US"/>
              <a:t>Microsoft + OpenAI</a:t>
            </a:r>
          </a:p>
        </p:txBody>
      </p:sp>
      <p:pic>
        <p:nvPicPr>
          <p:cNvPr id="4" name="MS logo white - EMF" descr="Microsoft logo white text version">
            <a:extLst>
              <a:ext uri="{FF2B5EF4-FFF2-40B4-BE49-F238E27FC236}">
                <a16:creationId xmlns:a16="http://schemas.microsoft.com/office/drawing/2014/main" id="{7660059C-3CF1-C4C3-6CDE-8539A701D3FB}"/>
              </a:ext>
            </a:extLst>
          </p:cNvPr>
          <p:cNvPicPr>
            <a:picLocks noChangeAspect="1"/>
          </p:cNvPicPr>
          <p:nvPr/>
        </p:nvPicPr>
        <p:blipFill>
          <a:blip r:embed="rId3"/>
          <a:stretch>
            <a:fillRect/>
          </a:stretch>
        </p:blipFill>
        <p:spPr bwMode="black">
          <a:xfrm>
            <a:off x="1995432" y="3092195"/>
            <a:ext cx="3145215" cy="673609"/>
          </a:xfrm>
          <a:prstGeom prst="rect">
            <a:avLst/>
          </a:prstGeom>
        </p:spPr>
      </p:pic>
      <p:sp>
        <p:nvSpPr>
          <p:cNvPr id="5" name="Cross 4" descr="plus symbol">
            <a:extLst>
              <a:ext uri="{FF2B5EF4-FFF2-40B4-BE49-F238E27FC236}">
                <a16:creationId xmlns:a16="http://schemas.microsoft.com/office/drawing/2014/main" id="{A03BEBF8-5553-38E2-CAC8-E026A1F364BF}"/>
              </a:ext>
            </a:extLst>
          </p:cNvPr>
          <p:cNvSpPr/>
          <p:nvPr/>
        </p:nvSpPr>
        <p:spPr bwMode="auto">
          <a:xfrm>
            <a:off x="5845630" y="3178629"/>
            <a:ext cx="500740" cy="500740"/>
          </a:xfrm>
          <a:prstGeom prst="plus">
            <a:avLst>
              <a:gd name="adj" fmla="val 42568"/>
            </a:avLst>
          </a:prstGeom>
          <a:gradFill>
            <a:gsLst>
              <a:gs pos="21000">
                <a:srgbClr val="8DC8E8"/>
              </a:gs>
              <a:gs pos="79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pic>
        <p:nvPicPr>
          <p:cNvPr id="2" name="Picture 1" descr="OpenAI logo">
            <a:extLst>
              <a:ext uri="{FF2B5EF4-FFF2-40B4-BE49-F238E27FC236}">
                <a16:creationId xmlns:a16="http://schemas.microsoft.com/office/drawing/2014/main" id="{C51F459A-E9BE-55C5-B97E-E8E2ACBBA02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770680" y="2857133"/>
            <a:ext cx="3267809" cy="1143733"/>
          </a:xfrm>
          <a:prstGeom prst="rect">
            <a:avLst/>
          </a:prstGeom>
        </p:spPr>
      </p:pic>
    </p:spTree>
    <p:extLst>
      <p:ext uri="{BB962C8B-B14F-4D97-AF65-F5344CB8AC3E}">
        <p14:creationId xmlns:p14="http://schemas.microsoft.com/office/powerpoint/2010/main" val="847708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0 L 0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nodeType="withEffect">
                                  <p:stCondLst>
                                    <p:cond delay="300"/>
                                  </p:stCondLst>
                                  <p:childTnLst>
                                    <p:animMotion origin="layout" path="M -4.58333E-6 3.7037E-7 L -0.01484 3.7037E-7 " pathEditMode="relative" rAng="0" ptsTypes="AA">
                                      <p:cBhvr>
                                        <p:cTn id="14" dur="500" spd="-100000" fill="hold"/>
                                        <p:tgtEl>
                                          <p:spTgt spid="4"/>
                                        </p:tgtEl>
                                        <p:attrNameLst>
                                          <p:attrName>ppt_x</p:attrName>
                                          <p:attrName>ppt_y</p:attrName>
                                        </p:attrNameLst>
                                      </p:cBhvr>
                                      <p:rCtr x="-742" y="0"/>
                                    </p:animMotion>
                                  </p:childTnLst>
                                </p:cTn>
                              </p:par>
                              <p:par>
                                <p:cTn id="15" presetID="10" presetClass="entr" presetSubtype="0" fill="hold" nodeType="withEffect">
                                  <p:stCondLst>
                                    <p:cond delay="3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nodeType="withEffect">
                                  <p:stCondLst>
                                    <p:cond delay="300"/>
                                  </p:stCondLst>
                                  <p:childTnLst>
                                    <p:animMotion origin="layout" path="M -2.29167E-6 4.81481E-6 L 0.01563 4.81481E-6 " pathEditMode="relative" rAng="0" ptsTypes="AA">
                                      <p:cBhvr>
                                        <p:cTn id="19" dur="500" spd="-100000" fill="hold"/>
                                        <p:tgtEl>
                                          <p:spTgt spid="2"/>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117D-4EA0-3040-2A2F-04FC1FEBE84D}"/>
              </a:ext>
            </a:extLst>
          </p:cNvPr>
          <p:cNvSpPr>
            <a:spLocks noGrp="1"/>
          </p:cNvSpPr>
          <p:nvPr>
            <p:ph type="title" idx="4294967295"/>
          </p:nvPr>
        </p:nvSpPr>
        <p:spPr>
          <a:xfrm>
            <a:off x="593448" y="2535757"/>
            <a:ext cx="11017250" cy="493713"/>
          </a:xfrm>
        </p:spPr>
        <p:txBody>
          <a:bodyPr/>
          <a:lstStyle/>
          <a:p>
            <a:pPr algn="ctr">
              <a:spcBef>
                <a:spcPts val="0"/>
              </a:spcBef>
            </a:pPr>
            <a:r>
              <a:rPr lang="en-US" sz="3200"/>
              <a:t>Works alongside you in the apps you use every day </a:t>
            </a:r>
            <a:endParaRPr lang="en-US"/>
          </a:p>
        </p:txBody>
      </p:sp>
      <p:sp>
        <p:nvSpPr>
          <p:cNvPr id="6" name="Title 1">
            <a:extLst>
              <a:ext uri="{FF2B5EF4-FFF2-40B4-BE49-F238E27FC236}">
                <a16:creationId xmlns:a16="http://schemas.microsoft.com/office/drawing/2014/main" id="{52179020-069F-3F67-2B10-64383EF3FA0C}"/>
              </a:ext>
            </a:extLst>
          </p:cNvPr>
          <p:cNvSpPr txBox="1">
            <a:spLocks/>
          </p:cNvSpPr>
          <p:nvPr/>
        </p:nvSpPr>
        <p:spPr>
          <a:xfrm>
            <a:off x="3612111" y="1143454"/>
            <a:ext cx="5830828" cy="529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7" name="Picture 6" descr="Microsoft 365 Copilot logo">
            <a:extLst>
              <a:ext uri="{FF2B5EF4-FFF2-40B4-BE49-F238E27FC236}">
                <a16:creationId xmlns:a16="http://schemas.microsoft.com/office/drawing/2014/main" id="{FD59A97A-9BCC-B467-9FF7-76951C817EF2}"/>
              </a:ext>
            </a:extLst>
          </p:cNvPr>
          <p:cNvPicPr>
            <a:picLocks noChangeAspect="1"/>
          </p:cNvPicPr>
          <p:nvPr/>
        </p:nvPicPr>
        <p:blipFill rotWithShape="1">
          <a:blip r:embed="rId3">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grpSp>
        <p:nvGrpSpPr>
          <p:cNvPr id="3" name="Group 2" descr="Natural Language achieved through large language models + Your data + Microsoft 365 apps">
            <a:extLst>
              <a:ext uri="{FF2B5EF4-FFF2-40B4-BE49-F238E27FC236}">
                <a16:creationId xmlns:a16="http://schemas.microsoft.com/office/drawing/2014/main" id="{C0609D00-D0E3-CEBB-9CF7-0855E956D3BB}"/>
              </a:ext>
            </a:extLst>
          </p:cNvPr>
          <p:cNvGrpSpPr/>
          <p:nvPr/>
        </p:nvGrpSpPr>
        <p:grpSpPr>
          <a:xfrm>
            <a:off x="2337716" y="3595518"/>
            <a:ext cx="7516568" cy="1770626"/>
            <a:chOff x="2463364" y="3416034"/>
            <a:chExt cx="7516568" cy="1770626"/>
          </a:xfrm>
        </p:grpSpPr>
        <p:sp>
          <p:nvSpPr>
            <p:cNvPr id="4" name="Rectangle: Rounded Corners 34">
              <a:extLst>
                <a:ext uri="{FF2B5EF4-FFF2-40B4-BE49-F238E27FC236}">
                  <a16:creationId xmlns:a16="http://schemas.microsoft.com/office/drawing/2014/main" id="{D0D1C7F5-5AF9-006E-BFA6-9D67D8C17675}"/>
                </a:ext>
              </a:extLst>
            </p:cNvPr>
            <p:cNvSpPr/>
            <p:nvPr/>
          </p:nvSpPr>
          <p:spPr bwMode="auto">
            <a:xfrm>
              <a:off x="2463364" y="3614392"/>
              <a:ext cx="7516568" cy="1572268"/>
            </a:xfrm>
            <a:prstGeom prst="roundRect">
              <a:avLst>
                <a:gd name="adj" fmla="val 6666"/>
              </a:avLst>
            </a:prstGeom>
            <a:solidFill>
              <a:schemeClr val="bg1"/>
            </a:solidFill>
            <a:ln w="25400" cap="flat" cmpd="sng" algn="ctr">
              <a:gradFill>
                <a:gsLst>
                  <a:gs pos="0">
                    <a:srgbClr val="8EC8E8"/>
                  </a:gs>
                  <a:gs pos="100000">
                    <a:srgbClr val="CD9AD0"/>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 name="TextBox 4">
              <a:extLst>
                <a:ext uri="{FF2B5EF4-FFF2-40B4-BE49-F238E27FC236}">
                  <a16:creationId xmlns:a16="http://schemas.microsoft.com/office/drawing/2014/main" id="{0AD18CC7-953E-A59E-FD49-00B0BED8A6E6}"/>
                </a:ext>
              </a:extLst>
            </p:cNvPr>
            <p:cNvSpPr txBox="1"/>
            <p:nvPr/>
          </p:nvSpPr>
          <p:spPr>
            <a:xfrm>
              <a:off x="4896630" y="3416034"/>
              <a:ext cx="2650037" cy="372411"/>
            </a:xfrm>
            <a:prstGeom prst="rect">
              <a:avLst/>
            </a:prstGeom>
            <a:solidFill>
              <a:schemeClr val="bg1"/>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Natural Language</a:t>
              </a:r>
            </a:p>
          </p:txBody>
        </p:sp>
      </p:grpSp>
      <p:sp>
        <p:nvSpPr>
          <p:cNvPr id="8" name="Graphic 8">
            <a:extLst>
              <a:ext uri="{FF2B5EF4-FFF2-40B4-BE49-F238E27FC236}">
                <a16:creationId xmlns:a16="http://schemas.microsoft.com/office/drawing/2014/main" id="{537440B0-2E1B-D247-D259-16F7E789E45E}"/>
              </a:ext>
              <a:ext uri="{C183D7F6-B498-43B3-948B-1728B52AA6E4}">
                <adec:decorative xmlns:adec="http://schemas.microsoft.com/office/drawing/2017/decorative" val="1"/>
              </a:ext>
            </a:extLst>
          </p:cNvPr>
          <p:cNvSpPr/>
          <p:nvPr/>
        </p:nvSpPr>
        <p:spPr>
          <a:xfrm>
            <a:off x="4875060" y="4259576"/>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9" name="Group 8">
            <a:extLst>
              <a:ext uri="{FF2B5EF4-FFF2-40B4-BE49-F238E27FC236}">
                <a16:creationId xmlns:a16="http://schemas.microsoft.com/office/drawing/2014/main" id="{109CEA41-1EE3-7AAF-F99D-4692FD20D103}"/>
              </a:ext>
              <a:ext uri="{C183D7F6-B498-43B3-948B-1728B52AA6E4}">
                <adec:decorative xmlns:adec="http://schemas.microsoft.com/office/drawing/2017/decorative" val="1"/>
              </a:ext>
            </a:extLst>
          </p:cNvPr>
          <p:cNvGrpSpPr/>
          <p:nvPr/>
        </p:nvGrpSpPr>
        <p:grpSpPr>
          <a:xfrm>
            <a:off x="4851164" y="4116053"/>
            <a:ext cx="2489673" cy="1056141"/>
            <a:chOff x="4851164" y="3936569"/>
            <a:chExt cx="2489673" cy="1056141"/>
          </a:xfrm>
        </p:grpSpPr>
        <p:sp>
          <p:nvSpPr>
            <p:cNvPr id="10" name="TextBox 9">
              <a:extLst>
                <a:ext uri="{FF2B5EF4-FFF2-40B4-BE49-F238E27FC236}">
                  <a16:creationId xmlns:a16="http://schemas.microsoft.com/office/drawing/2014/main" id="{044A8C10-15B8-10E2-A2DC-56E9D9FBD126}"/>
                </a:ext>
              </a:extLst>
            </p:cNvPr>
            <p:cNvSpPr txBox="1"/>
            <p:nvPr/>
          </p:nvSpPr>
          <p:spPr>
            <a:xfrm>
              <a:off x="4851164" y="4746489"/>
              <a:ext cx="2489673"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Your data</a:t>
              </a:r>
            </a:p>
          </p:txBody>
        </p:sp>
        <p:pic>
          <p:nvPicPr>
            <p:cNvPr id="12" name="Graphic 11">
              <a:extLst>
                <a:ext uri="{FF2B5EF4-FFF2-40B4-BE49-F238E27FC236}">
                  <a16:creationId xmlns:a16="http://schemas.microsoft.com/office/drawing/2014/main" id="{C7494B4C-E150-193D-8072-8F5CA399F8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6563" y="3936569"/>
              <a:ext cx="498874" cy="498874"/>
            </a:xfrm>
            <a:prstGeom prst="rect">
              <a:avLst/>
            </a:prstGeom>
          </p:spPr>
        </p:pic>
      </p:grpSp>
      <p:grpSp>
        <p:nvGrpSpPr>
          <p:cNvPr id="13" name="Group 12">
            <a:extLst>
              <a:ext uri="{FF2B5EF4-FFF2-40B4-BE49-F238E27FC236}">
                <a16:creationId xmlns:a16="http://schemas.microsoft.com/office/drawing/2014/main" id="{691E1797-51FB-56DA-43C5-9FCF96243AB1}"/>
              </a:ext>
              <a:ext uri="{C183D7F6-B498-43B3-948B-1728B52AA6E4}">
                <adec:decorative xmlns:adec="http://schemas.microsoft.com/office/drawing/2017/decorative" val="1"/>
              </a:ext>
            </a:extLst>
          </p:cNvPr>
          <p:cNvGrpSpPr/>
          <p:nvPr/>
        </p:nvGrpSpPr>
        <p:grpSpPr>
          <a:xfrm>
            <a:off x="2740097" y="4144231"/>
            <a:ext cx="2241102" cy="1151074"/>
            <a:chOff x="2740097" y="3964747"/>
            <a:chExt cx="2241102" cy="1151074"/>
          </a:xfrm>
        </p:grpSpPr>
        <p:sp>
          <p:nvSpPr>
            <p:cNvPr id="14" name="TextBox 13">
              <a:extLst>
                <a:ext uri="{FF2B5EF4-FFF2-40B4-BE49-F238E27FC236}">
                  <a16:creationId xmlns:a16="http://schemas.microsoft.com/office/drawing/2014/main" id="{AD1568BA-8BC5-CF1A-3070-FE88C619D4A8}"/>
                </a:ext>
              </a:extLst>
            </p:cNvPr>
            <p:cNvSpPr txBox="1"/>
            <p:nvPr/>
          </p:nvSpPr>
          <p:spPr>
            <a:xfrm>
              <a:off x="2740097" y="4623378"/>
              <a:ext cx="2241102"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Large Language Models</a:t>
              </a:r>
            </a:p>
          </p:txBody>
        </p:sp>
        <p:pic>
          <p:nvPicPr>
            <p:cNvPr id="15" name="Graphic 14">
              <a:extLst>
                <a:ext uri="{FF2B5EF4-FFF2-40B4-BE49-F238E27FC236}">
                  <a16:creationId xmlns:a16="http://schemas.microsoft.com/office/drawing/2014/main" id="{3DF450D5-CE57-2C95-BA61-2AB8563EA2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6774" y="3964747"/>
              <a:ext cx="447748" cy="447748"/>
            </a:xfrm>
            <a:prstGeom prst="rect">
              <a:avLst/>
            </a:prstGeom>
          </p:spPr>
        </p:pic>
      </p:grpSp>
      <p:grpSp>
        <p:nvGrpSpPr>
          <p:cNvPr id="24" name="Group 23">
            <a:extLst>
              <a:ext uri="{FF2B5EF4-FFF2-40B4-BE49-F238E27FC236}">
                <a16:creationId xmlns:a16="http://schemas.microsoft.com/office/drawing/2014/main" id="{3BF0B698-8AFE-9068-5F6D-239DAFDED315}"/>
              </a:ext>
              <a:ext uri="{C183D7F6-B498-43B3-948B-1728B52AA6E4}">
                <adec:decorative xmlns:adec="http://schemas.microsoft.com/office/drawing/2017/decorative" val="1"/>
              </a:ext>
            </a:extLst>
          </p:cNvPr>
          <p:cNvGrpSpPr/>
          <p:nvPr/>
        </p:nvGrpSpPr>
        <p:grpSpPr>
          <a:xfrm>
            <a:off x="7412022" y="4116053"/>
            <a:ext cx="1883397" cy="1056140"/>
            <a:chOff x="7412022" y="3936569"/>
            <a:chExt cx="1883397" cy="1056140"/>
          </a:xfrm>
        </p:grpSpPr>
        <p:sp>
          <p:nvSpPr>
            <p:cNvPr id="25" name="TextBox 24">
              <a:extLst>
                <a:ext uri="{FF2B5EF4-FFF2-40B4-BE49-F238E27FC236}">
                  <a16:creationId xmlns:a16="http://schemas.microsoft.com/office/drawing/2014/main" id="{F13E476A-B5E7-4BB9-E9CF-92A80CC1161A}"/>
                </a:ext>
              </a:extLst>
            </p:cNvPr>
            <p:cNvSpPr txBox="1"/>
            <p:nvPr/>
          </p:nvSpPr>
          <p:spPr>
            <a:xfrm>
              <a:off x="7412022" y="4746488"/>
              <a:ext cx="1883397"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 365 apps</a:t>
              </a:r>
            </a:p>
          </p:txBody>
        </p:sp>
        <p:pic>
          <p:nvPicPr>
            <p:cNvPr id="26" name="Graphic 25">
              <a:extLst>
                <a:ext uri="{FF2B5EF4-FFF2-40B4-BE49-F238E27FC236}">
                  <a16:creationId xmlns:a16="http://schemas.microsoft.com/office/drawing/2014/main" id="{4C2A559E-3CDA-8B3A-76E0-D932460A55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1669" y="3936569"/>
              <a:ext cx="504102" cy="504102"/>
            </a:xfrm>
            <a:prstGeom prst="rect">
              <a:avLst/>
            </a:prstGeom>
          </p:spPr>
        </p:pic>
      </p:grpSp>
      <p:sp>
        <p:nvSpPr>
          <p:cNvPr id="27" name="Graphic 28">
            <a:extLst>
              <a:ext uri="{FF2B5EF4-FFF2-40B4-BE49-F238E27FC236}">
                <a16:creationId xmlns:a16="http://schemas.microsoft.com/office/drawing/2014/main" id="{F8D1A307-507F-D834-9721-9CC786338536}"/>
              </a:ext>
              <a:ext uri="{C183D7F6-B498-43B3-948B-1728B52AA6E4}">
                <adec:decorative xmlns:adec="http://schemas.microsoft.com/office/drawing/2017/decorative" val="1"/>
              </a:ext>
            </a:extLst>
          </p:cNvPr>
          <p:cNvSpPr/>
          <p:nvPr/>
        </p:nvSpPr>
        <p:spPr>
          <a:xfrm>
            <a:off x="7105164" y="4259576"/>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itle 2">
            <a:extLst>
              <a:ext uri="{FF2B5EF4-FFF2-40B4-BE49-F238E27FC236}">
                <a16:creationId xmlns:a16="http://schemas.microsoft.com/office/drawing/2014/main" id="{5C63F5B4-9219-269F-02A0-6A9B8B54B02F}"/>
              </a:ext>
            </a:extLst>
          </p:cNvPr>
          <p:cNvSpPr txBox="1">
            <a:spLocks/>
          </p:cNvSpPr>
          <p:nvPr/>
        </p:nvSpPr>
        <p:spPr>
          <a:xfrm>
            <a:off x="337303" y="-808759"/>
            <a:ext cx="1101852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 365 Copilot</a:t>
            </a:r>
          </a:p>
        </p:txBody>
      </p:sp>
    </p:spTree>
    <p:extLst>
      <p:ext uri="{BB962C8B-B14F-4D97-AF65-F5344CB8AC3E}">
        <p14:creationId xmlns:p14="http://schemas.microsoft.com/office/powerpoint/2010/main" val="289253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6" presetClass="emph" presetSubtype="0" accel="100000" autoRev="1" fill="hold" nodeType="withEffect">
                                  <p:stCondLst>
                                    <p:cond delay="0"/>
                                  </p:stCondLst>
                                  <p:childTnLst>
                                    <p:animScale>
                                      <p:cBhvr>
                                        <p:cTn id="9" dur="400" fill="hold"/>
                                        <p:tgtEl>
                                          <p:spTgt spid="13"/>
                                        </p:tgtEl>
                                      </p:cBhvr>
                                      <p:by x="90000" y="90000"/>
                                    </p:animScale>
                                  </p:childTnLst>
                                </p:cTn>
                              </p:par>
                              <p:par>
                                <p:cTn id="10" presetID="10" presetClass="entr" presetSubtype="0" fill="hold" nodeType="withEffect">
                                  <p:stCondLst>
                                    <p:cond delay="4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400"/>
                                        <p:tgtEl>
                                          <p:spTgt spid="9"/>
                                        </p:tgtEl>
                                      </p:cBhvr>
                                    </p:animEffect>
                                  </p:childTnLst>
                                </p:cTn>
                              </p:par>
                              <p:par>
                                <p:cTn id="13" presetID="6" presetClass="emph" presetSubtype="0" accel="100000" autoRev="1" fill="hold" nodeType="withEffect">
                                  <p:stCondLst>
                                    <p:cond delay="0"/>
                                  </p:stCondLst>
                                  <p:childTnLst>
                                    <p:animScale>
                                      <p:cBhvr>
                                        <p:cTn id="14" dur="400" fill="hold"/>
                                        <p:tgtEl>
                                          <p:spTgt spid="9"/>
                                        </p:tgtEl>
                                      </p:cBhvr>
                                      <p:by x="90000" y="90000"/>
                                    </p:animScale>
                                  </p:childTnLst>
                                </p:cTn>
                              </p:par>
                              <p:par>
                                <p:cTn id="15" presetID="10" presetClass="entr" presetSubtype="0" fill="hold" nodeType="withEffect">
                                  <p:stCondLst>
                                    <p:cond delay="4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400"/>
                                        <p:tgtEl>
                                          <p:spTgt spid="24"/>
                                        </p:tgtEl>
                                      </p:cBhvr>
                                    </p:animEffect>
                                  </p:childTnLst>
                                </p:cTn>
                              </p:par>
                              <p:par>
                                <p:cTn id="18" presetID="6" presetClass="emph" presetSubtype="0" accel="100000" autoRev="1" fill="hold" nodeType="withEffect">
                                  <p:stCondLst>
                                    <p:cond delay="0"/>
                                  </p:stCondLst>
                                  <p:childTnLst>
                                    <p:animScale>
                                      <p:cBhvr>
                                        <p:cTn id="19" dur="400" fill="hold"/>
                                        <p:tgtEl>
                                          <p:spTgt spid="24"/>
                                        </p:tgtEl>
                                      </p:cBhvr>
                                      <p:by x="90000" y="90000"/>
                                    </p:animScale>
                                  </p:childTnLst>
                                </p:cTn>
                              </p:par>
                              <p:par>
                                <p:cTn id="20" presetID="10"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 presetClass="emph" presetSubtype="0" accel="100000" autoRev="1" fill="hold" nodeType="withEffect">
                                  <p:stCondLst>
                                    <p:cond delay="400"/>
                                  </p:stCondLst>
                                  <p:childTnLst>
                                    <p:animScale>
                                      <p:cBhvr>
                                        <p:cTn id="24" dur="400" fill="hold"/>
                                        <p:tgtEl>
                                          <p:spTgt spid="3"/>
                                        </p:tgtEl>
                                      </p:cBhvr>
                                      <p:by x="90000" y="90000"/>
                                    </p:animScale>
                                  </p:childTnLst>
                                </p:cTn>
                              </p:par>
                              <p:par>
                                <p:cTn id="25" presetID="10" presetClass="entr" presetSubtype="0" fill="hold" grpId="0"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793531" y="2690813"/>
            <a:ext cx="3913188" cy="1476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world is </a:t>
            </a:r>
            <a:r>
              <a:rPr kumimoji="0" lang="en-US" sz="48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changing</a:t>
            </a:r>
          </a:p>
        </p:txBody>
      </p:sp>
      <p:cxnSp>
        <p:nvCxnSpPr>
          <p:cNvPr id="45" name="Straight Connector 44">
            <a:extLst>
              <a:ext uri="{FF2B5EF4-FFF2-40B4-BE49-F238E27FC236}">
                <a16:creationId xmlns:a16="http://schemas.microsoft.com/office/drawing/2014/main" id="{C8E41FE0-6D0D-E625-83D5-09123925AD94}"/>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D5CC21-4132-926A-C61B-897EDC68A001}"/>
              </a:ext>
            </a:extLst>
          </p:cNvPr>
          <p:cNvSpPr txBox="1"/>
          <p:nvPr/>
        </p:nvSpPr>
        <p:spPr>
          <a:xfrm>
            <a:off x="5947500" y="2351782"/>
            <a:ext cx="5856464"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Industries are transforming rapidly</a:t>
            </a:r>
          </a:p>
        </p:txBody>
      </p:sp>
      <p:sp>
        <p:nvSpPr>
          <p:cNvPr id="2" name="TextBox 1">
            <a:extLst>
              <a:ext uri="{FF2B5EF4-FFF2-40B4-BE49-F238E27FC236}">
                <a16:creationId xmlns:a16="http://schemas.microsoft.com/office/drawing/2014/main" id="{60A1C5E8-C35C-8CCA-B4B5-7EFD2A49D26C}"/>
              </a:ext>
            </a:extLst>
          </p:cNvPr>
          <p:cNvSpPr txBox="1"/>
          <p:nvPr/>
        </p:nvSpPr>
        <p:spPr>
          <a:xfrm>
            <a:off x="5947499" y="3259723"/>
            <a:ext cx="5856461"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The drivers for economic growth are evolving</a:t>
            </a:r>
          </a:p>
        </p:txBody>
      </p:sp>
      <p:sp>
        <p:nvSpPr>
          <p:cNvPr id="3" name="TextBox 2">
            <a:extLst>
              <a:ext uri="{FF2B5EF4-FFF2-40B4-BE49-F238E27FC236}">
                <a16:creationId xmlns:a16="http://schemas.microsoft.com/office/drawing/2014/main" id="{E9BB6E23-B905-0B8F-2DDA-63BB1C5B8C11}"/>
              </a:ext>
            </a:extLst>
          </p:cNvPr>
          <p:cNvSpPr txBox="1"/>
          <p:nvPr/>
        </p:nvSpPr>
        <p:spPr>
          <a:xfrm>
            <a:off x="5947499" y="4167664"/>
            <a:ext cx="5856455"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Technology is at an inflection</a:t>
            </a:r>
            <a:r>
              <a:rPr kumimoji="0" lang="en-US" sz="2200" b="0" i="0" u="none" strike="noStrike" kern="1200" cap="none" spc="-50" normalizeH="0" noProof="0">
                <a:ln w="3175">
                  <a:noFill/>
                </a:ln>
                <a:gradFill>
                  <a:gsLst>
                    <a:gs pos="0">
                      <a:srgbClr val="FFFFFF"/>
                    </a:gs>
                    <a:gs pos="100000">
                      <a:srgbClr val="FFFFFF"/>
                    </a:gs>
                  </a:gsLst>
                  <a:lin ang="5400000" scaled="1"/>
                </a:gradFill>
                <a:effectLst/>
                <a:uLnTx/>
                <a:uFillTx/>
                <a:latin typeface="Segoe UI Semibold"/>
                <a:cs typeface="Segoe UI Semibold"/>
              </a:rPr>
              <a:t> point </a:t>
            </a:r>
            <a:endPar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endParaRPr>
          </a:p>
        </p:txBody>
      </p:sp>
    </p:spTree>
    <p:extLst>
      <p:ext uri="{BB962C8B-B14F-4D97-AF65-F5344CB8AC3E}">
        <p14:creationId xmlns:p14="http://schemas.microsoft.com/office/powerpoint/2010/main" val="2966782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3"/>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arn(outHorizontal)">
                                      <p:cBhvr>
                                        <p:cTn id="12" dur="500"/>
                                        <p:tgtEl>
                                          <p:spTgt spid="4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grpId="1" nodeType="withEffect">
                                  <p:stCondLst>
                                    <p:cond delay="100"/>
                                  </p:stCondLst>
                                  <p:childTnLst>
                                    <p:animMotion origin="layout" path="M -4.79167E-6 -2.59259E-6 L -4.79167E-6 0.03542 " pathEditMode="relative" rAng="0" ptsTypes="AA">
                                      <p:cBhvr>
                                        <p:cTn id="17" dur="700" spd="-100000" fill="hold"/>
                                        <p:tgtEl>
                                          <p:spTgt spid="34"/>
                                        </p:tgtEl>
                                        <p:attrNameLst>
                                          <p:attrName>ppt_x</p:attrName>
                                          <p:attrName>ppt_y</p:attrName>
                                        </p:attrNameLst>
                                      </p:cBhvr>
                                      <p:rCtr x="0" y="1759"/>
                                    </p:animMotion>
                                  </p:childTnLst>
                                </p:cTn>
                              </p:par>
                              <p:par>
                                <p:cTn id="18" presetID="10" presetClass="entr" presetSubtype="0" fill="hold" grpId="0" nodeType="withEffect">
                                  <p:stCondLst>
                                    <p:cond delay="2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42" presetClass="path" presetSubtype="0" decel="100000" fill="hold" grpId="1" nodeType="withEffect">
                                  <p:stCondLst>
                                    <p:cond delay="200"/>
                                  </p:stCondLst>
                                  <p:childTnLst>
                                    <p:animMotion origin="layout" path="M -4.79167E-6 0 L -4.79167E-6 0.03542 " pathEditMode="relative" rAng="0" ptsTypes="AA">
                                      <p:cBhvr>
                                        <p:cTn id="22" dur="700" spd="-100000" fill="hold"/>
                                        <p:tgtEl>
                                          <p:spTgt spid="2"/>
                                        </p:tgtEl>
                                        <p:attrNameLst>
                                          <p:attrName>ppt_x</p:attrName>
                                          <p:attrName>ppt_y</p:attrName>
                                        </p:attrNameLst>
                                      </p:cBhvr>
                                      <p:rCtr x="0" y="1759"/>
                                    </p:animMotion>
                                  </p:childTnLst>
                                </p:cTn>
                              </p:par>
                              <p:par>
                                <p:cTn id="23" presetID="10" presetClass="entr" presetSubtype="0" fill="hold" grpId="0" nodeType="withEffect">
                                  <p:stCondLst>
                                    <p:cond delay="3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42" presetClass="path" presetSubtype="0" decel="100000" fill="hold" grpId="1" nodeType="withEffect">
                                  <p:stCondLst>
                                    <p:cond delay="300"/>
                                  </p:stCondLst>
                                  <p:childTnLst>
                                    <p:animMotion origin="layout" path="M -4.79167E-6 2.59259E-6 L -4.79167E-6 0.03541 " pathEditMode="relative" rAng="0" ptsTypes="AA">
                                      <p:cBhvr>
                                        <p:cTn id="27"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2" grpId="0"/>
      <p:bldP spid="2" grpId="1"/>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4A94FA0-8ABC-58A1-232F-366E2EC8E4DD}"/>
              </a:ext>
              <a:ext uri="{C183D7F6-B498-43B3-948B-1728B52AA6E4}">
                <adec:decorative xmlns:adec="http://schemas.microsoft.com/office/drawing/2017/decorative" val="1"/>
              </a:ext>
            </a:extLst>
          </p:cNvPr>
          <p:cNvSpPr txBox="1">
            <a:spLocks/>
          </p:cNvSpPr>
          <p:nvPr/>
        </p:nvSpPr>
        <p:spPr>
          <a:xfrm>
            <a:off x="1158145" y="4975882"/>
            <a:ext cx="987571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Segoe UI"/>
              </a:rPr>
              <a:t>Business Chat </a:t>
            </a: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brings together data </a:t>
            </a:r>
            <a:r>
              <a:rPr kumimoji="0" lang="en-US" sz="24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from documents, presentations, email, calendar, notes, and contacts – all </a:t>
            </a: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using </a:t>
            </a: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natural language</a:t>
            </a:r>
          </a:p>
        </p:txBody>
      </p:sp>
      <p:sp>
        <p:nvSpPr>
          <p:cNvPr id="17" name="Title 1">
            <a:extLst>
              <a:ext uri="{FF2B5EF4-FFF2-40B4-BE49-F238E27FC236}">
                <a16:creationId xmlns:a16="http://schemas.microsoft.com/office/drawing/2014/main" id="{499139A5-3A03-D43B-077F-62D6CB54172A}"/>
              </a:ext>
            </a:extLst>
          </p:cNvPr>
          <p:cNvSpPr txBox="1">
            <a:spLocks noGrp="1"/>
          </p:cNvSpPr>
          <p:nvPr>
            <p:ph type="title" idx="4294967295"/>
          </p:nvPr>
        </p:nvSpPr>
        <p:spPr>
          <a:xfrm>
            <a:off x="3611880" y="1143000"/>
            <a:ext cx="5830887" cy="5302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18" name="Picture 17" descr="Microsoft 365 Copilot logo">
            <a:extLst>
              <a:ext uri="{FF2B5EF4-FFF2-40B4-BE49-F238E27FC236}">
                <a16:creationId xmlns:a16="http://schemas.microsoft.com/office/drawing/2014/main" id="{69B64AAE-D5A3-A14A-2D12-EA4E18D92CE4}"/>
              </a:ext>
            </a:extLst>
          </p:cNvPr>
          <p:cNvPicPr>
            <a:picLocks noChangeAspect="1"/>
          </p:cNvPicPr>
          <p:nvPr/>
        </p:nvPicPr>
        <p:blipFill rotWithShape="1">
          <a:blip r:embed="rId3">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grpSp>
        <p:nvGrpSpPr>
          <p:cNvPr id="20" name="Group 19">
            <a:extLst>
              <a:ext uri="{FF2B5EF4-FFF2-40B4-BE49-F238E27FC236}">
                <a16:creationId xmlns:a16="http://schemas.microsoft.com/office/drawing/2014/main" id="{F8CDA488-B6B7-3EAB-DE3E-81D443938800}"/>
              </a:ext>
              <a:ext uri="{C183D7F6-B498-43B3-948B-1728B52AA6E4}">
                <adec:decorative xmlns:adec="http://schemas.microsoft.com/office/drawing/2017/decorative" val="1"/>
              </a:ext>
            </a:extLst>
          </p:cNvPr>
          <p:cNvGrpSpPr/>
          <p:nvPr/>
        </p:nvGrpSpPr>
        <p:grpSpPr>
          <a:xfrm>
            <a:off x="3068448" y="3695840"/>
            <a:ext cx="5753100" cy="617376"/>
            <a:chOff x="7150996" y="4851308"/>
            <a:chExt cx="3722870" cy="399509"/>
          </a:xfrm>
        </p:grpSpPr>
        <p:pic>
          <p:nvPicPr>
            <p:cNvPr id="21" name="Picture 20">
              <a:extLst>
                <a:ext uri="{FF2B5EF4-FFF2-40B4-BE49-F238E27FC236}">
                  <a16:creationId xmlns:a16="http://schemas.microsoft.com/office/drawing/2014/main" id="{3D361F48-00E1-2E5A-2751-D454578DCF4F}"/>
                </a:ext>
              </a:extLst>
            </p:cNvPr>
            <p:cNvPicPr>
              <a:picLocks noChangeAspect="1"/>
            </p:cNvPicPr>
            <p:nvPr/>
          </p:nvPicPr>
          <p:blipFill>
            <a:blip r:embed="rId4"/>
            <a:srcRect/>
            <a:stretch/>
          </p:blipFill>
          <p:spPr>
            <a:xfrm>
              <a:off x="9623356" y="4851308"/>
              <a:ext cx="426389" cy="399509"/>
            </a:xfrm>
            <a:prstGeom prst="rect">
              <a:avLst/>
            </a:prstGeom>
          </p:spPr>
        </p:pic>
        <p:pic>
          <p:nvPicPr>
            <p:cNvPr id="22" name="Picture 21">
              <a:extLst>
                <a:ext uri="{FF2B5EF4-FFF2-40B4-BE49-F238E27FC236}">
                  <a16:creationId xmlns:a16="http://schemas.microsoft.com/office/drawing/2014/main" id="{D35C8F98-DCEB-60A8-7808-D677A98FDC07}"/>
                </a:ext>
              </a:extLst>
            </p:cNvPr>
            <p:cNvPicPr>
              <a:picLocks noChangeAspect="1"/>
            </p:cNvPicPr>
            <p:nvPr/>
          </p:nvPicPr>
          <p:blipFill>
            <a:blip r:embed="rId5"/>
            <a:srcRect/>
            <a:stretch/>
          </p:blipFill>
          <p:spPr>
            <a:xfrm>
              <a:off x="8799236" y="4851308"/>
              <a:ext cx="426389" cy="399509"/>
            </a:xfrm>
            <a:prstGeom prst="rect">
              <a:avLst/>
            </a:prstGeom>
          </p:spPr>
        </p:pic>
        <p:pic>
          <p:nvPicPr>
            <p:cNvPr id="23" name="Picture 22">
              <a:extLst>
                <a:ext uri="{FF2B5EF4-FFF2-40B4-BE49-F238E27FC236}">
                  <a16:creationId xmlns:a16="http://schemas.microsoft.com/office/drawing/2014/main" id="{08D772D7-BF62-05AB-2F18-D2E7CC1C204C}"/>
                </a:ext>
              </a:extLst>
            </p:cNvPr>
            <p:cNvPicPr>
              <a:picLocks noChangeAspect="1"/>
            </p:cNvPicPr>
            <p:nvPr/>
          </p:nvPicPr>
          <p:blipFill>
            <a:blip r:embed="rId6"/>
            <a:srcRect/>
            <a:stretch/>
          </p:blipFill>
          <p:spPr>
            <a:xfrm>
              <a:off x="7150996" y="4851308"/>
              <a:ext cx="426389" cy="399509"/>
            </a:xfrm>
            <a:prstGeom prst="rect">
              <a:avLst/>
            </a:prstGeom>
          </p:spPr>
        </p:pic>
        <p:pic>
          <p:nvPicPr>
            <p:cNvPr id="24" name="Picture 23">
              <a:extLst>
                <a:ext uri="{FF2B5EF4-FFF2-40B4-BE49-F238E27FC236}">
                  <a16:creationId xmlns:a16="http://schemas.microsoft.com/office/drawing/2014/main" id="{6985F1BE-1D75-5F89-CA8C-78175C02095E}"/>
                </a:ext>
              </a:extLst>
            </p:cNvPr>
            <p:cNvPicPr>
              <a:picLocks noChangeAspect="1"/>
            </p:cNvPicPr>
            <p:nvPr/>
          </p:nvPicPr>
          <p:blipFill>
            <a:blip r:embed="rId7"/>
            <a:srcRect/>
            <a:stretch/>
          </p:blipFill>
          <p:spPr>
            <a:xfrm>
              <a:off x="7975116" y="4851308"/>
              <a:ext cx="426389" cy="399509"/>
            </a:xfrm>
            <a:prstGeom prst="rect">
              <a:avLst/>
            </a:prstGeom>
          </p:spPr>
        </p:pic>
        <p:pic>
          <p:nvPicPr>
            <p:cNvPr id="25" name="Picture 24">
              <a:extLst>
                <a:ext uri="{FF2B5EF4-FFF2-40B4-BE49-F238E27FC236}">
                  <a16:creationId xmlns:a16="http://schemas.microsoft.com/office/drawing/2014/main" id="{BDE88F15-35C8-D784-B283-4E67249AE1AF}"/>
                </a:ext>
              </a:extLst>
            </p:cNvPr>
            <p:cNvPicPr>
              <a:picLocks noChangeAspect="1"/>
            </p:cNvPicPr>
            <p:nvPr/>
          </p:nvPicPr>
          <p:blipFill>
            <a:blip r:embed="rId8"/>
            <a:srcRect/>
            <a:stretch/>
          </p:blipFill>
          <p:spPr>
            <a:xfrm>
              <a:off x="10447477" y="4851308"/>
              <a:ext cx="426389" cy="399509"/>
            </a:xfrm>
            <a:prstGeom prst="rect">
              <a:avLst/>
            </a:prstGeom>
          </p:spPr>
        </p:pic>
      </p:grpSp>
      <p:sp>
        <p:nvSpPr>
          <p:cNvPr id="3" name="TextBox 2">
            <a:extLst>
              <a:ext uri="{FF2B5EF4-FFF2-40B4-BE49-F238E27FC236}">
                <a16:creationId xmlns:a16="http://schemas.microsoft.com/office/drawing/2014/main" id="{2244AA8B-B37E-A168-CA89-EB3B65826A6F}"/>
              </a:ext>
            </a:extLst>
          </p:cNvPr>
          <p:cNvSpPr txBox="1"/>
          <p:nvPr/>
        </p:nvSpPr>
        <p:spPr>
          <a:xfrm>
            <a:off x="1895938" y="2540731"/>
            <a:ext cx="8400125"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Semibold"/>
                <a:ea typeface="+mn-ea"/>
                <a:cs typeface="Segoe UI"/>
              </a:rPr>
              <a:t>Embedded across Microsoft 365 apps</a:t>
            </a:r>
          </a:p>
        </p:txBody>
      </p:sp>
    </p:spTree>
    <p:extLst>
      <p:ext uri="{BB962C8B-B14F-4D97-AF65-F5344CB8AC3E}">
        <p14:creationId xmlns:p14="http://schemas.microsoft.com/office/powerpoint/2010/main" val="3571412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1.85185E-6 L 0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4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400"/>
                                        <p:tgtEl>
                                          <p:spTgt spid="20"/>
                                        </p:tgtEl>
                                      </p:cBhvr>
                                    </p:animEffect>
                                  </p:childTnLst>
                                </p:cTn>
                              </p:par>
                              <p:par>
                                <p:cTn id="13" presetID="6" presetClass="emph" presetSubtype="0" accel="100000" autoRev="1" fill="hold" nodeType="withEffect">
                                  <p:stCondLst>
                                    <p:cond delay="0"/>
                                  </p:stCondLst>
                                  <p:childTnLst>
                                    <p:animScale>
                                      <p:cBhvr>
                                        <p:cTn id="14" dur="400" fill="hold"/>
                                        <p:tgtEl>
                                          <p:spTgt spid="20"/>
                                        </p:tgtEl>
                                      </p:cBhvr>
                                      <p:by x="90000" y="90000"/>
                                    </p:animScale>
                                  </p:childTnLst>
                                </p:cTn>
                              </p:par>
                              <p:par>
                                <p:cTn id="15" presetID="10" presetClass="entr" presetSubtype="0" fill="hold" grpId="0" nodeType="withEffect">
                                  <p:stCondLst>
                                    <p:cond delay="4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400"/>
                                        <p:tgtEl>
                                          <p:spTgt spid="3"/>
                                        </p:tgtEl>
                                      </p:cBhvr>
                                    </p:animEffect>
                                  </p:childTnLst>
                                </p:cTn>
                              </p:par>
                              <p:par>
                                <p:cTn id="18" presetID="6" presetClass="emph" presetSubtype="0" accel="100000" autoRev="1" fill="hold" grpId="1" nodeType="withEffect">
                                  <p:stCondLst>
                                    <p:cond delay="0"/>
                                  </p:stCondLst>
                                  <p:childTnLst>
                                    <p:animScale>
                                      <p:cBhvr>
                                        <p:cTn id="19" dur="4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gradient2" hidden="1">
            <a:extLst>
              <a:ext uri="{FF2B5EF4-FFF2-40B4-BE49-F238E27FC236}">
                <a16:creationId xmlns:a16="http://schemas.microsoft.com/office/drawing/2014/main" id="{9E8EF480-2E5D-880C-D9F4-28265B739B64}"/>
              </a:ext>
              <a:ext uri="{C183D7F6-B498-43B3-948B-1728B52AA6E4}">
                <adec:decorative xmlns:adec="http://schemas.microsoft.com/office/drawing/2017/decorative" val="1"/>
              </a:ext>
            </a:extLst>
          </p:cNvPr>
          <p:cNvSpPr/>
          <p:nvPr/>
        </p:nvSpPr>
        <p:spPr bwMode="auto">
          <a:xfrm>
            <a:off x="3736016" y="4483407"/>
            <a:ext cx="4714824" cy="4452733"/>
          </a:xfrm>
          <a:prstGeom prst="ellipse">
            <a:avLst/>
          </a:prstGeom>
          <a:gradFill>
            <a:gsLst>
              <a:gs pos="25000">
                <a:schemeClr val="tx1">
                  <a:alpha val="0"/>
                </a:schemeClr>
              </a:gs>
              <a:gs pos="46000">
                <a:schemeClr val="tx1">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13" name="Group 12" descr="Dynamics 365 Copilot logo">
            <a:extLst>
              <a:ext uri="{FF2B5EF4-FFF2-40B4-BE49-F238E27FC236}">
                <a16:creationId xmlns:a16="http://schemas.microsoft.com/office/drawing/2014/main" id="{538B8CAD-C4A4-AB85-F372-4B4CA3722616}"/>
              </a:ext>
            </a:extLst>
          </p:cNvPr>
          <p:cNvGrpSpPr/>
          <p:nvPr/>
        </p:nvGrpSpPr>
        <p:grpSpPr>
          <a:xfrm>
            <a:off x="2647174" y="1026965"/>
            <a:ext cx="6795765" cy="809625"/>
            <a:chOff x="2647174" y="1026965"/>
            <a:chExt cx="6795765" cy="809625"/>
          </a:xfrm>
        </p:grpSpPr>
        <p:pic>
          <p:nvPicPr>
            <p:cNvPr id="10" name="Picture 4">
              <a:extLst>
                <a:ext uri="{FF2B5EF4-FFF2-40B4-BE49-F238E27FC236}">
                  <a16:creationId xmlns:a16="http://schemas.microsoft.com/office/drawing/2014/main" id="{8550809D-D34D-AFF6-E7D9-0EB60291D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174" y="1026965"/>
              <a:ext cx="809625" cy="8096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3439C5CA-8510-B9EA-15CA-D4FA93F83380}"/>
                </a:ext>
              </a:extLst>
            </p:cNvPr>
            <p:cNvSpPr txBox="1">
              <a:spLocks/>
            </p:cNvSpPr>
            <p:nvPr/>
          </p:nvSpPr>
          <p:spPr>
            <a:xfrm>
              <a:off x="3612111" y="1143454"/>
              <a:ext cx="583082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Dynamics 365 Copilot</a:t>
              </a:r>
            </a:p>
          </p:txBody>
        </p:sp>
      </p:grpSp>
      <p:sp>
        <p:nvSpPr>
          <p:cNvPr id="6" name="Text Placeholder 8">
            <a:extLst>
              <a:ext uri="{FF2B5EF4-FFF2-40B4-BE49-F238E27FC236}">
                <a16:creationId xmlns:a16="http://schemas.microsoft.com/office/drawing/2014/main" id="{FA4E927E-9D12-6B2D-E72A-6CEC3A679366}"/>
              </a:ext>
            </a:extLst>
          </p:cNvPr>
          <p:cNvSpPr txBox="1">
            <a:spLocks/>
          </p:cNvSpPr>
          <p:nvPr/>
        </p:nvSpPr>
        <p:spPr>
          <a:xfrm>
            <a:off x="2414603" y="4410156"/>
            <a:ext cx="7619334" cy="738664"/>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Copilot features powered by Azure OpenAI Service natively built-in to Dynamics 365</a:t>
            </a:r>
          </a:p>
        </p:txBody>
      </p:sp>
      <p:sp>
        <p:nvSpPr>
          <p:cNvPr id="11" name="Text Placeholder 8">
            <a:extLst>
              <a:ext uri="{FF2B5EF4-FFF2-40B4-BE49-F238E27FC236}">
                <a16:creationId xmlns:a16="http://schemas.microsoft.com/office/drawing/2014/main" id="{814CE7DA-BD75-EA80-91A1-6DFFEE64948D}"/>
              </a:ext>
            </a:extLst>
          </p:cNvPr>
          <p:cNvSpPr txBox="1">
            <a:spLocks/>
          </p:cNvSpPr>
          <p:nvPr/>
        </p:nvSpPr>
        <p:spPr>
          <a:xfrm>
            <a:off x="2343854" y="3672790"/>
            <a:ext cx="7760832" cy="369332"/>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The world’s first AI copilot in both CRM and ERP</a:t>
            </a:r>
          </a:p>
        </p:txBody>
      </p:sp>
      <p:sp>
        <p:nvSpPr>
          <p:cNvPr id="57" name="Text Placeholder 8">
            <a:extLst>
              <a:ext uri="{FF2B5EF4-FFF2-40B4-BE49-F238E27FC236}">
                <a16:creationId xmlns:a16="http://schemas.microsoft.com/office/drawing/2014/main" id="{EBFE5740-35CC-8022-52C8-BFD68654B707}"/>
              </a:ext>
            </a:extLst>
          </p:cNvPr>
          <p:cNvSpPr txBox="1">
            <a:spLocks/>
          </p:cNvSpPr>
          <p:nvPr/>
        </p:nvSpPr>
        <p:spPr>
          <a:xfrm>
            <a:off x="1378019" y="5516854"/>
            <a:ext cx="9692503" cy="369332"/>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Build on Microsoft’s trusted and responsible AI foundation</a:t>
            </a:r>
          </a:p>
        </p:txBody>
      </p:sp>
      <p:sp>
        <p:nvSpPr>
          <p:cNvPr id="2" name="TextBox 1">
            <a:extLst>
              <a:ext uri="{FF2B5EF4-FFF2-40B4-BE49-F238E27FC236}">
                <a16:creationId xmlns:a16="http://schemas.microsoft.com/office/drawing/2014/main" id="{1D150F74-62C4-C23D-741E-505AD993F700}"/>
              </a:ext>
            </a:extLst>
          </p:cNvPr>
          <p:cNvSpPr txBox="1"/>
          <p:nvPr/>
        </p:nvSpPr>
        <p:spPr>
          <a:xfrm>
            <a:off x="909818" y="2189866"/>
            <a:ext cx="2868071"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Generate ideas and content faster</a:t>
            </a:r>
          </a:p>
        </p:txBody>
      </p:sp>
      <p:sp>
        <p:nvSpPr>
          <p:cNvPr id="5" name="TextBox 4">
            <a:extLst>
              <a:ext uri="{FF2B5EF4-FFF2-40B4-BE49-F238E27FC236}">
                <a16:creationId xmlns:a16="http://schemas.microsoft.com/office/drawing/2014/main" id="{9B380CFA-2FD2-BE8E-5193-1E12EBC19FDA}"/>
              </a:ext>
            </a:extLst>
          </p:cNvPr>
          <p:cNvSpPr txBox="1"/>
          <p:nvPr/>
        </p:nvSpPr>
        <p:spPr>
          <a:xfrm>
            <a:off x="4502189" y="2189866"/>
            <a:ext cx="3433532"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Perform and automate tasks faster</a:t>
            </a:r>
          </a:p>
        </p:txBody>
      </p:sp>
      <p:sp>
        <p:nvSpPr>
          <p:cNvPr id="7" name="TextBox 6">
            <a:extLst>
              <a:ext uri="{FF2B5EF4-FFF2-40B4-BE49-F238E27FC236}">
                <a16:creationId xmlns:a16="http://schemas.microsoft.com/office/drawing/2014/main" id="{4589E612-EF3E-B3E3-9074-1EBA0B02580C}"/>
              </a:ext>
            </a:extLst>
          </p:cNvPr>
          <p:cNvSpPr txBox="1"/>
          <p:nvPr/>
        </p:nvSpPr>
        <p:spPr>
          <a:xfrm>
            <a:off x="8660022" y="2189866"/>
            <a:ext cx="2616666"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Get insights and next best actions</a:t>
            </a:r>
          </a:p>
        </p:txBody>
      </p:sp>
      <p:cxnSp>
        <p:nvCxnSpPr>
          <p:cNvPr id="12" name="Straight Connector 11">
            <a:extLst>
              <a:ext uri="{FF2B5EF4-FFF2-40B4-BE49-F238E27FC236}">
                <a16:creationId xmlns:a16="http://schemas.microsoft.com/office/drawing/2014/main" id="{50C6F906-0A5B-6D4F-146D-54893100CC3D}"/>
              </a:ext>
              <a:ext uri="{C183D7F6-B498-43B3-948B-1728B52AA6E4}">
                <adec:decorative xmlns:adec="http://schemas.microsoft.com/office/drawing/2017/decorative" val="1"/>
              </a:ext>
            </a:extLst>
          </p:cNvPr>
          <p:cNvCxnSpPr>
            <a:cxnSpLocks/>
          </p:cNvCxnSpPr>
          <p:nvPr/>
        </p:nvCxnSpPr>
        <p:spPr>
          <a:xfrm rot="5400000" flipH="1">
            <a:off x="3774279" y="2603998"/>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A7D9F4-D7A4-8CE4-77C3-5C1FE86CDA9B}"/>
              </a:ext>
              <a:ext uri="{C183D7F6-B498-43B3-948B-1728B52AA6E4}">
                <adec:decorative xmlns:adec="http://schemas.microsoft.com/office/drawing/2017/decorative" val="1"/>
              </a:ext>
            </a:extLst>
          </p:cNvPr>
          <p:cNvCxnSpPr>
            <a:cxnSpLocks/>
          </p:cNvCxnSpPr>
          <p:nvPr/>
        </p:nvCxnSpPr>
        <p:spPr>
          <a:xfrm rot="5400000" flipH="1">
            <a:off x="7932111" y="2603998"/>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893C05C-31A0-7BEF-0888-9A58C729DAD1}"/>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US">
                <a:solidFill>
                  <a:schemeClr val="bg1"/>
                </a:solidFill>
              </a:rPr>
              <a:t>Dynamics 365 Copilot</a:t>
            </a:r>
          </a:p>
        </p:txBody>
      </p:sp>
    </p:spTree>
    <p:extLst>
      <p:ext uri="{BB962C8B-B14F-4D97-AF65-F5344CB8AC3E}">
        <p14:creationId xmlns:p14="http://schemas.microsoft.com/office/powerpoint/2010/main" val="29086932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3.33333E-6 L 3.33333E-6 0.01967 " pathEditMode="relative" rAng="0" ptsTypes="AA">
                                      <p:cBhvr>
                                        <p:cTn id="9" dur="500" spd="-100000" fill="hold"/>
                                        <p:tgtEl>
                                          <p:spTgt spid="2"/>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33333E-6 3.33333E-6 L 3.33333E-6 0.01967 " pathEditMode="relative" rAng="0" ptsTypes="AA">
                                      <p:cBhvr>
                                        <p:cTn id="14" dur="500" spd="-100000" fill="hold"/>
                                        <p:tgtEl>
                                          <p:spTgt spid="5"/>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300"/>
                                  </p:stCondLst>
                                  <p:childTnLst>
                                    <p:animMotion origin="layout" path="M 3.33333E-6 3.33333E-6 L 3.33333E-6 0.01967 " pathEditMode="relative" rAng="0" ptsTypes="AA">
                                      <p:cBhvr>
                                        <p:cTn id="19" dur="500" spd="-100000" fill="hold"/>
                                        <p:tgtEl>
                                          <p:spTgt spid="7"/>
                                        </p:tgtEl>
                                        <p:attrNameLst>
                                          <p:attrName>ppt_x</p:attrName>
                                          <p:attrName>ppt_y</p:attrName>
                                        </p:attrNameLst>
                                      </p:cBhvr>
                                      <p:rCtr x="0" y="972"/>
                                    </p:animMotion>
                                  </p:childTnLst>
                                </p:cTn>
                              </p:par>
                              <p:par>
                                <p:cTn id="20" presetID="10" presetClass="entr" presetSubtype="0"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3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300"/>
                                  </p:stCondLst>
                                  <p:childTnLst>
                                    <p:animMotion origin="layout" path="M 3.33333E-6 3.33333E-6 L 3.33333E-6 0.01967 " pathEditMode="relative" rAng="0" ptsTypes="AA">
                                      <p:cBhvr>
                                        <p:cTn id="30" dur="500" spd="-100000" fill="hold"/>
                                        <p:tgtEl>
                                          <p:spTgt spid="11"/>
                                        </p:tgtEl>
                                        <p:attrNameLst>
                                          <p:attrName>ppt_x</p:attrName>
                                          <p:attrName>ppt_y</p:attrName>
                                        </p:attrNameLst>
                                      </p:cBhvr>
                                      <p:rCtr x="0" y="972"/>
                                    </p:animMotion>
                                  </p:childTnLst>
                                </p:cTn>
                              </p:par>
                              <p:par>
                                <p:cTn id="31" presetID="10" presetClass="entr" presetSubtype="0" fill="hold" grpId="0" nodeType="withEffect">
                                  <p:stCondLst>
                                    <p:cond delay="4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42" presetClass="path" presetSubtype="0" decel="100000" fill="hold" grpId="1" nodeType="withEffect">
                                  <p:stCondLst>
                                    <p:cond delay="400"/>
                                  </p:stCondLst>
                                  <p:childTnLst>
                                    <p:animMotion origin="layout" path="M 3.125E-6 3.7037E-7 L 3.125E-6 0.01968 " pathEditMode="relative" rAng="0" ptsTypes="AA">
                                      <p:cBhvr>
                                        <p:cTn id="35" dur="500" spd="-100000" fill="hold"/>
                                        <p:tgtEl>
                                          <p:spTgt spid="6"/>
                                        </p:tgtEl>
                                        <p:attrNameLst>
                                          <p:attrName>ppt_x</p:attrName>
                                          <p:attrName>ppt_y</p:attrName>
                                        </p:attrNameLst>
                                      </p:cBhvr>
                                      <p:rCtr x="0" y="972"/>
                                    </p:animMotion>
                                  </p:childTnLst>
                                </p:cTn>
                              </p:par>
                              <p:par>
                                <p:cTn id="36" presetID="10" presetClass="entr" presetSubtype="0" fill="hold" grpId="0" nodeType="withEffect">
                                  <p:stCondLst>
                                    <p:cond delay="50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par>
                                <p:cTn id="39" presetID="42" presetClass="path" presetSubtype="0" decel="100000" fill="hold" grpId="1" nodeType="withEffect">
                                  <p:stCondLst>
                                    <p:cond delay="500"/>
                                  </p:stCondLst>
                                  <p:childTnLst>
                                    <p:animMotion origin="layout" path="M 3.33333E-6 -7.40741E-7 L 3.33333E-6 0.01968 " pathEditMode="relative" rAng="0" ptsTypes="AA">
                                      <p:cBhvr>
                                        <p:cTn id="40" dur="500" spd="-100000" fill="hold"/>
                                        <p:tgtEl>
                                          <p:spTgt spid="5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P spid="57" grpId="0"/>
      <p:bldP spid="57" grpId="1"/>
      <p:bldP spid="2" grpId="0"/>
      <p:bldP spid="2" grpId="1"/>
      <p:bldP spid="5" grpId="0"/>
      <p:bldP spid="5" grpId="1"/>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95100C46-2ACE-E769-AC06-F57C94D28448}"/>
              </a:ext>
            </a:extLst>
          </p:cNvPr>
          <p:cNvSpPr txBox="1">
            <a:spLocks noGrp="1"/>
          </p:cNvSpPr>
          <p:nvPr>
            <p:ph type="title"/>
          </p:nvPr>
        </p:nvSpPr>
        <p:spPr>
          <a:xfrm>
            <a:off x="590868" y="1041569"/>
            <a:ext cx="11018520" cy="1231106"/>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sz="4000" b="1" spc="-10">
                <a:gradFill>
                  <a:gsLst>
                    <a:gs pos="15000">
                      <a:srgbClr val="8DC8E8"/>
                    </a:gs>
                    <a:gs pos="85000">
                      <a:srgbClr val="D59ED7"/>
                    </a:gs>
                  </a:gsLst>
                  <a:lin ang="2700000" scaled="1"/>
                </a:gradFill>
              </a:rPr>
              <a:t>Turbocharge your workforce </a:t>
            </a:r>
            <a:br>
              <a:rPr lang="en-US" sz="4000" b="1" spc="-10">
                <a:gradFill>
                  <a:gsLst>
                    <a:gs pos="15000">
                      <a:srgbClr val="8DC8E8"/>
                    </a:gs>
                    <a:gs pos="85000">
                      <a:srgbClr val="D59ED7"/>
                    </a:gs>
                  </a:gsLst>
                  <a:lin ang="2700000" scaled="1"/>
                </a:gradFill>
              </a:rPr>
            </a:br>
            <a:r>
              <a:rPr lang="en-US" sz="4000" b="1" spc="-10"/>
              <a:t>with Copilot for every job role</a:t>
            </a:r>
          </a:p>
        </p:txBody>
      </p:sp>
      <p:grpSp>
        <p:nvGrpSpPr>
          <p:cNvPr id="10" name="Group 9">
            <a:extLst>
              <a:ext uri="{FF2B5EF4-FFF2-40B4-BE49-F238E27FC236}">
                <a16:creationId xmlns:a16="http://schemas.microsoft.com/office/drawing/2014/main" id="{64F4FFEA-CE14-B58C-F40D-A21749EC8761}"/>
              </a:ext>
              <a:ext uri="{C183D7F6-B498-43B3-948B-1728B52AA6E4}">
                <adec:decorative xmlns:adec="http://schemas.microsoft.com/office/drawing/2017/decorative" val="1"/>
              </a:ext>
            </a:extLst>
          </p:cNvPr>
          <p:cNvGrpSpPr/>
          <p:nvPr/>
        </p:nvGrpSpPr>
        <p:grpSpPr>
          <a:xfrm>
            <a:off x="613162" y="3280119"/>
            <a:ext cx="1892808" cy="1151364"/>
            <a:chOff x="577342" y="3280119"/>
            <a:chExt cx="1892808" cy="1151364"/>
          </a:xfrm>
        </p:grpSpPr>
        <p:sp>
          <p:nvSpPr>
            <p:cNvPr id="36" name="TextBox 4">
              <a:extLst>
                <a:ext uri="{FF2B5EF4-FFF2-40B4-BE49-F238E27FC236}">
                  <a16:creationId xmlns:a16="http://schemas.microsoft.com/office/drawing/2014/main" id="{A720F4BE-51A6-21B3-A61A-F90712006B03}"/>
                </a:ext>
              </a:extLst>
            </p:cNvPr>
            <p:cNvSpPr txBox="1"/>
            <p:nvPr/>
          </p:nvSpPr>
          <p:spPr>
            <a:xfrm>
              <a:off x="577342" y="3280119"/>
              <a:ext cx="1892808" cy="369332"/>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Sales</a:t>
              </a:r>
            </a:p>
          </p:txBody>
        </p:sp>
        <p:sp>
          <p:nvSpPr>
            <p:cNvPr id="37" name="TextBox 5">
              <a:extLst>
                <a:ext uri="{FF2B5EF4-FFF2-40B4-BE49-F238E27FC236}">
                  <a16:creationId xmlns:a16="http://schemas.microsoft.com/office/drawing/2014/main" id="{5E07CE05-88D2-C795-D323-67FCE4D1AD93}"/>
                </a:ext>
              </a:extLst>
            </p:cNvPr>
            <p:cNvSpPr txBox="1"/>
            <p:nvPr/>
          </p:nvSpPr>
          <p:spPr>
            <a:xfrm>
              <a:off x="577342" y="3785152"/>
              <a:ext cx="1892808" cy="646331"/>
            </a:xfrm>
            <a:prstGeom prst="rect">
              <a:avLst/>
            </a:prstGeom>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Recap sales meetings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Craft customer emails</a:t>
              </a:r>
            </a:p>
          </p:txBody>
        </p:sp>
      </p:grpSp>
      <p:grpSp>
        <p:nvGrpSpPr>
          <p:cNvPr id="11" name="Group 10">
            <a:extLst>
              <a:ext uri="{FF2B5EF4-FFF2-40B4-BE49-F238E27FC236}">
                <a16:creationId xmlns:a16="http://schemas.microsoft.com/office/drawing/2014/main" id="{50E49307-6BAC-EB8F-6BC6-B8B5C4E55AB4}"/>
              </a:ext>
              <a:ext uri="{C183D7F6-B498-43B3-948B-1728B52AA6E4}">
                <adec:decorative xmlns:adec="http://schemas.microsoft.com/office/drawing/2017/decorative" val="1"/>
              </a:ext>
            </a:extLst>
          </p:cNvPr>
          <p:cNvGrpSpPr/>
          <p:nvPr/>
        </p:nvGrpSpPr>
        <p:grpSpPr>
          <a:xfrm>
            <a:off x="2894794" y="3280119"/>
            <a:ext cx="1897303" cy="1626896"/>
            <a:chOff x="2858974" y="3280119"/>
            <a:chExt cx="1897303" cy="1626896"/>
          </a:xfrm>
        </p:grpSpPr>
        <p:sp>
          <p:nvSpPr>
            <p:cNvPr id="32" name="TextBox 9">
              <a:extLst>
                <a:ext uri="{FF2B5EF4-FFF2-40B4-BE49-F238E27FC236}">
                  <a16:creationId xmlns:a16="http://schemas.microsoft.com/office/drawing/2014/main" id="{33D5A9F8-24B5-B54D-D09C-8E26A3228BB7}"/>
                </a:ext>
              </a:extLst>
            </p:cNvPr>
            <p:cNvSpPr txBox="1"/>
            <p:nvPr/>
          </p:nvSpPr>
          <p:spPr>
            <a:xfrm>
              <a:off x="2863469" y="3280119"/>
              <a:ext cx="1892808"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Marketing</a:t>
              </a:r>
            </a:p>
          </p:txBody>
        </p:sp>
        <p:sp>
          <p:nvSpPr>
            <p:cNvPr id="33" name="TextBox 10">
              <a:extLst>
                <a:ext uri="{FF2B5EF4-FFF2-40B4-BE49-F238E27FC236}">
                  <a16:creationId xmlns:a16="http://schemas.microsoft.com/office/drawing/2014/main" id="{77C4B9D4-A641-0ED4-830E-3059B846A038}"/>
                </a:ext>
              </a:extLst>
            </p:cNvPr>
            <p:cNvSpPr txBox="1"/>
            <p:nvPr/>
          </p:nvSpPr>
          <p:spPr>
            <a:xfrm>
              <a:off x="2858974" y="3785152"/>
              <a:ext cx="1892808" cy="11218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Generate content ideas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Create audience segments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Simplify customer insights</a:t>
              </a:r>
            </a:p>
          </p:txBody>
        </p:sp>
      </p:grpSp>
      <p:grpSp>
        <p:nvGrpSpPr>
          <p:cNvPr id="12" name="Group 11">
            <a:extLst>
              <a:ext uri="{FF2B5EF4-FFF2-40B4-BE49-F238E27FC236}">
                <a16:creationId xmlns:a16="http://schemas.microsoft.com/office/drawing/2014/main" id="{0552B547-BD50-822E-8D8E-CDF78A709FBC}"/>
              </a:ext>
              <a:ext uri="{C183D7F6-B498-43B3-948B-1728B52AA6E4}">
                <adec:decorative xmlns:adec="http://schemas.microsoft.com/office/drawing/2017/decorative" val="1"/>
              </a:ext>
            </a:extLst>
          </p:cNvPr>
          <p:cNvGrpSpPr/>
          <p:nvPr/>
        </p:nvGrpSpPr>
        <p:grpSpPr>
          <a:xfrm>
            <a:off x="5185416" y="3280119"/>
            <a:ext cx="1892808" cy="1398296"/>
            <a:chOff x="5149596" y="3280119"/>
            <a:chExt cx="1892808" cy="1398296"/>
          </a:xfrm>
        </p:grpSpPr>
        <p:sp>
          <p:nvSpPr>
            <p:cNvPr id="28" name="TextBox 14">
              <a:extLst>
                <a:ext uri="{FF2B5EF4-FFF2-40B4-BE49-F238E27FC236}">
                  <a16:creationId xmlns:a16="http://schemas.microsoft.com/office/drawing/2014/main" id="{029E9FEE-6094-8EC8-E3F7-4F752B6B0AD2}"/>
                </a:ext>
              </a:extLst>
            </p:cNvPr>
            <p:cNvSpPr txBox="1"/>
            <p:nvPr/>
          </p:nvSpPr>
          <p:spPr>
            <a:xfrm>
              <a:off x="5149596" y="3280119"/>
              <a:ext cx="1892808"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Service</a:t>
              </a:r>
            </a:p>
          </p:txBody>
        </p:sp>
        <p:sp>
          <p:nvSpPr>
            <p:cNvPr id="29" name="TextBox 15">
              <a:extLst>
                <a:ext uri="{FF2B5EF4-FFF2-40B4-BE49-F238E27FC236}">
                  <a16:creationId xmlns:a16="http://schemas.microsoft.com/office/drawing/2014/main" id="{AFCC05A8-5AE6-C2AA-62BF-A8623E046A3B}"/>
                </a:ext>
              </a:extLst>
            </p:cNvPr>
            <p:cNvSpPr txBox="1"/>
            <p:nvPr/>
          </p:nvSpPr>
          <p:spPr>
            <a:xfrm>
              <a:off x="5149596" y="3785152"/>
              <a:ext cx="1892808" cy="8932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Create customer responses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Enhance self-service bots</a:t>
              </a:r>
            </a:p>
            <a:p>
              <a:pPr marL="0" marR="0" lvl="0" indent="0" algn="ctr"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13" name="Group 12">
            <a:extLst>
              <a:ext uri="{FF2B5EF4-FFF2-40B4-BE49-F238E27FC236}">
                <a16:creationId xmlns:a16="http://schemas.microsoft.com/office/drawing/2014/main" id="{4CDDE647-ABA1-6FAD-E398-B12952F47459}"/>
              </a:ext>
              <a:ext uri="{C183D7F6-B498-43B3-948B-1728B52AA6E4}">
                <adec:decorative xmlns:adec="http://schemas.microsoft.com/office/drawing/2017/decorative" val="1"/>
              </a:ext>
            </a:extLst>
          </p:cNvPr>
          <p:cNvGrpSpPr/>
          <p:nvPr/>
        </p:nvGrpSpPr>
        <p:grpSpPr>
          <a:xfrm>
            <a:off x="7471543" y="3261585"/>
            <a:ext cx="1892808" cy="935920"/>
            <a:chOff x="7435723" y="3261585"/>
            <a:chExt cx="1892808" cy="935920"/>
          </a:xfrm>
        </p:grpSpPr>
        <p:sp>
          <p:nvSpPr>
            <p:cNvPr id="24" name="TextBox 19">
              <a:extLst>
                <a:ext uri="{FF2B5EF4-FFF2-40B4-BE49-F238E27FC236}">
                  <a16:creationId xmlns:a16="http://schemas.microsoft.com/office/drawing/2014/main" id="{1AC2FC86-1CE4-DCE3-18C9-A421E4C3892C}"/>
                </a:ext>
              </a:extLst>
            </p:cNvPr>
            <p:cNvSpPr txBox="1"/>
            <p:nvPr/>
          </p:nvSpPr>
          <p:spPr>
            <a:xfrm>
              <a:off x="7435723" y="3261585"/>
              <a:ext cx="1892808" cy="369332"/>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Supply Chain</a:t>
              </a:r>
            </a:p>
          </p:txBody>
        </p:sp>
        <p:sp>
          <p:nvSpPr>
            <p:cNvPr id="25" name="TextBox 20">
              <a:extLst>
                <a:ext uri="{FF2B5EF4-FFF2-40B4-BE49-F238E27FC236}">
                  <a16:creationId xmlns:a16="http://schemas.microsoft.com/office/drawing/2014/main" id="{E6DEE4E6-9095-30D9-514D-E3F848090A35}"/>
                </a:ext>
              </a:extLst>
            </p:cNvPr>
            <p:cNvSpPr txBox="1"/>
            <p:nvPr/>
          </p:nvSpPr>
          <p:spPr>
            <a:xfrm>
              <a:off x="7435723" y="3766618"/>
              <a:ext cx="1892808" cy="430887"/>
            </a:xfrm>
            <a:prstGeom prst="rect">
              <a:avLst/>
            </a:prstGeom>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Predict disruptions</a:t>
              </a:r>
            </a:p>
            <a:p>
              <a:pPr marL="0" marR="0" lvl="0" indent="0" algn="ctr"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C3717663-8716-295C-266D-8B0E0CE327DD}"/>
              </a:ext>
              <a:ext uri="{C183D7F6-B498-43B3-948B-1728B52AA6E4}">
                <adec:decorative xmlns:adec="http://schemas.microsoft.com/office/drawing/2017/decorative" val="1"/>
              </a:ext>
            </a:extLst>
          </p:cNvPr>
          <p:cNvGrpSpPr/>
          <p:nvPr/>
        </p:nvGrpSpPr>
        <p:grpSpPr>
          <a:xfrm>
            <a:off x="9757670" y="3261585"/>
            <a:ext cx="1892808" cy="719792"/>
            <a:chOff x="9757670" y="3261585"/>
            <a:chExt cx="1892808" cy="719792"/>
          </a:xfrm>
        </p:grpSpPr>
        <p:sp>
          <p:nvSpPr>
            <p:cNvPr id="20" name="TextBox 24">
              <a:extLst>
                <a:ext uri="{FF2B5EF4-FFF2-40B4-BE49-F238E27FC236}">
                  <a16:creationId xmlns:a16="http://schemas.microsoft.com/office/drawing/2014/main" id="{62DD9A2D-B66D-78F2-1142-BFB8A7E85EAB}"/>
                </a:ext>
              </a:extLst>
            </p:cNvPr>
            <p:cNvSpPr txBox="1"/>
            <p:nvPr/>
          </p:nvSpPr>
          <p:spPr>
            <a:xfrm>
              <a:off x="9757670" y="3261585"/>
              <a:ext cx="1892808" cy="369332"/>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Operations</a:t>
              </a:r>
            </a:p>
          </p:txBody>
        </p:sp>
        <p:sp>
          <p:nvSpPr>
            <p:cNvPr id="21" name="TextBox 25">
              <a:extLst>
                <a:ext uri="{FF2B5EF4-FFF2-40B4-BE49-F238E27FC236}">
                  <a16:creationId xmlns:a16="http://schemas.microsoft.com/office/drawing/2014/main" id="{F1B64137-6A29-D6AF-85E8-038A31C8F10C}"/>
                </a:ext>
              </a:extLst>
            </p:cNvPr>
            <p:cNvSpPr txBox="1"/>
            <p:nvPr/>
          </p:nvSpPr>
          <p:spPr>
            <a:xfrm>
              <a:off x="9757670" y="3765933"/>
              <a:ext cx="1892808" cy="215444"/>
            </a:xfrm>
            <a:prstGeom prst="rect">
              <a:avLst/>
            </a:prstGeom>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Create product </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descriptions</a:t>
              </a:r>
            </a:p>
          </p:txBody>
        </p:sp>
      </p:grpSp>
      <p:grpSp>
        <p:nvGrpSpPr>
          <p:cNvPr id="38" name="Group 37" descr="Dynamics 365 Copilot logo">
            <a:extLst>
              <a:ext uri="{FF2B5EF4-FFF2-40B4-BE49-F238E27FC236}">
                <a16:creationId xmlns:a16="http://schemas.microsoft.com/office/drawing/2014/main" id="{C2ABEB2C-56B8-361E-A571-93DA190F2D85}"/>
              </a:ext>
            </a:extLst>
          </p:cNvPr>
          <p:cNvGrpSpPr/>
          <p:nvPr/>
        </p:nvGrpSpPr>
        <p:grpSpPr>
          <a:xfrm>
            <a:off x="603250" y="5732013"/>
            <a:ext cx="11024870" cy="553998"/>
            <a:chOff x="603250" y="1928319"/>
            <a:chExt cx="11120074" cy="553998"/>
          </a:xfrm>
        </p:grpSpPr>
        <p:cxnSp>
          <p:nvCxnSpPr>
            <p:cNvPr id="39" name="Straight Connector 38">
              <a:extLst>
                <a:ext uri="{FF2B5EF4-FFF2-40B4-BE49-F238E27FC236}">
                  <a16:creationId xmlns:a16="http://schemas.microsoft.com/office/drawing/2014/main" id="{8106C170-0ECC-8B7C-59D0-57E861153A18}"/>
                </a:ext>
              </a:extLst>
            </p:cNvPr>
            <p:cNvCxnSpPr/>
            <p:nvPr/>
          </p:nvCxnSpPr>
          <p:spPr>
            <a:xfrm>
              <a:off x="603250" y="2205318"/>
              <a:ext cx="11120074" cy="0"/>
            </a:xfrm>
            <a:prstGeom prst="line">
              <a:avLst/>
            </a:prstGeom>
            <a:noFill/>
            <a:ln w="15875" cap="flat" cmpd="sng" algn="ctr">
              <a:gradFill>
                <a:gsLst>
                  <a:gs pos="72016">
                    <a:schemeClr val="tx1">
                      <a:lumMod val="75000"/>
                      <a:lumOff val="25000"/>
                    </a:schemeClr>
                  </a:gs>
                  <a:gs pos="56000">
                    <a:srgbClr val="000000">
                      <a:lumMod val="75000"/>
                      <a:lumOff val="25000"/>
                    </a:srgbClr>
                  </a:gs>
                </a:gsLst>
                <a:lin ang="5400000" scaled="1"/>
              </a:gradFill>
              <a:prstDash val="solid"/>
              <a:headEnd type="none" w="lg" len="med"/>
              <a:tailEnd type="none" w="lg" len="med"/>
            </a:ln>
            <a:effectLst/>
          </p:spPr>
        </p:cxnSp>
        <p:grpSp>
          <p:nvGrpSpPr>
            <p:cNvPr id="40" name="Group 39">
              <a:extLst>
                <a:ext uri="{FF2B5EF4-FFF2-40B4-BE49-F238E27FC236}">
                  <a16:creationId xmlns:a16="http://schemas.microsoft.com/office/drawing/2014/main" id="{10D4B962-A819-C704-4B92-12CD343E5EB0}"/>
                </a:ext>
              </a:extLst>
            </p:cNvPr>
            <p:cNvGrpSpPr/>
            <p:nvPr/>
          </p:nvGrpSpPr>
          <p:grpSpPr>
            <a:xfrm>
              <a:off x="4477871" y="1928319"/>
              <a:ext cx="3267635" cy="553998"/>
              <a:chOff x="4477871" y="1928319"/>
              <a:chExt cx="3267635" cy="553998"/>
            </a:xfrm>
          </p:grpSpPr>
          <p:sp>
            <p:nvSpPr>
              <p:cNvPr id="41" name="Rectangle 40">
                <a:extLst>
                  <a:ext uri="{FF2B5EF4-FFF2-40B4-BE49-F238E27FC236}">
                    <a16:creationId xmlns:a16="http://schemas.microsoft.com/office/drawing/2014/main" id="{F316CE44-1593-6829-7CEB-F4DEBB580FAA}"/>
                  </a:ext>
                </a:extLst>
              </p:cNvPr>
              <p:cNvSpPr/>
              <p:nvPr/>
            </p:nvSpPr>
            <p:spPr bwMode="auto">
              <a:xfrm>
                <a:off x="4477871" y="2065999"/>
                <a:ext cx="3267635" cy="335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3C6729FD-60B9-9856-9B2E-DF2FDA7048A3}"/>
                  </a:ext>
                </a:extLst>
              </p:cNvPr>
              <p:cNvGrpSpPr/>
              <p:nvPr/>
            </p:nvGrpSpPr>
            <p:grpSpPr>
              <a:xfrm>
                <a:off x="4603768" y="1928319"/>
                <a:ext cx="3015841" cy="553998"/>
                <a:chOff x="4644895" y="1928319"/>
                <a:chExt cx="3015841" cy="553998"/>
              </a:xfrm>
            </p:grpSpPr>
            <p:pic>
              <p:nvPicPr>
                <p:cNvPr id="43" name="Graphic 42">
                  <a:extLst>
                    <a:ext uri="{FF2B5EF4-FFF2-40B4-BE49-F238E27FC236}">
                      <a16:creationId xmlns:a16="http://schemas.microsoft.com/office/drawing/2014/main" id="{2E827368-BB9E-B43B-FF7F-5C1EBBCA48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4895" y="1928319"/>
                  <a:ext cx="553998" cy="553998"/>
                </a:xfrm>
                <a:prstGeom prst="rect">
                  <a:avLst/>
                </a:prstGeom>
                <a:effectLst/>
              </p:spPr>
            </p:pic>
            <p:sp>
              <p:nvSpPr>
                <p:cNvPr id="44" name="TextBox 43">
                  <a:extLst>
                    <a:ext uri="{FF2B5EF4-FFF2-40B4-BE49-F238E27FC236}">
                      <a16:creationId xmlns:a16="http://schemas.microsoft.com/office/drawing/2014/main" id="{8F139CE4-2916-AED9-B21C-9B126A0060B1}"/>
                    </a:ext>
                  </a:extLst>
                </p:cNvPr>
                <p:cNvSpPr txBox="1"/>
                <p:nvPr/>
              </p:nvSpPr>
              <p:spPr>
                <a:xfrm>
                  <a:off x="5141017" y="2022852"/>
                  <a:ext cx="251971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Dynamics 365 Copilot</a:t>
                  </a:r>
                </a:p>
              </p:txBody>
            </p:sp>
          </p:grpSp>
        </p:grpSp>
      </p:grpSp>
      <p:cxnSp>
        <p:nvCxnSpPr>
          <p:cNvPr id="6" name="Straight Connector 5">
            <a:extLst>
              <a:ext uri="{FF2B5EF4-FFF2-40B4-BE49-F238E27FC236}">
                <a16:creationId xmlns:a16="http://schemas.microsoft.com/office/drawing/2014/main" id="{866F3134-43D1-F513-1C5E-A649A8B7C408}"/>
              </a:ext>
              <a:ext uri="{C183D7F6-B498-43B3-948B-1728B52AA6E4}">
                <adec:decorative xmlns:adec="http://schemas.microsoft.com/office/drawing/2017/decorative" val="1"/>
              </a:ext>
            </a:extLst>
          </p:cNvPr>
          <p:cNvCxnSpPr>
            <a:cxnSpLocks/>
          </p:cNvCxnSpPr>
          <p:nvPr/>
        </p:nvCxnSpPr>
        <p:spPr>
          <a:xfrm rot="5400000" flipH="1">
            <a:off x="2280015" y="3649451"/>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583D6F-DBEA-81AE-057B-0FFC8FFE6181}"/>
              </a:ext>
              <a:ext uri="{C183D7F6-B498-43B3-948B-1728B52AA6E4}">
                <adec:decorative xmlns:adec="http://schemas.microsoft.com/office/drawing/2017/decorative" val="1"/>
              </a:ext>
            </a:extLst>
          </p:cNvPr>
          <p:cNvCxnSpPr>
            <a:cxnSpLocks/>
          </p:cNvCxnSpPr>
          <p:nvPr/>
        </p:nvCxnSpPr>
        <p:spPr>
          <a:xfrm rot="5400000" flipH="1">
            <a:off x="4783836" y="3649451"/>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50768ED-A8D2-F200-77F3-DD8C3FF9CA61}"/>
              </a:ext>
              <a:ext uri="{C183D7F6-B498-43B3-948B-1728B52AA6E4}">
                <adec:decorative xmlns:adec="http://schemas.microsoft.com/office/drawing/2017/decorative" val="1"/>
              </a:ext>
            </a:extLst>
          </p:cNvPr>
          <p:cNvCxnSpPr>
            <a:cxnSpLocks/>
          </p:cNvCxnSpPr>
          <p:nvPr/>
        </p:nvCxnSpPr>
        <p:spPr>
          <a:xfrm rot="5400000" flipH="1">
            <a:off x="6676644" y="3649451"/>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5D7DD8-6410-50FE-D4C0-BCA56108FCC5}"/>
              </a:ext>
              <a:ext uri="{C183D7F6-B498-43B3-948B-1728B52AA6E4}">
                <adec:decorative xmlns:adec="http://schemas.microsoft.com/office/drawing/2017/decorative" val="1"/>
              </a:ext>
            </a:extLst>
          </p:cNvPr>
          <p:cNvCxnSpPr>
            <a:cxnSpLocks/>
          </p:cNvCxnSpPr>
          <p:nvPr/>
        </p:nvCxnSpPr>
        <p:spPr>
          <a:xfrm rot="5400000" flipH="1">
            <a:off x="9180465" y="3649451"/>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39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4.16667E-7 3.33333E-6 L -4.16667E-7 0.01967 " pathEditMode="relative" rAng="0" ptsTypes="AA">
                                      <p:cBhvr>
                                        <p:cTn id="9" dur="500" spd="-100000" fill="hold"/>
                                        <p:tgtEl>
                                          <p:spTgt spid="3"/>
                                        </p:tgtEl>
                                        <p:attrNameLst>
                                          <p:attrName>ppt_x</p:attrName>
                                          <p:attrName>ppt_y</p:attrName>
                                        </p:attrNameLst>
                                      </p:cBhvr>
                                      <p:rCtr x="0" y="972"/>
                                    </p:animMotion>
                                  </p:childTnLst>
                                </p:cTn>
                              </p:par>
                            </p:childTnLst>
                          </p:cTn>
                        </p:par>
                        <p:par>
                          <p:cTn id="10" fill="hold">
                            <p:stCondLst>
                              <p:cond delay="600"/>
                            </p:stCondLst>
                            <p:childTnLst>
                              <p:par>
                                <p:cTn id="11" presetID="16" presetClass="entr" presetSubtype="37" fill="hold" nodeType="afterEffect">
                                  <p:stCondLst>
                                    <p:cond delay="250"/>
                                  </p:stCondLst>
                                  <p:childTnLst>
                                    <p:set>
                                      <p:cBhvr>
                                        <p:cTn id="12" dur="1" fill="hold">
                                          <p:stCondLst>
                                            <p:cond delay="0"/>
                                          </p:stCondLst>
                                        </p:cTn>
                                        <p:tgtEl>
                                          <p:spTgt spid="38"/>
                                        </p:tgtEl>
                                        <p:attrNameLst>
                                          <p:attrName>style.visibility</p:attrName>
                                        </p:attrNameLst>
                                      </p:cBhvr>
                                      <p:to>
                                        <p:strVal val="visible"/>
                                      </p:to>
                                    </p:set>
                                    <p:animEffect transition="in" filter="barn(outVertical)">
                                      <p:cBhvr>
                                        <p:cTn id="13" dur="500"/>
                                        <p:tgtEl>
                                          <p:spTgt spid="38"/>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3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3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64" presetClass="path" presetSubtype="0" decel="100000" fill="hold" nodeType="withEffect">
                                  <p:stCondLst>
                                    <p:cond delay="0"/>
                                  </p:stCondLst>
                                  <p:childTnLst>
                                    <p:animMotion origin="layout" path="M -4.58333E-6 0.0324 L -4.58333E-6 -1.48148E-6 " pathEditMode="relative" rAng="0" ptsTypes="AA">
                                      <p:cBhvr>
                                        <p:cTn id="42" dur="500" fill="hold"/>
                                        <p:tgtEl>
                                          <p:spTgt spid="10"/>
                                        </p:tgtEl>
                                        <p:attrNameLst>
                                          <p:attrName>ppt_x</p:attrName>
                                          <p:attrName>ppt_y</p:attrName>
                                        </p:attrNameLst>
                                      </p:cBhvr>
                                      <p:rCtr x="0" y="-1597"/>
                                    </p:animMotion>
                                  </p:childTnLst>
                                </p:cTn>
                              </p:par>
                              <p:par>
                                <p:cTn id="43" presetID="64" presetClass="path" presetSubtype="0" decel="100000" fill="hold" nodeType="withEffect">
                                  <p:stCondLst>
                                    <p:cond delay="0"/>
                                  </p:stCondLst>
                                  <p:childTnLst>
                                    <p:animMotion origin="layout" path="M -4.375E-6 0.04236 L -4.375E-6 -7.40741E-7 " pathEditMode="relative" rAng="0" ptsTypes="AA">
                                      <p:cBhvr>
                                        <p:cTn id="44" dur="500" fill="hold"/>
                                        <p:tgtEl>
                                          <p:spTgt spid="11"/>
                                        </p:tgtEl>
                                        <p:attrNameLst>
                                          <p:attrName>ppt_x</p:attrName>
                                          <p:attrName>ppt_y</p:attrName>
                                        </p:attrNameLst>
                                      </p:cBhvr>
                                      <p:rCtr x="0" y="-2106"/>
                                    </p:animMotion>
                                  </p:childTnLst>
                                </p:cTn>
                              </p:par>
                              <p:par>
                                <p:cTn id="45" presetID="64" presetClass="path" presetSubtype="0" decel="100000" fill="hold" nodeType="withEffect">
                                  <p:stCondLst>
                                    <p:cond delay="0"/>
                                  </p:stCondLst>
                                  <p:childTnLst>
                                    <p:animMotion origin="layout" path="M -4.58333E-6 0.03935 L -4.58333E-6 -0.00208 " pathEditMode="relative" rAng="0" ptsTypes="AA">
                                      <p:cBhvr>
                                        <p:cTn id="46" dur="500" fill="hold"/>
                                        <p:tgtEl>
                                          <p:spTgt spid="12"/>
                                        </p:tgtEl>
                                        <p:attrNameLst>
                                          <p:attrName>ppt_x</p:attrName>
                                          <p:attrName>ppt_y</p:attrName>
                                        </p:attrNameLst>
                                      </p:cBhvr>
                                      <p:rCtr x="0" y="-2083"/>
                                    </p:animMotion>
                                  </p:childTnLst>
                                </p:cTn>
                              </p:par>
                              <p:par>
                                <p:cTn id="47" presetID="64" presetClass="path" presetSubtype="0" decel="100000" fill="hold" nodeType="withEffect">
                                  <p:stCondLst>
                                    <p:cond delay="0"/>
                                  </p:stCondLst>
                                  <p:childTnLst>
                                    <p:animMotion origin="layout" path="M -4.58333E-6 0.04792 L -4.58333E-6 1.11111E-6 " pathEditMode="relative" rAng="0" ptsTypes="AA">
                                      <p:cBhvr>
                                        <p:cTn id="48" dur="500" fill="hold"/>
                                        <p:tgtEl>
                                          <p:spTgt spid="13"/>
                                        </p:tgtEl>
                                        <p:attrNameLst>
                                          <p:attrName>ppt_x</p:attrName>
                                          <p:attrName>ppt_y</p:attrName>
                                        </p:attrNameLst>
                                      </p:cBhvr>
                                      <p:rCtr x="0" y="-2338"/>
                                    </p:animMotion>
                                  </p:childTnLst>
                                </p:cTn>
                              </p:par>
                              <p:par>
                                <p:cTn id="49" presetID="64" presetClass="path" presetSubtype="0" decel="100000" fill="hold" nodeType="withEffect">
                                  <p:stCondLst>
                                    <p:cond delay="0"/>
                                  </p:stCondLst>
                                  <p:childTnLst>
                                    <p:animMotion origin="layout" path="M -4.79167E-6 0.04676 L -4.79167E-6 1.11111E-6 " pathEditMode="relative" rAng="0" ptsTypes="AA">
                                      <p:cBhvr>
                                        <p:cTn id="50" dur="500" fill="hold"/>
                                        <p:tgtEl>
                                          <p:spTgt spid="15"/>
                                        </p:tgtEl>
                                        <p:attrNameLst>
                                          <p:attrName>ppt_x</p:attrName>
                                          <p:attrName>ppt_y</p:attrName>
                                        </p:attrNameLst>
                                      </p:cBhvr>
                                      <p:rCtr x="0" y="-2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79020-069F-3F67-2B10-64383EF3FA0C}"/>
              </a:ext>
            </a:extLst>
          </p:cNvPr>
          <p:cNvSpPr txBox="1">
            <a:spLocks noGrp="1"/>
          </p:cNvSpPr>
          <p:nvPr>
            <p:ph type="title" idx="4294967295"/>
          </p:nvPr>
        </p:nvSpPr>
        <p:spPr>
          <a:xfrm>
            <a:off x="533904" y="906463"/>
            <a:ext cx="11124191" cy="5302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4000" b="1" spc="-10">
                <a:gradFill>
                  <a:gsLst>
                    <a:gs pos="15000">
                      <a:srgbClr val="8DC8E8"/>
                    </a:gs>
                    <a:gs pos="85000">
                      <a:srgbClr val="D59ED7"/>
                    </a:gs>
                  </a:gsLst>
                  <a:lin ang="2700000" scaled="1"/>
                </a:gradFill>
              </a:rPr>
              <a:t>Next-generation </a:t>
            </a:r>
            <a:r>
              <a:rPr kumimoji="0" lang="en-US" sz="4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AI in Power Platform</a:t>
            </a:r>
            <a:endParaRPr kumimoji="0" lang="en-US" sz="36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56" name="TextBox 55">
            <a:extLst>
              <a:ext uri="{FF2B5EF4-FFF2-40B4-BE49-F238E27FC236}">
                <a16:creationId xmlns:a16="http://schemas.microsoft.com/office/drawing/2014/main" id="{E40960AE-A917-313B-E955-C408B00A5867}"/>
              </a:ext>
            </a:extLst>
          </p:cNvPr>
          <p:cNvSpPr txBox="1"/>
          <p:nvPr/>
        </p:nvSpPr>
        <p:spPr>
          <a:xfrm>
            <a:off x="6311133" y="2989195"/>
            <a:ext cx="2651760" cy="16312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Reduce the time </a:t>
            </a:r>
            <a:b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br>
            <a:r>
              <a:rPr lang="en-CA" sz="2000" spc="-50">
                <a:ln w="3175">
                  <a:noFill/>
                </a:ln>
                <a:cs typeface="Segoe UI"/>
              </a:rPr>
              <a:t>and effort needed to build bots that can access more of your information</a:t>
            </a:r>
            <a:endParaRPr lang="en-US" sz="2000" spc="-50">
              <a:ln w="3175">
                <a:noFill/>
              </a:ln>
              <a:cs typeface="Segoe UI"/>
            </a:endParaRPr>
          </a:p>
        </p:txBody>
      </p:sp>
      <p:sp>
        <p:nvSpPr>
          <p:cNvPr id="57" name="TextBox 56">
            <a:extLst>
              <a:ext uri="{FF2B5EF4-FFF2-40B4-BE49-F238E27FC236}">
                <a16:creationId xmlns:a16="http://schemas.microsoft.com/office/drawing/2014/main" id="{F801C395-DF6C-B82C-983C-66CB576E67FA}"/>
              </a:ext>
            </a:extLst>
          </p:cNvPr>
          <p:cNvSpPr txBox="1"/>
          <p:nvPr/>
        </p:nvSpPr>
        <p:spPr>
          <a:xfrm>
            <a:off x="191390" y="2989195"/>
            <a:ext cx="2651760" cy="16312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Create and deploy </a:t>
            </a:r>
            <a:r>
              <a:rPr kumimoji="0" lang="en-CA" sz="2000" i="0" u="none" strike="noStrike" kern="1200" cap="none" spc="-50" normalizeH="0" baseline="0" noProof="0">
                <a:ln w="3175">
                  <a:noFill/>
                </a:ln>
                <a:effectLst/>
                <a:uLnTx/>
                <a:uFillTx/>
                <a:ea typeface="+mn-ea"/>
                <a:cs typeface="Segoe UI"/>
              </a:rPr>
              <a:t>smarter apps faster with conversational language and feedback loops</a:t>
            </a:r>
            <a:endParaRPr kumimoji="0" lang="en-US" sz="2000" i="0" u="none" strike="noStrike" kern="1200" cap="none" spc="0" normalizeH="0" baseline="0" noProof="0">
              <a:ln>
                <a:noFill/>
              </a:ln>
              <a:effectLst/>
              <a:uLnTx/>
              <a:uFillTx/>
              <a:ea typeface="+mn-ea"/>
              <a:cs typeface="Segoe UI" panose="020B0502040204020203" pitchFamily="34" charset="0"/>
            </a:endParaRPr>
          </a:p>
        </p:txBody>
      </p:sp>
      <p:sp>
        <p:nvSpPr>
          <p:cNvPr id="58" name="TextBox 57">
            <a:extLst>
              <a:ext uri="{FF2B5EF4-FFF2-40B4-BE49-F238E27FC236}">
                <a16:creationId xmlns:a16="http://schemas.microsoft.com/office/drawing/2014/main" id="{4F20F49B-AB4E-7281-553B-2362BB3FC185}"/>
              </a:ext>
            </a:extLst>
          </p:cNvPr>
          <p:cNvSpPr txBox="1"/>
          <p:nvPr/>
        </p:nvSpPr>
        <p:spPr>
          <a:xfrm>
            <a:off x="3232404" y="2989195"/>
            <a:ext cx="2651760"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Describe-to-design </a:t>
            </a:r>
            <a:r>
              <a:rPr lang="en-CA" sz="2000" spc="-50">
                <a:ln w="3175">
                  <a:noFill/>
                </a:ln>
                <a:cs typeface="Segoe UI"/>
              </a:rPr>
              <a:t>flows that make complex process automation simple</a:t>
            </a:r>
            <a:endParaRPr lang="en-US" sz="2000" spc="-50">
              <a:ln w="3175">
                <a:noFill/>
              </a:ln>
              <a:cs typeface="Segoe UI"/>
            </a:endParaRPr>
          </a:p>
        </p:txBody>
      </p:sp>
      <p:sp>
        <p:nvSpPr>
          <p:cNvPr id="2" name="TextBox 1">
            <a:extLst>
              <a:ext uri="{FF2B5EF4-FFF2-40B4-BE49-F238E27FC236}">
                <a16:creationId xmlns:a16="http://schemas.microsoft.com/office/drawing/2014/main" id="{591A3B8A-6E39-BB39-EC3A-6992D8865534}"/>
              </a:ext>
            </a:extLst>
          </p:cNvPr>
          <p:cNvSpPr txBox="1"/>
          <p:nvPr/>
        </p:nvSpPr>
        <p:spPr>
          <a:xfrm>
            <a:off x="9540814" y="2989195"/>
            <a:ext cx="2357499" cy="16312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Integrate AI models </a:t>
            </a:r>
            <a:r>
              <a:rPr lang="en-CA" sz="2000" spc="-50">
                <a:ln w="3175">
                  <a:noFill/>
                </a:ln>
                <a:cs typeface="Segoe UI"/>
              </a:rPr>
              <a:t>and templates with the power of </a:t>
            </a:r>
            <a:r>
              <a:rPr lang="en-CA" sz="2000" spc="-50" err="1">
                <a:ln w="3175">
                  <a:noFill/>
                </a:ln>
                <a:cs typeface="Segoe UI"/>
              </a:rPr>
              <a:t>GPT</a:t>
            </a:r>
            <a:r>
              <a:rPr lang="en-CA" sz="2000" spc="-50">
                <a:ln w="3175">
                  <a:noFill/>
                </a:ln>
                <a:cs typeface="Segoe UI"/>
              </a:rPr>
              <a:t> into any product or solution</a:t>
            </a:r>
            <a:endParaRPr lang="en-US" sz="2000" spc="-50">
              <a:ln w="3175">
                <a:noFill/>
              </a:ln>
              <a:cs typeface="Segoe UI"/>
            </a:endParaRPr>
          </a:p>
        </p:txBody>
      </p:sp>
      <p:grpSp>
        <p:nvGrpSpPr>
          <p:cNvPr id="21" name="Group 20" descr="Power Apps">
            <a:extLst>
              <a:ext uri="{FF2B5EF4-FFF2-40B4-BE49-F238E27FC236}">
                <a16:creationId xmlns:a16="http://schemas.microsoft.com/office/drawing/2014/main" id="{9D95747C-85EF-C6B3-8B9D-BB74F928D17B}"/>
              </a:ext>
            </a:extLst>
          </p:cNvPr>
          <p:cNvGrpSpPr/>
          <p:nvPr/>
        </p:nvGrpSpPr>
        <p:grpSpPr>
          <a:xfrm>
            <a:off x="552211" y="2215057"/>
            <a:ext cx="1930119" cy="431772"/>
            <a:chOff x="331465" y="1908016"/>
            <a:chExt cx="1930119" cy="431772"/>
          </a:xfrm>
        </p:grpSpPr>
        <p:sp>
          <p:nvSpPr>
            <p:cNvPr id="4" name="TextBox 3">
              <a:extLst>
                <a:ext uri="{FF2B5EF4-FFF2-40B4-BE49-F238E27FC236}">
                  <a16:creationId xmlns:a16="http://schemas.microsoft.com/office/drawing/2014/main" id="{6BC6F172-6FEA-BCA1-B88A-8718FDD3F496}"/>
                </a:ext>
              </a:extLst>
            </p:cNvPr>
            <p:cNvSpPr txBox="1"/>
            <p:nvPr/>
          </p:nvSpPr>
          <p:spPr>
            <a:xfrm>
              <a:off x="846591" y="1970014"/>
              <a:ext cx="1414993" cy="307777"/>
            </a:xfrm>
            <a:prstGeom prst="rect">
              <a:avLst/>
            </a:prstGeom>
            <a:noFill/>
          </p:spPr>
          <p:txBody>
            <a:bodyPr wrap="square" lIns="0" tIns="0" rIns="0" bIns="0" rtlCol="0">
              <a:spAutoFit/>
            </a:bodyPr>
            <a:lstStyle>
              <a:defPPr>
                <a:defRPr lang="en-US"/>
              </a:defPPr>
              <a:lvl1pPr>
                <a:defRPr>
                  <a:gradFill>
                    <a:gsLst>
                      <a:gs pos="47396">
                        <a:schemeClr val="tx1"/>
                      </a:gs>
                      <a:gs pos="100000">
                        <a:schemeClr val="tx1"/>
                      </a:gs>
                    </a:gsLst>
                    <a:lin ang="5287640" scaled="1"/>
                  </a:gradFill>
                  <a:latin typeface="+mj-lt"/>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Power Apps</a:t>
              </a:r>
            </a:p>
          </p:txBody>
        </p:sp>
        <p:pic>
          <p:nvPicPr>
            <p:cNvPr id="5" name="Picture 4">
              <a:extLst>
                <a:ext uri="{FF2B5EF4-FFF2-40B4-BE49-F238E27FC236}">
                  <a16:creationId xmlns:a16="http://schemas.microsoft.com/office/drawing/2014/main" id="{E8732221-0680-7186-6C63-957F4645692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31465" y="1908016"/>
              <a:ext cx="431772" cy="431772"/>
            </a:xfrm>
            <a:prstGeom prst="rect">
              <a:avLst/>
            </a:prstGeom>
          </p:spPr>
        </p:pic>
      </p:grpSp>
      <p:grpSp>
        <p:nvGrpSpPr>
          <p:cNvPr id="22" name="Group 21" descr="Power Automate">
            <a:extLst>
              <a:ext uri="{FF2B5EF4-FFF2-40B4-BE49-F238E27FC236}">
                <a16:creationId xmlns:a16="http://schemas.microsoft.com/office/drawing/2014/main" id="{ED01F29E-191F-F19E-FA9F-CC6E16B6874B}"/>
              </a:ext>
            </a:extLst>
          </p:cNvPr>
          <p:cNvGrpSpPr/>
          <p:nvPr/>
        </p:nvGrpSpPr>
        <p:grpSpPr>
          <a:xfrm>
            <a:off x="3325382" y="2215122"/>
            <a:ext cx="2465804" cy="431773"/>
            <a:chOff x="2297539" y="2539490"/>
            <a:chExt cx="2465804" cy="431773"/>
          </a:xfrm>
        </p:grpSpPr>
        <p:sp>
          <p:nvSpPr>
            <p:cNvPr id="8" name="TextBox 7">
              <a:extLst>
                <a:ext uri="{FF2B5EF4-FFF2-40B4-BE49-F238E27FC236}">
                  <a16:creationId xmlns:a16="http://schemas.microsoft.com/office/drawing/2014/main" id="{8EC2E5F3-B66A-7836-3ED0-92245674DE9E}"/>
                </a:ext>
              </a:extLst>
            </p:cNvPr>
            <p:cNvSpPr txBox="1"/>
            <p:nvPr/>
          </p:nvSpPr>
          <p:spPr>
            <a:xfrm>
              <a:off x="2814597" y="2601488"/>
              <a:ext cx="1948746" cy="307777"/>
            </a:xfrm>
            <a:prstGeom prst="rect">
              <a:avLst/>
            </a:prstGeom>
            <a:noFill/>
          </p:spPr>
          <p:txBody>
            <a:bodyPr wrap="square" lIns="0" tIns="0" rIns="0" bIns="0" rtlCol="0">
              <a:spAutoFit/>
            </a:bodyPr>
            <a:lstStyle>
              <a:defPPr>
                <a:defRPr lang="en-US"/>
              </a:defPPr>
              <a:lvl1pPr>
                <a:defRPr>
                  <a:gradFill>
                    <a:gsLst>
                      <a:gs pos="47396">
                        <a:schemeClr val="tx1"/>
                      </a:gs>
                      <a:gs pos="100000">
                        <a:schemeClr val="tx1"/>
                      </a:gs>
                    </a:gsLst>
                    <a:lin ang="5287640" scaled="1"/>
                  </a:gradFill>
                  <a:latin typeface="+mj-lt"/>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Power Automate</a:t>
              </a:r>
            </a:p>
          </p:txBody>
        </p:sp>
        <p:pic>
          <p:nvPicPr>
            <p:cNvPr id="9" name="Picture 8">
              <a:extLst>
                <a:ext uri="{FF2B5EF4-FFF2-40B4-BE49-F238E27FC236}">
                  <a16:creationId xmlns:a16="http://schemas.microsoft.com/office/drawing/2014/main" id="{B7C28ED9-537A-0A4D-D2BD-6ED86EDC1152}"/>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2297539" y="2539490"/>
              <a:ext cx="431773" cy="431773"/>
            </a:xfrm>
            <a:prstGeom prst="rect">
              <a:avLst/>
            </a:prstGeom>
          </p:spPr>
        </p:pic>
      </p:grpSp>
      <p:grpSp>
        <p:nvGrpSpPr>
          <p:cNvPr id="23" name="Group 22" descr="Power Virtual Agents">
            <a:extLst>
              <a:ext uri="{FF2B5EF4-FFF2-40B4-BE49-F238E27FC236}">
                <a16:creationId xmlns:a16="http://schemas.microsoft.com/office/drawing/2014/main" id="{D6B1900C-CFE5-26A9-E6CF-1767859DCDF1}"/>
              </a:ext>
            </a:extLst>
          </p:cNvPr>
          <p:cNvGrpSpPr/>
          <p:nvPr/>
        </p:nvGrpSpPr>
        <p:grpSpPr>
          <a:xfrm>
            <a:off x="6214585" y="2262121"/>
            <a:ext cx="2844856" cy="431774"/>
            <a:chOff x="4667121" y="3722334"/>
            <a:chExt cx="2844856" cy="431774"/>
          </a:xfrm>
        </p:grpSpPr>
        <p:sp>
          <p:nvSpPr>
            <p:cNvPr id="14" name="TextBox 13">
              <a:extLst>
                <a:ext uri="{FF2B5EF4-FFF2-40B4-BE49-F238E27FC236}">
                  <a16:creationId xmlns:a16="http://schemas.microsoft.com/office/drawing/2014/main" id="{AA927F2A-95A2-1A38-893E-9327996B7A98}"/>
                </a:ext>
              </a:extLst>
            </p:cNvPr>
            <p:cNvSpPr txBox="1"/>
            <p:nvPr/>
          </p:nvSpPr>
          <p:spPr>
            <a:xfrm>
              <a:off x="5204052" y="3784333"/>
              <a:ext cx="2307925" cy="307777"/>
            </a:xfrm>
            <a:prstGeom prst="rect">
              <a:avLst/>
            </a:prstGeom>
            <a:noFill/>
          </p:spPr>
          <p:txBody>
            <a:bodyPr wrap="square" lIns="0" tIns="0" rIns="0" bIns="0" rtlCol="0">
              <a:spAutoFit/>
            </a:bodyPr>
            <a:lstStyle>
              <a:defPPr>
                <a:defRPr lang="en-US"/>
              </a:defPPr>
              <a:lvl1pPr>
                <a:defRPr>
                  <a:gradFill>
                    <a:gsLst>
                      <a:gs pos="47396">
                        <a:schemeClr val="tx1"/>
                      </a:gs>
                      <a:gs pos="100000">
                        <a:schemeClr val="tx1"/>
                      </a:gs>
                    </a:gsLst>
                    <a:lin ang="5287640" scaled="1"/>
                  </a:gradFill>
                  <a:latin typeface="+mj-lt"/>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Power Virtual Agents</a:t>
              </a:r>
            </a:p>
          </p:txBody>
        </p:sp>
        <p:pic>
          <p:nvPicPr>
            <p:cNvPr id="15" name="Picture 14">
              <a:extLst>
                <a:ext uri="{FF2B5EF4-FFF2-40B4-BE49-F238E27FC236}">
                  <a16:creationId xmlns:a16="http://schemas.microsoft.com/office/drawing/2014/main" id="{D716DCFC-7603-2076-38BB-4CB0449502BA}"/>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4667121" y="3722334"/>
              <a:ext cx="431774" cy="431774"/>
            </a:xfrm>
            <a:prstGeom prst="rect">
              <a:avLst/>
            </a:prstGeom>
          </p:spPr>
        </p:pic>
      </p:grpSp>
      <p:grpSp>
        <p:nvGrpSpPr>
          <p:cNvPr id="25" name="Group 24" descr="AI Builder">
            <a:extLst>
              <a:ext uri="{FF2B5EF4-FFF2-40B4-BE49-F238E27FC236}">
                <a16:creationId xmlns:a16="http://schemas.microsoft.com/office/drawing/2014/main" id="{C8678763-E7D9-2221-D1BC-2237E14E1D49}"/>
              </a:ext>
            </a:extLst>
          </p:cNvPr>
          <p:cNvGrpSpPr/>
          <p:nvPr/>
        </p:nvGrpSpPr>
        <p:grpSpPr>
          <a:xfrm>
            <a:off x="9780263" y="2243522"/>
            <a:ext cx="1625098" cy="431774"/>
            <a:chOff x="7420756" y="2434238"/>
            <a:chExt cx="1625098" cy="431774"/>
          </a:xfrm>
        </p:grpSpPr>
        <p:sp>
          <p:nvSpPr>
            <p:cNvPr id="19" name="TextBox 18">
              <a:extLst>
                <a:ext uri="{FF2B5EF4-FFF2-40B4-BE49-F238E27FC236}">
                  <a16:creationId xmlns:a16="http://schemas.microsoft.com/office/drawing/2014/main" id="{B18A2A04-E6A4-CB67-AB46-047254B24385}"/>
                </a:ext>
              </a:extLst>
            </p:cNvPr>
            <p:cNvSpPr txBox="1"/>
            <p:nvPr/>
          </p:nvSpPr>
          <p:spPr>
            <a:xfrm>
              <a:off x="7959659" y="2496237"/>
              <a:ext cx="1086195" cy="307777"/>
            </a:xfrm>
            <a:prstGeom prst="rect">
              <a:avLst/>
            </a:prstGeom>
            <a:noFill/>
          </p:spPr>
          <p:txBody>
            <a:bodyPr wrap="square" lIns="0" tIns="0" rIns="0" bIns="0" rtlCol="0">
              <a:spAutoFit/>
            </a:bodyPr>
            <a:lstStyle>
              <a:defPPr>
                <a:defRPr lang="en-US"/>
              </a:defPPr>
              <a:lvl1pPr>
                <a:defRPr>
                  <a:gradFill>
                    <a:gsLst>
                      <a:gs pos="47396">
                        <a:schemeClr val="tx1"/>
                      </a:gs>
                      <a:gs pos="100000">
                        <a:schemeClr val="tx1"/>
                      </a:gs>
                    </a:gsLst>
                    <a:lin ang="5287640" scaled="1"/>
                  </a:gradFill>
                  <a:latin typeface="+mj-lt"/>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AI Builder</a:t>
              </a:r>
            </a:p>
          </p:txBody>
        </p:sp>
        <p:pic>
          <p:nvPicPr>
            <p:cNvPr id="20" name="Picture 19">
              <a:extLst>
                <a:ext uri="{FF2B5EF4-FFF2-40B4-BE49-F238E27FC236}">
                  <a16:creationId xmlns:a16="http://schemas.microsoft.com/office/drawing/2014/main" id="{1C447021-7CAC-BA39-B2DE-5FDF261EDFC6}"/>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7420756" y="2434238"/>
              <a:ext cx="431774" cy="431774"/>
            </a:xfrm>
            <a:prstGeom prst="rect">
              <a:avLst/>
            </a:prstGeom>
          </p:spPr>
        </p:pic>
      </p:grpSp>
      <p:sp>
        <p:nvSpPr>
          <p:cNvPr id="26" name="TextBox 25">
            <a:extLst>
              <a:ext uri="{FF2B5EF4-FFF2-40B4-BE49-F238E27FC236}">
                <a16:creationId xmlns:a16="http://schemas.microsoft.com/office/drawing/2014/main" id="{82233E74-8A96-60A6-0989-C5B2CB143AA3}"/>
              </a:ext>
            </a:extLst>
          </p:cNvPr>
          <p:cNvSpPr txBox="1"/>
          <p:nvPr/>
        </p:nvSpPr>
        <p:spPr>
          <a:xfrm>
            <a:off x="5103972" y="5822300"/>
            <a:ext cx="198405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hlinkClick r:id="rId7"/>
              </a:rPr>
              <a:t>Learn more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2649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4" presetClass="path" presetSubtype="0" decel="100000" fill="hold" grpId="1" nodeType="withEffect">
                                  <p:stCondLst>
                                    <p:cond delay="0"/>
                                  </p:stCondLst>
                                  <p:childTnLst>
                                    <p:animMotion origin="layout" path="M 0 0.06227 L 0 -3.33333E-6 " pathEditMode="relative" rAng="0" ptsTypes="AA">
                                      <p:cBhvr>
                                        <p:cTn id="9" dur="500" fill="hold"/>
                                        <p:tgtEl>
                                          <p:spTgt spid="6"/>
                                        </p:tgtEl>
                                        <p:attrNameLst>
                                          <p:attrName>ppt_x</p:attrName>
                                          <p:attrName>ppt_y</p:attrName>
                                        </p:attrNameLst>
                                      </p:cBhvr>
                                      <p:rCtr x="0" y="-3125"/>
                                    </p:animMotion>
                                  </p:childTnLst>
                                </p:cTn>
                              </p:par>
                              <p:par>
                                <p:cTn id="10" presetID="10" presetClass="entr" presetSubtype="0" fill="hold"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25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2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64" presetClass="path" presetSubtype="0" decel="100000" fill="hold" nodeType="withEffect">
                                  <p:stCondLst>
                                    <p:cond delay="250"/>
                                  </p:stCondLst>
                                  <p:childTnLst>
                                    <p:animMotion origin="layout" path="M 8.33333E-7 0.03842 L 8.33333E-7 1.85185E-6 " pathEditMode="relative" rAng="0" ptsTypes="AA">
                                      <p:cBhvr>
                                        <p:cTn id="23" dur="500" fill="hold"/>
                                        <p:tgtEl>
                                          <p:spTgt spid="21"/>
                                        </p:tgtEl>
                                        <p:attrNameLst>
                                          <p:attrName>ppt_x</p:attrName>
                                          <p:attrName>ppt_y</p:attrName>
                                        </p:attrNameLst>
                                      </p:cBhvr>
                                      <p:rCtr x="0" y="-1921"/>
                                    </p:animMotion>
                                  </p:childTnLst>
                                </p:cTn>
                              </p:par>
                              <p:par>
                                <p:cTn id="24" presetID="64" presetClass="path" presetSubtype="0" decel="100000" fill="hold" nodeType="withEffect">
                                  <p:stCondLst>
                                    <p:cond delay="250"/>
                                  </p:stCondLst>
                                  <p:childTnLst>
                                    <p:animMotion origin="layout" path="M 1.875E-6 0.03565 L 1.875E-6 1.85185E-6 " pathEditMode="relative" rAng="0" ptsTypes="AA">
                                      <p:cBhvr>
                                        <p:cTn id="25" dur="500" fill="hold"/>
                                        <p:tgtEl>
                                          <p:spTgt spid="22"/>
                                        </p:tgtEl>
                                        <p:attrNameLst>
                                          <p:attrName>ppt_x</p:attrName>
                                          <p:attrName>ppt_y</p:attrName>
                                        </p:attrNameLst>
                                      </p:cBhvr>
                                      <p:rCtr x="0" y="-1782"/>
                                    </p:animMotion>
                                  </p:childTnLst>
                                </p:cTn>
                              </p:par>
                              <p:par>
                                <p:cTn id="26" presetID="64" presetClass="path" presetSubtype="0" decel="100000" fill="hold" nodeType="withEffect">
                                  <p:stCondLst>
                                    <p:cond delay="250"/>
                                  </p:stCondLst>
                                  <p:childTnLst>
                                    <p:animMotion origin="layout" path="M -2.29167E-6 0.03866 L -2.29167E-6 -2.59259E-6 " pathEditMode="relative" rAng="0" ptsTypes="AA">
                                      <p:cBhvr>
                                        <p:cTn id="27" dur="500" fill="hold"/>
                                        <p:tgtEl>
                                          <p:spTgt spid="23"/>
                                        </p:tgtEl>
                                        <p:attrNameLst>
                                          <p:attrName>ppt_x</p:attrName>
                                          <p:attrName>ppt_y</p:attrName>
                                        </p:attrNameLst>
                                      </p:cBhvr>
                                      <p:rCtr x="0" y="-1944"/>
                                    </p:animMotion>
                                  </p:childTnLst>
                                </p:cTn>
                              </p:par>
                              <p:par>
                                <p:cTn id="28" presetID="64" presetClass="path" presetSubtype="0" decel="100000" fill="hold" nodeType="withEffect">
                                  <p:stCondLst>
                                    <p:cond delay="250"/>
                                  </p:stCondLst>
                                  <p:childTnLst>
                                    <p:animMotion origin="layout" path="M 1.11022E-16 0.03426 L 1.11022E-16 -4.81481E-6 " pathEditMode="relative" rAng="0" ptsTypes="AA">
                                      <p:cBhvr>
                                        <p:cTn id="29" dur="500" fill="hold"/>
                                        <p:tgtEl>
                                          <p:spTgt spid="25"/>
                                        </p:tgtEl>
                                        <p:attrNameLst>
                                          <p:attrName>ppt_x</p:attrName>
                                          <p:attrName>ppt_y</p:attrName>
                                        </p:attrNameLst>
                                      </p:cBhvr>
                                      <p:rCtr x="0" y="-1713"/>
                                    </p:animMotion>
                                  </p:childTnLst>
                                </p:cTn>
                              </p:par>
                              <p:par>
                                <p:cTn id="30" presetID="10" presetClass="entr" presetSubtype="0" fill="hold" grpId="0" nodeType="withEffect">
                                  <p:stCondLst>
                                    <p:cond delay="5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42" presetClass="path" presetSubtype="0" decel="100000" fill="hold" grpId="1" nodeType="withEffect">
                                  <p:stCondLst>
                                    <p:cond delay="500"/>
                                  </p:stCondLst>
                                  <p:childTnLst>
                                    <p:animMotion origin="layout" path="M -2.29167E-6 3.7037E-7 L -2.29167E-6 0.01968 " pathEditMode="relative" rAng="0" ptsTypes="AA">
                                      <p:cBhvr>
                                        <p:cTn id="34" dur="500" spd="-100000" fill="hold"/>
                                        <p:tgtEl>
                                          <p:spTgt spid="56"/>
                                        </p:tgtEl>
                                        <p:attrNameLst>
                                          <p:attrName>ppt_x</p:attrName>
                                          <p:attrName>ppt_y</p:attrName>
                                        </p:attrNameLst>
                                      </p:cBhvr>
                                      <p:rCtr x="0" y="972"/>
                                    </p:animMotion>
                                  </p:childTnLst>
                                </p:cTn>
                              </p:par>
                              <p:par>
                                <p:cTn id="35" presetID="10" presetClass="entr" presetSubtype="0" fill="hold" grpId="0" nodeType="withEffect">
                                  <p:stCondLst>
                                    <p:cond delay="50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42" presetClass="path" presetSubtype="0" decel="100000" fill="hold" grpId="1" nodeType="withEffect">
                                  <p:stCondLst>
                                    <p:cond delay="500"/>
                                  </p:stCondLst>
                                  <p:childTnLst>
                                    <p:animMotion origin="layout" path="M 8.33333E-7 3.7037E-7 L 8.33333E-7 0.01968 " pathEditMode="relative" rAng="0" ptsTypes="AA">
                                      <p:cBhvr>
                                        <p:cTn id="39" dur="500" spd="-100000" fill="hold"/>
                                        <p:tgtEl>
                                          <p:spTgt spid="57"/>
                                        </p:tgtEl>
                                        <p:attrNameLst>
                                          <p:attrName>ppt_x</p:attrName>
                                          <p:attrName>ppt_y</p:attrName>
                                        </p:attrNameLst>
                                      </p:cBhvr>
                                      <p:rCtr x="0" y="972"/>
                                    </p:animMotion>
                                  </p:childTnLst>
                                </p:cTn>
                              </p:par>
                              <p:par>
                                <p:cTn id="40" presetID="10" presetClass="entr" presetSubtype="0" fill="hold" grpId="0" nodeType="withEffect">
                                  <p:stCondLst>
                                    <p:cond delay="50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42" presetClass="path" presetSubtype="0" decel="100000" fill="hold" grpId="1" nodeType="withEffect">
                                  <p:stCondLst>
                                    <p:cond delay="500"/>
                                  </p:stCondLst>
                                  <p:childTnLst>
                                    <p:animMotion origin="layout" path="M 1.875E-6 2.59259E-6 L 1.875E-6 0.01967 " pathEditMode="relative" rAng="0" ptsTypes="AA">
                                      <p:cBhvr>
                                        <p:cTn id="44" dur="500" spd="-100000" fill="hold"/>
                                        <p:tgtEl>
                                          <p:spTgt spid="58"/>
                                        </p:tgtEl>
                                        <p:attrNameLst>
                                          <p:attrName>ppt_x</p:attrName>
                                          <p:attrName>ppt_y</p:attrName>
                                        </p:attrNameLst>
                                      </p:cBhvr>
                                      <p:rCtr x="0" y="972"/>
                                    </p:animMotion>
                                  </p:childTnLst>
                                </p:cTn>
                              </p:par>
                              <p:par>
                                <p:cTn id="45" presetID="10" presetClass="entr" presetSubtype="0" fill="hold" grpId="0" nodeType="withEffect">
                                  <p:stCondLst>
                                    <p:cond delay="50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42" presetClass="path" presetSubtype="0" decel="100000" fill="hold" grpId="1" nodeType="withEffect">
                                  <p:stCondLst>
                                    <p:cond delay="500"/>
                                  </p:stCondLst>
                                  <p:childTnLst>
                                    <p:animMotion origin="layout" path="M 3.33333E-6 3.7037E-7 L 3.33333E-6 0.01968 " pathEditMode="relative" rAng="0" ptsTypes="AA">
                                      <p:cBhvr>
                                        <p:cTn id="49"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6" grpId="0"/>
      <p:bldP spid="56" grpId="1"/>
      <p:bldP spid="57" grpId="0"/>
      <p:bldP spid="57" grpId="1"/>
      <p:bldP spid="58" grpId="0"/>
      <p:bldP spid="58" grpId="1"/>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8322DAA3-43E3-E3F9-B5BC-F051F12AFC78}"/>
              </a:ext>
              <a:ext uri="{C183D7F6-B498-43B3-948B-1728B52AA6E4}">
                <adec:decorative xmlns:adec="http://schemas.microsoft.com/office/drawing/2017/decorative" val="1"/>
              </a:ext>
            </a:extLst>
          </p:cNvPr>
          <p:cNvSpPr txBox="1">
            <a:spLocks/>
          </p:cNvSpPr>
          <p:nvPr/>
        </p:nvSpPr>
        <p:spPr>
          <a:xfrm>
            <a:off x="1304599" y="2053534"/>
            <a:ext cx="957028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The first and only </a:t>
            </a:r>
            <a:r>
              <a:rPr lang="en-US" sz="2400" spc="-50">
                <a:ln w="3175">
                  <a:noFill/>
                </a:ln>
                <a:gradFill flip="none" rotWithShape="1">
                  <a:gsLst>
                    <a:gs pos="0">
                      <a:srgbClr val="CD9AD0"/>
                    </a:gs>
                    <a:gs pos="81000">
                      <a:srgbClr val="8EC8E8"/>
                    </a:gs>
                  </a:gsLst>
                  <a:lin ang="13500000" scaled="1"/>
                  <a:tileRect/>
                </a:gradFill>
                <a:latin typeface="Segoe UI Semibold"/>
                <a:ea typeface="+mj-lt"/>
                <a:cs typeface="Segoe UI Semibold"/>
              </a:rPr>
              <a:t>generative AI security product</a:t>
            </a:r>
            <a:r>
              <a:rPr kumimoji="0" lang="en-US" sz="24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 to help defend organizations at machine speed and scale.   </a:t>
            </a:r>
          </a:p>
        </p:txBody>
      </p:sp>
      <p:sp>
        <p:nvSpPr>
          <p:cNvPr id="13" name="TextBox 12">
            <a:extLst>
              <a:ext uri="{FF2B5EF4-FFF2-40B4-BE49-F238E27FC236}">
                <a16:creationId xmlns:a16="http://schemas.microsoft.com/office/drawing/2014/main" id="{99134600-D804-7BD6-2089-4821C565EE3A}"/>
              </a:ext>
            </a:extLst>
          </p:cNvPr>
          <p:cNvSpPr txBox="1"/>
          <p:nvPr/>
        </p:nvSpPr>
        <p:spPr>
          <a:xfrm>
            <a:off x="3218903" y="4261342"/>
            <a:ext cx="2645870" cy="1107996"/>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Simplifies the complex </a:t>
            </a:r>
            <a:r>
              <a:rPr kumimoji="0" lang="en-US" b="0" i="0" u="none" strike="noStrike" kern="1200" cap="none" spc="-50" normalizeH="0" baseline="0" noProof="0">
                <a:ln w="3175">
                  <a:noFill/>
                </a:ln>
                <a:solidFill>
                  <a:srgbClr val="FFFFFF"/>
                </a:solidFill>
                <a:effectLst/>
                <a:uLnTx/>
                <a:uFillTx/>
                <a:latin typeface="Segoe UI Semibold"/>
                <a:cs typeface="Segoe UI Semibold"/>
              </a:rPr>
              <a:t>with natural language prompts and easy reporting </a:t>
            </a:r>
          </a:p>
        </p:txBody>
      </p:sp>
      <p:sp>
        <p:nvSpPr>
          <p:cNvPr id="24" name="TextBox 23">
            <a:extLst>
              <a:ext uri="{FF2B5EF4-FFF2-40B4-BE49-F238E27FC236}">
                <a16:creationId xmlns:a16="http://schemas.microsoft.com/office/drawing/2014/main" id="{7318B9DF-87E9-EEB7-5A69-C8CA0E678632}"/>
              </a:ext>
            </a:extLst>
          </p:cNvPr>
          <p:cNvSpPr txBox="1"/>
          <p:nvPr/>
        </p:nvSpPr>
        <p:spPr>
          <a:xfrm>
            <a:off x="464646" y="4261342"/>
            <a:ext cx="2395272"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50" normalizeH="0" baseline="0" noProof="0">
                <a:ln w="3175">
                  <a:noFill/>
                </a:ln>
                <a:solidFill>
                  <a:srgbClr val="FFFFFF"/>
                </a:solidFill>
                <a:effectLst/>
                <a:uLnTx/>
                <a:uFillTx/>
                <a:latin typeface="Segoe UI Semibold"/>
                <a:ea typeface="+mj-lt"/>
                <a:cs typeface="Segoe UI Semibold"/>
              </a:rPr>
              <a:t>Enables response in </a:t>
            </a:r>
            <a:r>
              <a:rPr kumimoji="0" lang="en-US"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minutes</a:t>
            </a:r>
            <a:r>
              <a:rPr kumimoji="0" lang="en-US" b="0" i="0" u="none" strike="noStrike" kern="1200" cap="none" spc="-50" normalizeH="0" baseline="0" noProof="0">
                <a:ln w="3175">
                  <a:noFill/>
                </a:ln>
                <a:solidFill>
                  <a:srgbClr val="FFFFFF"/>
                </a:solidFill>
                <a:effectLst/>
                <a:uLnTx/>
                <a:uFillTx/>
                <a:latin typeface="Segoe UI Semibold"/>
                <a:ea typeface="+mj-lt"/>
                <a:cs typeface="Segoe UI Semibold"/>
              </a:rPr>
              <a:t>, not hours</a:t>
            </a:r>
          </a:p>
        </p:txBody>
      </p:sp>
      <p:grpSp>
        <p:nvGrpSpPr>
          <p:cNvPr id="72" name="Group 71">
            <a:extLst>
              <a:ext uri="{FF2B5EF4-FFF2-40B4-BE49-F238E27FC236}">
                <a16:creationId xmlns:a16="http://schemas.microsoft.com/office/drawing/2014/main" id="{42702932-916F-FA0C-95B1-FC0B37E971A4}"/>
              </a:ext>
              <a:ext uri="{C183D7F6-B498-43B3-948B-1728B52AA6E4}">
                <adec:decorative xmlns:adec="http://schemas.microsoft.com/office/drawing/2017/decorative" val="1"/>
              </a:ext>
            </a:extLst>
          </p:cNvPr>
          <p:cNvGrpSpPr/>
          <p:nvPr/>
        </p:nvGrpSpPr>
        <p:grpSpPr>
          <a:xfrm>
            <a:off x="10224691" y="3429000"/>
            <a:ext cx="517368" cy="520058"/>
            <a:chOff x="4210468" y="3127683"/>
            <a:chExt cx="569107" cy="572066"/>
          </a:xfrm>
        </p:grpSpPr>
        <p:sp>
          <p:nvSpPr>
            <p:cNvPr id="73" name="Freeform: Shape 72">
              <a:extLst>
                <a:ext uri="{FF2B5EF4-FFF2-40B4-BE49-F238E27FC236}">
                  <a16:creationId xmlns:a16="http://schemas.microsoft.com/office/drawing/2014/main" id="{1FD85848-3E76-2B3E-956C-597133692D7D}"/>
                </a:ext>
              </a:extLst>
            </p:cNvPr>
            <p:cNvSpPr/>
            <p:nvPr/>
          </p:nvSpPr>
          <p:spPr>
            <a:xfrm flipH="1">
              <a:off x="4251671" y="3531749"/>
              <a:ext cx="78878" cy="45528"/>
            </a:xfrm>
            <a:custGeom>
              <a:avLst/>
              <a:gdLst>
                <a:gd name="connsiteX0" fmla="*/ 0 w 236515"/>
                <a:gd name="connsiteY0" fmla="*/ 0 h 136516"/>
                <a:gd name="connsiteX1" fmla="*/ 236515 w 236515"/>
                <a:gd name="connsiteY1" fmla="*/ 136517 h 136516"/>
              </a:gdLst>
              <a:ahLst/>
              <a:cxnLst>
                <a:cxn ang="0">
                  <a:pos x="connsiteX0" y="connsiteY0"/>
                </a:cxn>
                <a:cxn ang="0">
                  <a:pos x="connsiteX1" y="connsiteY1"/>
                </a:cxn>
              </a:cxnLst>
              <a:rect l="l" t="t" r="r" b="b"/>
              <a:pathLst>
                <a:path w="236515" h="136516">
                  <a:moveTo>
                    <a:pt x="0" y="0"/>
                  </a:moveTo>
                  <a:lnTo>
                    <a:pt x="236515" y="136517"/>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C18177B9-0705-D7FA-FAF0-33F7A2B0B91A}"/>
                </a:ext>
              </a:extLst>
            </p:cNvPr>
            <p:cNvSpPr/>
            <p:nvPr/>
          </p:nvSpPr>
          <p:spPr>
            <a:xfrm flipH="1">
              <a:off x="4659494" y="3269960"/>
              <a:ext cx="78878" cy="45528"/>
            </a:xfrm>
            <a:custGeom>
              <a:avLst/>
              <a:gdLst>
                <a:gd name="connsiteX0" fmla="*/ 0 w 236515"/>
                <a:gd name="connsiteY0" fmla="*/ 0 h 136516"/>
                <a:gd name="connsiteX1" fmla="*/ 236515 w 236515"/>
                <a:gd name="connsiteY1" fmla="*/ 136517 h 136516"/>
              </a:gdLst>
              <a:ahLst/>
              <a:cxnLst>
                <a:cxn ang="0">
                  <a:pos x="connsiteX0" y="connsiteY0"/>
                </a:cxn>
                <a:cxn ang="0">
                  <a:pos x="connsiteX1" y="connsiteY1"/>
                </a:cxn>
              </a:cxnLst>
              <a:rect l="l" t="t" r="r" b="b"/>
              <a:pathLst>
                <a:path w="236515" h="136516">
                  <a:moveTo>
                    <a:pt x="0" y="0"/>
                  </a:moveTo>
                  <a:lnTo>
                    <a:pt x="236515" y="136517"/>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FCB7E1C-5413-0FA0-3C42-A7BD61E90A50}"/>
                </a:ext>
              </a:extLst>
            </p:cNvPr>
            <p:cNvSpPr/>
            <p:nvPr/>
          </p:nvSpPr>
          <p:spPr>
            <a:xfrm flipH="1">
              <a:off x="4659494" y="3531749"/>
              <a:ext cx="78878" cy="45528"/>
            </a:xfrm>
            <a:custGeom>
              <a:avLst/>
              <a:gdLst>
                <a:gd name="connsiteX0" fmla="*/ 236515 w 236515"/>
                <a:gd name="connsiteY0" fmla="*/ 0 h 136516"/>
                <a:gd name="connsiteX1" fmla="*/ 0 w 236515"/>
                <a:gd name="connsiteY1" fmla="*/ 136517 h 136516"/>
              </a:gdLst>
              <a:ahLst/>
              <a:cxnLst>
                <a:cxn ang="0">
                  <a:pos x="connsiteX0" y="connsiteY0"/>
                </a:cxn>
                <a:cxn ang="0">
                  <a:pos x="connsiteX1" y="connsiteY1"/>
                </a:cxn>
              </a:cxnLst>
              <a:rect l="l" t="t" r="r" b="b"/>
              <a:pathLst>
                <a:path w="236515" h="136516">
                  <a:moveTo>
                    <a:pt x="236515" y="0"/>
                  </a:moveTo>
                  <a:lnTo>
                    <a:pt x="0" y="136517"/>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AFE1A95-A45E-DCCD-9BF7-189F94A8205A}"/>
                </a:ext>
              </a:extLst>
            </p:cNvPr>
            <p:cNvSpPr/>
            <p:nvPr/>
          </p:nvSpPr>
          <p:spPr>
            <a:xfrm flipH="1">
              <a:off x="4251671" y="3269960"/>
              <a:ext cx="78878" cy="45528"/>
            </a:xfrm>
            <a:custGeom>
              <a:avLst/>
              <a:gdLst>
                <a:gd name="connsiteX0" fmla="*/ 236515 w 236515"/>
                <a:gd name="connsiteY0" fmla="*/ 0 h 136516"/>
                <a:gd name="connsiteX1" fmla="*/ 0 w 236515"/>
                <a:gd name="connsiteY1" fmla="*/ 136517 h 136516"/>
              </a:gdLst>
              <a:ahLst/>
              <a:cxnLst>
                <a:cxn ang="0">
                  <a:pos x="connsiteX0" y="connsiteY0"/>
                </a:cxn>
                <a:cxn ang="0">
                  <a:pos x="connsiteX1" y="connsiteY1"/>
                </a:cxn>
              </a:cxnLst>
              <a:rect l="l" t="t" r="r" b="b"/>
              <a:pathLst>
                <a:path w="236515" h="136516">
                  <a:moveTo>
                    <a:pt x="236515" y="0"/>
                  </a:moveTo>
                  <a:lnTo>
                    <a:pt x="0" y="136517"/>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88DB3A5-254A-BCF1-D650-6A74B860FD51}"/>
                </a:ext>
              </a:extLst>
            </p:cNvPr>
            <p:cNvSpPr/>
            <p:nvPr/>
          </p:nvSpPr>
          <p:spPr>
            <a:xfrm flipH="1">
              <a:off x="4688518" y="3423619"/>
              <a:ext cx="91057" cy="11382"/>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B355997-8167-3875-E9BD-0F7D4D4FE057}"/>
                </a:ext>
              </a:extLst>
            </p:cNvPr>
            <p:cNvSpPr/>
            <p:nvPr/>
          </p:nvSpPr>
          <p:spPr>
            <a:xfrm flipH="1">
              <a:off x="4210468" y="3423619"/>
              <a:ext cx="91057" cy="11382"/>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0343C48-2D36-6153-23EE-3EC03FAA9FF4}"/>
                </a:ext>
              </a:extLst>
            </p:cNvPr>
            <p:cNvSpPr/>
            <p:nvPr/>
          </p:nvSpPr>
          <p:spPr>
            <a:xfrm flipH="1">
              <a:off x="4264875" y="3479619"/>
              <a:ext cx="44049" cy="11724"/>
            </a:xfrm>
            <a:custGeom>
              <a:avLst/>
              <a:gdLst>
                <a:gd name="connsiteX0" fmla="*/ 0 w 132079"/>
                <a:gd name="connsiteY0" fmla="*/ 0 h 35153"/>
                <a:gd name="connsiteX1" fmla="*/ 132080 w 132079"/>
                <a:gd name="connsiteY1" fmla="*/ 35153 h 35153"/>
              </a:gdLst>
              <a:ahLst/>
              <a:cxnLst>
                <a:cxn ang="0">
                  <a:pos x="connsiteX0" y="connsiteY0"/>
                </a:cxn>
                <a:cxn ang="0">
                  <a:pos x="connsiteX1" y="connsiteY1"/>
                </a:cxn>
              </a:cxnLst>
              <a:rect l="l" t="t" r="r" b="b"/>
              <a:pathLst>
                <a:path w="132079" h="35153">
                  <a:moveTo>
                    <a:pt x="0" y="0"/>
                  </a:moveTo>
                  <a:lnTo>
                    <a:pt x="132080" y="35153"/>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AC8A320-1069-D742-63D6-D3C26153D60A}"/>
                </a:ext>
              </a:extLst>
            </p:cNvPr>
            <p:cNvSpPr/>
            <p:nvPr/>
          </p:nvSpPr>
          <p:spPr>
            <a:xfrm flipH="1">
              <a:off x="4681120" y="3355895"/>
              <a:ext cx="44049" cy="11724"/>
            </a:xfrm>
            <a:custGeom>
              <a:avLst/>
              <a:gdLst>
                <a:gd name="connsiteX0" fmla="*/ 0 w 132079"/>
                <a:gd name="connsiteY0" fmla="*/ 0 h 35153"/>
                <a:gd name="connsiteX1" fmla="*/ 132080 w 132079"/>
                <a:gd name="connsiteY1" fmla="*/ 35153 h 35153"/>
              </a:gdLst>
              <a:ahLst/>
              <a:cxnLst>
                <a:cxn ang="0">
                  <a:pos x="connsiteX0" y="connsiteY0"/>
                </a:cxn>
                <a:cxn ang="0">
                  <a:pos x="connsiteX1" y="connsiteY1"/>
                </a:cxn>
              </a:cxnLst>
              <a:rect l="l" t="t" r="r" b="b"/>
              <a:pathLst>
                <a:path w="132079" h="35153">
                  <a:moveTo>
                    <a:pt x="0" y="0"/>
                  </a:moveTo>
                  <a:lnTo>
                    <a:pt x="132080" y="35153"/>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DF4DEFE-7FB2-0141-592C-D20FAA5A8348}"/>
                </a:ext>
              </a:extLst>
            </p:cNvPr>
            <p:cNvSpPr/>
            <p:nvPr/>
          </p:nvSpPr>
          <p:spPr>
            <a:xfrm flipH="1">
              <a:off x="4332712" y="3576595"/>
              <a:ext cx="32098" cy="32098"/>
            </a:xfrm>
            <a:custGeom>
              <a:avLst/>
              <a:gdLst>
                <a:gd name="connsiteX0" fmla="*/ 0 w 96244"/>
                <a:gd name="connsiteY0" fmla="*/ 0 h 96244"/>
                <a:gd name="connsiteX1" fmla="*/ 96244 w 96244"/>
                <a:gd name="connsiteY1" fmla="*/ 96244 h 96244"/>
              </a:gdLst>
              <a:ahLst/>
              <a:cxnLst>
                <a:cxn ang="0">
                  <a:pos x="connsiteX0" y="connsiteY0"/>
                </a:cxn>
                <a:cxn ang="0">
                  <a:pos x="connsiteX1" y="connsiteY1"/>
                </a:cxn>
              </a:cxnLst>
              <a:rect l="l" t="t" r="r" b="b"/>
              <a:pathLst>
                <a:path w="96244" h="96244">
                  <a:moveTo>
                    <a:pt x="0" y="0"/>
                  </a:moveTo>
                  <a:lnTo>
                    <a:pt x="96244" y="96244"/>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A12524D-53F2-B97C-23DB-FC5601405CFA}"/>
                </a:ext>
              </a:extLst>
            </p:cNvPr>
            <p:cNvSpPr/>
            <p:nvPr/>
          </p:nvSpPr>
          <p:spPr>
            <a:xfrm flipH="1">
              <a:off x="4625233" y="3576595"/>
              <a:ext cx="32098" cy="32098"/>
            </a:xfrm>
            <a:custGeom>
              <a:avLst/>
              <a:gdLst>
                <a:gd name="connsiteX0" fmla="*/ 96244 w 96244"/>
                <a:gd name="connsiteY0" fmla="*/ 0 h 96244"/>
                <a:gd name="connsiteX1" fmla="*/ 0 w 96244"/>
                <a:gd name="connsiteY1" fmla="*/ 96244 h 96244"/>
              </a:gdLst>
              <a:ahLst/>
              <a:cxnLst>
                <a:cxn ang="0">
                  <a:pos x="connsiteX0" y="connsiteY0"/>
                </a:cxn>
                <a:cxn ang="0">
                  <a:pos x="connsiteX1" y="connsiteY1"/>
                </a:cxn>
              </a:cxnLst>
              <a:rect l="l" t="t" r="r" b="b"/>
              <a:pathLst>
                <a:path w="96244" h="96244">
                  <a:moveTo>
                    <a:pt x="96244" y="0"/>
                  </a:moveTo>
                  <a:lnTo>
                    <a:pt x="0" y="96244"/>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A0E5DEC-B63B-36F1-800A-F67E56F476D6}"/>
                </a:ext>
              </a:extLst>
            </p:cNvPr>
            <p:cNvSpPr/>
            <p:nvPr/>
          </p:nvSpPr>
          <p:spPr>
            <a:xfrm flipH="1">
              <a:off x="4681120" y="3479619"/>
              <a:ext cx="44049" cy="11724"/>
            </a:xfrm>
            <a:custGeom>
              <a:avLst/>
              <a:gdLst>
                <a:gd name="connsiteX0" fmla="*/ 132080 w 132079"/>
                <a:gd name="connsiteY0" fmla="*/ 0 h 35153"/>
                <a:gd name="connsiteX1" fmla="*/ 0 w 132079"/>
                <a:gd name="connsiteY1" fmla="*/ 35153 h 35153"/>
              </a:gdLst>
              <a:ahLst/>
              <a:cxnLst>
                <a:cxn ang="0">
                  <a:pos x="connsiteX0" y="connsiteY0"/>
                </a:cxn>
                <a:cxn ang="0">
                  <a:pos x="connsiteX1" y="connsiteY1"/>
                </a:cxn>
              </a:cxnLst>
              <a:rect l="l" t="t" r="r" b="b"/>
              <a:pathLst>
                <a:path w="132079" h="35153">
                  <a:moveTo>
                    <a:pt x="132080" y="0"/>
                  </a:moveTo>
                  <a:lnTo>
                    <a:pt x="0" y="35153"/>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0302BB8-F1A4-2C1F-4138-E059D15CE814}"/>
                </a:ext>
              </a:extLst>
            </p:cNvPr>
            <p:cNvSpPr/>
            <p:nvPr/>
          </p:nvSpPr>
          <p:spPr>
            <a:xfrm flipH="1">
              <a:off x="4264875" y="3355895"/>
              <a:ext cx="44049" cy="11724"/>
            </a:xfrm>
            <a:custGeom>
              <a:avLst/>
              <a:gdLst>
                <a:gd name="connsiteX0" fmla="*/ 132080 w 132079"/>
                <a:gd name="connsiteY0" fmla="*/ 0 h 35153"/>
                <a:gd name="connsiteX1" fmla="*/ 0 w 132079"/>
                <a:gd name="connsiteY1" fmla="*/ 35153 h 35153"/>
              </a:gdLst>
              <a:ahLst/>
              <a:cxnLst>
                <a:cxn ang="0">
                  <a:pos x="connsiteX0" y="connsiteY0"/>
                </a:cxn>
                <a:cxn ang="0">
                  <a:pos x="connsiteX1" y="connsiteY1"/>
                </a:cxn>
              </a:cxnLst>
              <a:rect l="l" t="t" r="r" b="b"/>
              <a:pathLst>
                <a:path w="132079" h="35153">
                  <a:moveTo>
                    <a:pt x="132080" y="0"/>
                  </a:moveTo>
                  <a:lnTo>
                    <a:pt x="0" y="35153"/>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5EF51ED0-95B8-8B4B-D400-6B39CC921819}"/>
                </a:ext>
              </a:extLst>
            </p:cNvPr>
            <p:cNvSpPr/>
            <p:nvPr/>
          </p:nvSpPr>
          <p:spPr>
            <a:xfrm flipH="1">
              <a:off x="4278929" y="3139122"/>
              <a:ext cx="432408" cy="557668"/>
            </a:xfrm>
            <a:custGeom>
              <a:avLst/>
              <a:gdLst>
                <a:gd name="connsiteX0" fmla="*/ 1276942 w 1296566"/>
                <a:gd name="connsiteY0" fmla="*/ 19966 h 1672157"/>
                <a:gd name="connsiteX1" fmla="*/ 1180357 w 1296566"/>
                <a:gd name="connsiteY1" fmla="*/ 19966 h 1672157"/>
                <a:gd name="connsiteX2" fmla="*/ 648283 w 1296566"/>
                <a:gd name="connsiteY2" fmla="*/ 545896 h 1672157"/>
                <a:gd name="connsiteX3" fmla="*/ 116551 w 1296566"/>
                <a:gd name="connsiteY3" fmla="*/ 19966 h 1672157"/>
                <a:gd name="connsiteX4" fmla="*/ 19966 w 1296566"/>
                <a:gd name="connsiteY4" fmla="*/ 19966 h 1672157"/>
                <a:gd name="connsiteX5" fmla="*/ 19966 w 1296566"/>
                <a:gd name="connsiteY5" fmla="*/ 116551 h 1672157"/>
                <a:gd name="connsiteX6" fmla="*/ 443508 w 1296566"/>
                <a:gd name="connsiteY6" fmla="*/ 544189 h 1672157"/>
                <a:gd name="connsiteX7" fmla="*/ 443508 w 1296566"/>
                <a:gd name="connsiteY7" fmla="*/ 1638029 h 1672157"/>
                <a:gd name="connsiteX8" fmla="*/ 477638 w 1296566"/>
                <a:gd name="connsiteY8" fmla="*/ 1672158 h 1672157"/>
                <a:gd name="connsiteX9" fmla="*/ 818929 w 1296566"/>
                <a:gd name="connsiteY9" fmla="*/ 1672158 h 1672157"/>
                <a:gd name="connsiteX10" fmla="*/ 853058 w 1296566"/>
                <a:gd name="connsiteY10" fmla="*/ 1638029 h 1672157"/>
                <a:gd name="connsiteX11" fmla="*/ 853058 w 1296566"/>
                <a:gd name="connsiteY11" fmla="*/ 543848 h 1672157"/>
                <a:gd name="connsiteX12" fmla="*/ 1276601 w 1296566"/>
                <a:gd name="connsiteY12" fmla="*/ 116210 h 1672157"/>
                <a:gd name="connsiteX13" fmla="*/ 1276601 w 1296566"/>
                <a:gd name="connsiteY13" fmla="*/ 19624 h 167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6566" h="1672157">
                  <a:moveTo>
                    <a:pt x="1276942" y="19966"/>
                  </a:moveTo>
                  <a:cubicBezTo>
                    <a:pt x="1250322" y="-6655"/>
                    <a:pt x="1206978" y="-6655"/>
                    <a:pt x="1180357" y="19966"/>
                  </a:cubicBezTo>
                  <a:lnTo>
                    <a:pt x="648283" y="545896"/>
                  </a:lnTo>
                  <a:lnTo>
                    <a:pt x="116551" y="19966"/>
                  </a:lnTo>
                  <a:cubicBezTo>
                    <a:pt x="89930" y="-6655"/>
                    <a:pt x="46586" y="-6655"/>
                    <a:pt x="19966" y="19966"/>
                  </a:cubicBezTo>
                  <a:cubicBezTo>
                    <a:pt x="-6655" y="46586"/>
                    <a:pt x="-6655" y="89930"/>
                    <a:pt x="19966" y="116551"/>
                  </a:cubicBezTo>
                  <a:lnTo>
                    <a:pt x="443508" y="544189"/>
                  </a:lnTo>
                  <a:lnTo>
                    <a:pt x="443508" y="1638029"/>
                  </a:lnTo>
                  <a:cubicBezTo>
                    <a:pt x="443508" y="1656800"/>
                    <a:pt x="458867" y="1672158"/>
                    <a:pt x="477638" y="1672158"/>
                  </a:cubicBezTo>
                  <a:lnTo>
                    <a:pt x="818929" y="1672158"/>
                  </a:lnTo>
                  <a:cubicBezTo>
                    <a:pt x="837700" y="1672158"/>
                    <a:pt x="853058" y="1656800"/>
                    <a:pt x="853058" y="1638029"/>
                  </a:cubicBezTo>
                  <a:lnTo>
                    <a:pt x="853058" y="543848"/>
                  </a:lnTo>
                  <a:lnTo>
                    <a:pt x="1276601" y="116210"/>
                  </a:lnTo>
                  <a:cubicBezTo>
                    <a:pt x="1303222" y="89589"/>
                    <a:pt x="1303222" y="46245"/>
                    <a:pt x="1276601" y="19624"/>
                  </a:cubicBezTo>
                  <a:close/>
                </a:path>
              </a:pathLst>
            </a:custGeom>
            <a:gradFill>
              <a:gsLst>
                <a:gs pos="0">
                  <a:srgbClr val="CD9AD0"/>
                </a:gs>
                <a:gs pos="100000">
                  <a:srgbClr val="8EC8E8"/>
                </a:gs>
              </a:gsLst>
              <a:lin ang="13500000" scaled="1"/>
            </a:gradFill>
            <a:ln w="68140" cap="rnd">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917F6D5-F636-C6A1-8BB8-9D6A89F1C285}"/>
                </a:ext>
              </a:extLst>
            </p:cNvPr>
            <p:cNvSpPr/>
            <p:nvPr/>
          </p:nvSpPr>
          <p:spPr>
            <a:xfrm flipH="1">
              <a:off x="4438111" y="3127683"/>
              <a:ext cx="113821" cy="113821"/>
            </a:xfrm>
            <a:custGeom>
              <a:avLst/>
              <a:gdLst>
                <a:gd name="connsiteX0" fmla="*/ 341292 w 341291"/>
                <a:gd name="connsiteY0" fmla="*/ 170646 h 341291"/>
                <a:gd name="connsiteX1" fmla="*/ 170646 w 341291"/>
                <a:gd name="connsiteY1" fmla="*/ 341292 h 341291"/>
                <a:gd name="connsiteX2" fmla="*/ 0 w 341291"/>
                <a:gd name="connsiteY2" fmla="*/ 170646 h 341291"/>
                <a:gd name="connsiteX3" fmla="*/ 170646 w 341291"/>
                <a:gd name="connsiteY3" fmla="*/ 0 h 341291"/>
                <a:gd name="connsiteX4" fmla="*/ 341292 w 341291"/>
                <a:gd name="connsiteY4" fmla="*/ 170646 h 3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1" h="341291">
                  <a:moveTo>
                    <a:pt x="341292" y="170646"/>
                  </a:moveTo>
                  <a:cubicBezTo>
                    <a:pt x="341292" y="264891"/>
                    <a:pt x="264891" y="341292"/>
                    <a:pt x="170646" y="341292"/>
                  </a:cubicBezTo>
                  <a:cubicBezTo>
                    <a:pt x="76401" y="341292"/>
                    <a:pt x="0" y="264891"/>
                    <a:pt x="0" y="170646"/>
                  </a:cubicBezTo>
                  <a:cubicBezTo>
                    <a:pt x="0" y="76401"/>
                    <a:pt x="76401" y="0"/>
                    <a:pt x="170646" y="0"/>
                  </a:cubicBezTo>
                  <a:cubicBezTo>
                    <a:pt x="264891" y="0"/>
                    <a:pt x="341292" y="76401"/>
                    <a:pt x="341292" y="170646"/>
                  </a:cubicBezTo>
                  <a:close/>
                </a:path>
              </a:pathLst>
            </a:custGeom>
            <a:gradFill>
              <a:gsLst>
                <a:gs pos="0">
                  <a:srgbClr val="CD9AD0"/>
                </a:gs>
                <a:gs pos="100000">
                  <a:srgbClr val="8EC8E8"/>
                </a:gs>
              </a:gsLst>
              <a:lin ang="13500000" scaled="1"/>
            </a:gradFill>
            <a:ln w="68140"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F25653F-5DF6-E97A-2914-29CC2B5E4CB7}"/>
                </a:ext>
              </a:extLst>
            </p:cNvPr>
            <p:cNvSpPr/>
            <p:nvPr/>
          </p:nvSpPr>
          <p:spPr>
            <a:xfrm rot="5400000" flipH="1">
              <a:off x="4397629" y="3605249"/>
              <a:ext cx="168000" cy="21000"/>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adFill>
              <a:gsLst>
                <a:gs pos="0">
                  <a:srgbClr val="CD9AD0"/>
                </a:gs>
                <a:gs pos="100000">
                  <a:srgbClr val="8EC8E8"/>
                </a:gs>
              </a:gsLst>
              <a:lin ang="13500000" scaled="1"/>
            </a:gradFill>
            <a:ln w="47625" cap="rnd">
              <a:solidFill>
                <a:schemeClr val="bg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8BC8DC5E-6353-B5AD-A6A1-95F40F47CE20}"/>
              </a:ext>
            </a:extLst>
          </p:cNvPr>
          <p:cNvSpPr txBox="1"/>
          <p:nvPr/>
        </p:nvSpPr>
        <p:spPr>
          <a:xfrm>
            <a:off x="9253664" y="4261342"/>
            <a:ext cx="2395272"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50" normalizeH="0" baseline="0" noProof="0">
                <a:ln w="3175">
                  <a:noFill/>
                </a:ln>
                <a:solidFill>
                  <a:srgbClr val="FFFFFF"/>
                </a:solidFill>
                <a:effectLst/>
                <a:uLnTx/>
                <a:uFillTx/>
                <a:latin typeface="Segoe UI Semibold"/>
                <a:cs typeface="Segoe UI Semibold"/>
              </a:rPr>
              <a:t>Addresses talent shortage by </a:t>
            </a:r>
            <a:r>
              <a:rPr kumimoji="0" lang="en-US"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extending human expertise</a:t>
            </a:r>
          </a:p>
        </p:txBody>
      </p:sp>
      <p:sp>
        <p:nvSpPr>
          <p:cNvPr id="31" name="TextBox 30">
            <a:extLst>
              <a:ext uri="{FF2B5EF4-FFF2-40B4-BE49-F238E27FC236}">
                <a16:creationId xmlns:a16="http://schemas.microsoft.com/office/drawing/2014/main" id="{F1D0E7E1-A29F-BEB2-8F69-CCFA2F2320F1}"/>
              </a:ext>
            </a:extLst>
          </p:cNvPr>
          <p:cNvSpPr txBox="1"/>
          <p:nvPr/>
        </p:nvSpPr>
        <p:spPr>
          <a:xfrm>
            <a:off x="6379782" y="4261342"/>
            <a:ext cx="2395272"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50" normalizeH="0" baseline="0" noProof="0">
                <a:ln w="3175">
                  <a:noFill/>
                </a:ln>
                <a:solidFill>
                  <a:srgbClr val="FFFFFF"/>
                </a:solidFill>
                <a:effectLst/>
                <a:uLnTx/>
                <a:uFillTx/>
                <a:latin typeface="Segoe UI Semibold"/>
                <a:cs typeface="Segoe UI Semibold" panose="020B0702040204020203" pitchFamily="34" charset="0"/>
              </a:rPr>
              <a:t>Catches </a:t>
            </a:r>
            <a:r>
              <a:rPr kumimoji="0" lang="en-US"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panose="020B0702040204020203" pitchFamily="34" charset="0"/>
              </a:rPr>
              <a:t>what others miss </a:t>
            </a:r>
            <a:r>
              <a:rPr kumimoji="0" lang="en-US" b="0" i="0" u="none" strike="noStrike" kern="1200" cap="none" spc="-50" normalizeH="0" baseline="0" noProof="0">
                <a:ln w="3175">
                  <a:noFill/>
                </a:ln>
                <a:solidFill>
                  <a:srgbClr val="FFFFFF"/>
                </a:solidFill>
                <a:effectLst/>
                <a:uLnTx/>
                <a:uFillTx/>
                <a:latin typeface="Segoe UI Semibold"/>
                <a:cs typeface="Segoe UI Semibold" panose="020B0702040204020203" pitchFamily="34" charset="0"/>
              </a:rPr>
              <a:t>with deeper understanding of events </a:t>
            </a:r>
          </a:p>
        </p:txBody>
      </p:sp>
      <p:grpSp>
        <p:nvGrpSpPr>
          <p:cNvPr id="68" name="Group 67">
            <a:extLst>
              <a:ext uri="{FF2B5EF4-FFF2-40B4-BE49-F238E27FC236}">
                <a16:creationId xmlns:a16="http://schemas.microsoft.com/office/drawing/2014/main" id="{83615A85-4846-208F-84DD-CE0ADF32629A}"/>
              </a:ext>
              <a:ext uri="{C183D7F6-B498-43B3-948B-1728B52AA6E4}">
                <adec:decorative xmlns:adec="http://schemas.microsoft.com/office/drawing/2017/decorative" val="1"/>
              </a:ext>
            </a:extLst>
          </p:cNvPr>
          <p:cNvGrpSpPr/>
          <p:nvPr/>
        </p:nvGrpSpPr>
        <p:grpSpPr>
          <a:xfrm>
            <a:off x="1474764" y="3462628"/>
            <a:ext cx="439187" cy="503399"/>
            <a:chOff x="1473882" y="3792108"/>
            <a:chExt cx="439187" cy="503399"/>
          </a:xfrm>
          <a:gradFill>
            <a:gsLst>
              <a:gs pos="0">
                <a:srgbClr val="CD9AD0"/>
              </a:gs>
              <a:gs pos="100000">
                <a:srgbClr val="8EC8E8"/>
              </a:gs>
            </a:gsLst>
            <a:lin ang="13500000" scaled="1"/>
          </a:gradFill>
        </p:grpSpPr>
        <p:sp>
          <p:nvSpPr>
            <p:cNvPr id="40" name="Freeform: Shape 39">
              <a:extLst>
                <a:ext uri="{FF2B5EF4-FFF2-40B4-BE49-F238E27FC236}">
                  <a16:creationId xmlns:a16="http://schemas.microsoft.com/office/drawing/2014/main" id="{20D0D97E-26BD-07A7-48FA-683461F5DC7A}"/>
                </a:ext>
              </a:extLst>
            </p:cNvPr>
            <p:cNvSpPr/>
            <p:nvPr/>
          </p:nvSpPr>
          <p:spPr>
            <a:xfrm>
              <a:off x="1473882" y="3792108"/>
              <a:ext cx="439187" cy="503399"/>
            </a:xfrm>
            <a:custGeom>
              <a:avLst/>
              <a:gdLst>
                <a:gd name="connsiteX0" fmla="*/ 219882 w 439187"/>
                <a:gd name="connsiteY0" fmla="*/ 463823 h 503399"/>
                <a:gd name="connsiteX1" fmla="*/ 39441 w 439187"/>
                <a:gd name="connsiteY1" fmla="*/ 283485 h 503399"/>
                <a:gd name="connsiteX2" fmla="*/ 219779 w 439187"/>
                <a:gd name="connsiteY2" fmla="*/ 103044 h 503399"/>
                <a:gd name="connsiteX3" fmla="*/ 400220 w 439187"/>
                <a:gd name="connsiteY3" fmla="*/ 283382 h 503399"/>
                <a:gd name="connsiteX4" fmla="*/ 400220 w 439187"/>
                <a:gd name="connsiteY4" fmla="*/ 283434 h 503399"/>
                <a:gd name="connsiteX5" fmla="*/ 220475 w 439187"/>
                <a:gd name="connsiteY5" fmla="*/ 463823 h 503399"/>
                <a:gd name="connsiteX6" fmla="*/ 219882 w 439187"/>
                <a:gd name="connsiteY6" fmla="*/ 463823 h 503399"/>
                <a:gd name="connsiteX7" fmla="*/ 372525 w 439187"/>
                <a:gd name="connsiteY7" fmla="*/ 126237 h 503399"/>
                <a:gd name="connsiteX8" fmla="*/ 391847 w 439187"/>
                <a:gd name="connsiteY8" fmla="*/ 106915 h 503399"/>
                <a:gd name="connsiteX9" fmla="*/ 391203 w 439187"/>
                <a:gd name="connsiteY9" fmla="*/ 79864 h 503399"/>
                <a:gd name="connsiteX10" fmla="*/ 364153 w 439187"/>
                <a:gd name="connsiteY10" fmla="*/ 79220 h 503399"/>
                <a:gd name="connsiteX11" fmla="*/ 342254 w 439187"/>
                <a:gd name="connsiteY11" fmla="*/ 101762 h 503399"/>
                <a:gd name="connsiteX12" fmla="*/ 239204 w 439187"/>
                <a:gd name="connsiteY12" fmla="*/ 65695 h 503399"/>
                <a:gd name="connsiteX13" fmla="*/ 239204 w 439187"/>
                <a:gd name="connsiteY13" fmla="*/ 38644 h 503399"/>
                <a:gd name="connsiteX14" fmla="*/ 297170 w 439187"/>
                <a:gd name="connsiteY14" fmla="*/ 38644 h 503399"/>
                <a:gd name="connsiteX15" fmla="*/ 297170 w 439187"/>
                <a:gd name="connsiteY15" fmla="*/ 0 h 503399"/>
                <a:gd name="connsiteX16" fmla="*/ 142594 w 439187"/>
                <a:gd name="connsiteY16" fmla="*/ 0 h 503399"/>
                <a:gd name="connsiteX17" fmla="*/ 142594 w 439187"/>
                <a:gd name="connsiteY17" fmla="*/ 38644 h 503399"/>
                <a:gd name="connsiteX18" fmla="*/ 200560 w 439187"/>
                <a:gd name="connsiteY18" fmla="*/ 38644 h 503399"/>
                <a:gd name="connsiteX19" fmla="*/ 200560 w 439187"/>
                <a:gd name="connsiteY19" fmla="*/ 65051 h 503399"/>
                <a:gd name="connsiteX20" fmla="*/ 840 w 439187"/>
                <a:gd name="connsiteY20" fmla="*/ 302839 h 503399"/>
                <a:gd name="connsiteX21" fmla="*/ 238628 w 439187"/>
                <a:gd name="connsiteY21" fmla="*/ 502560 h 503399"/>
                <a:gd name="connsiteX22" fmla="*/ 438348 w 439187"/>
                <a:gd name="connsiteY22" fmla="*/ 264771 h 503399"/>
                <a:gd name="connsiteX23" fmla="*/ 372525 w 439187"/>
                <a:gd name="connsiteY23" fmla="*/ 126237 h 50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187" h="503399">
                  <a:moveTo>
                    <a:pt x="219882" y="463823"/>
                  </a:moveTo>
                  <a:cubicBezTo>
                    <a:pt x="120256" y="463851"/>
                    <a:pt x="39469" y="383112"/>
                    <a:pt x="39441" y="283485"/>
                  </a:cubicBezTo>
                  <a:cubicBezTo>
                    <a:pt x="39413" y="183859"/>
                    <a:pt x="120153" y="103072"/>
                    <a:pt x="219779" y="103044"/>
                  </a:cubicBezTo>
                  <a:cubicBezTo>
                    <a:pt x="319406" y="103016"/>
                    <a:pt x="400192" y="183755"/>
                    <a:pt x="400220" y="283382"/>
                  </a:cubicBezTo>
                  <a:cubicBezTo>
                    <a:pt x="400220" y="283399"/>
                    <a:pt x="400220" y="283416"/>
                    <a:pt x="400220" y="283434"/>
                  </a:cubicBezTo>
                  <a:cubicBezTo>
                    <a:pt x="400398" y="382882"/>
                    <a:pt x="319923" y="463645"/>
                    <a:pt x="220475" y="463823"/>
                  </a:cubicBezTo>
                  <a:cubicBezTo>
                    <a:pt x="220278" y="463823"/>
                    <a:pt x="220080" y="463823"/>
                    <a:pt x="219882" y="463823"/>
                  </a:cubicBezTo>
                  <a:close/>
                  <a:moveTo>
                    <a:pt x="372525" y="126237"/>
                  </a:moveTo>
                  <a:lnTo>
                    <a:pt x="391847" y="106915"/>
                  </a:lnTo>
                  <a:cubicBezTo>
                    <a:pt x="399067" y="99239"/>
                    <a:pt x="398780" y="87187"/>
                    <a:pt x="391203" y="79864"/>
                  </a:cubicBezTo>
                  <a:cubicBezTo>
                    <a:pt x="383747" y="72598"/>
                    <a:pt x="371946" y="72316"/>
                    <a:pt x="364153" y="79220"/>
                  </a:cubicBezTo>
                  <a:lnTo>
                    <a:pt x="342254" y="101762"/>
                  </a:lnTo>
                  <a:cubicBezTo>
                    <a:pt x="311614" y="81004"/>
                    <a:pt x="276101" y="68574"/>
                    <a:pt x="239204" y="65695"/>
                  </a:cubicBezTo>
                  <a:lnTo>
                    <a:pt x="239204" y="38644"/>
                  </a:lnTo>
                  <a:lnTo>
                    <a:pt x="297170" y="38644"/>
                  </a:lnTo>
                  <a:lnTo>
                    <a:pt x="297170" y="0"/>
                  </a:lnTo>
                  <a:lnTo>
                    <a:pt x="142594" y="0"/>
                  </a:lnTo>
                  <a:lnTo>
                    <a:pt x="142594" y="38644"/>
                  </a:lnTo>
                  <a:lnTo>
                    <a:pt x="200560" y="38644"/>
                  </a:lnTo>
                  <a:lnTo>
                    <a:pt x="200560" y="65051"/>
                  </a:lnTo>
                  <a:cubicBezTo>
                    <a:pt x="79745" y="75562"/>
                    <a:pt x="-9673" y="182024"/>
                    <a:pt x="840" y="302839"/>
                  </a:cubicBezTo>
                  <a:cubicBezTo>
                    <a:pt x="11351" y="423653"/>
                    <a:pt x="117813" y="513072"/>
                    <a:pt x="238628" y="502560"/>
                  </a:cubicBezTo>
                  <a:cubicBezTo>
                    <a:pt x="359443" y="492047"/>
                    <a:pt x="448861" y="385586"/>
                    <a:pt x="438348" y="264771"/>
                  </a:cubicBezTo>
                  <a:cubicBezTo>
                    <a:pt x="433773" y="212182"/>
                    <a:pt x="410406" y="163002"/>
                    <a:pt x="372525" y="126237"/>
                  </a:cubicBezTo>
                  <a:close/>
                </a:path>
              </a:pathLst>
            </a:custGeom>
            <a:grp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708E982-1897-392B-41A2-0365DC161934}"/>
                </a:ext>
              </a:extLst>
            </p:cNvPr>
            <p:cNvSpPr/>
            <p:nvPr/>
          </p:nvSpPr>
          <p:spPr>
            <a:xfrm>
              <a:off x="1693751" y="3920869"/>
              <a:ext cx="154575" cy="154575"/>
            </a:xfrm>
            <a:custGeom>
              <a:avLst/>
              <a:gdLst>
                <a:gd name="connsiteX0" fmla="*/ 154576 w 154575"/>
                <a:gd name="connsiteY0" fmla="*/ 154575 h 154575"/>
                <a:gd name="connsiteX1" fmla="*/ 0 w 154575"/>
                <a:gd name="connsiteY1" fmla="*/ 0 h 154575"/>
                <a:gd name="connsiteX2" fmla="*/ 0 w 154575"/>
                <a:gd name="connsiteY2" fmla="*/ 154575 h 154575"/>
              </a:gdLst>
              <a:ahLst/>
              <a:cxnLst>
                <a:cxn ang="0">
                  <a:pos x="connsiteX0" y="connsiteY0"/>
                </a:cxn>
                <a:cxn ang="0">
                  <a:pos x="connsiteX1" y="connsiteY1"/>
                </a:cxn>
                <a:cxn ang="0">
                  <a:pos x="connsiteX2" y="connsiteY2"/>
                </a:cxn>
              </a:cxnLst>
              <a:rect l="l" t="t" r="r" b="b"/>
              <a:pathLst>
                <a:path w="154575" h="154575">
                  <a:moveTo>
                    <a:pt x="154576" y="154575"/>
                  </a:moveTo>
                  <a:cubicBezTo>
                    <a:pt x="154476" y="69247"/>
                    <a:pt x="85328" y="99"/>
                    <a:pt x="0" y="0"/>
                  </a:cubicBezTo>
                  <a:lnTo>
                    <a:pt x="0" y="154575"/>
                  </a:lnTo>
                  <a:close/>
                </a:path>
              </a:pathLst>
            </a:custGeom>
            <a:grp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0AC37405-A0C4-7F7D-6599-732764214F1F}"/>
              </a:ext>
              <a:ext uri="{C183D7F6-B498-43B3-948B-1728B52AA6E4}">
                <adec:decorative xmlns:adec="http://schemas.microsoft.com/office/drawing/2017/decorative" val="1"/>
              </a:ext>
            </a:extLst>
          </p:cNvPr>
          <p:cNvGrpSpPr/>
          <p:nvPr/>
        </p:nvGrpSpPr>
        <p:grpSpPr>
          <a:xfrm>
            <a:off x="4347368" y="3462628"/>
            <a:ext cx="489489" cy="489489"/>
            <a:chOff x="500314" y="2941712"/>
            <a:chExt cx="489489" cy="489489"/>
          </a:xfrm>
          <a:gradFill>
            <a:gsLst>
              <a:gs pos="0">
                <a:srgbClr val="CD9AD0"/>
              </a:gs>
              <a:gs pos="100000">
                <a:srgbClr val="8EC8E8"/>
              </a:gs>
            </a:gsLst>
            <a:lin ang="13500000" scaled="1"/>
          </a:gradFill>
        </p:grpSpPr>
        <p:sp>
          <p:nvSpPr>
            <p:cNvPr id="43" name="Freeform: Shape 42">
              <a:extLst>
                <a:ext uri="{FF2B5EF4-FFF2-40B4-BE49-F238E27FC236}">
                  <a16:creationId xmlns:a16="http://schemas.microsoft.com/office/drawing/2014/main" id="{A6628036-6150-2E3C-9AA4-DACA58057227}"/>
                </a:ext>
              </a:extLst>
            </p:cNvPr>
            <p:cNvSpPr/>
            <p:nvPr/>
          </p:nvSpPr>
          <p:spPr>
            <a:xfrm>
              <a:off x="500314" y="2941712"/>
              <a:ext cx="489489" cy="489489"/>
            </a:xfrm>
            <a:custGeom>
              <a:avLst/>
              <a:gdLst>
                <a:gd name="connsiteX0" fmla="*/ 244745 w 489489"/>
                <a:gd name="connsiteY0" fmla="*/ 0 h 489489"/>
                <a:gd name="connsiteX1" fmla="*/ 0 w 489489"/>
                <a:gd name="connsiteY1" fmla="*/ 244745 h 489489"/>
                <a:gd name="connsiteX2" fmla="*/ 244745 w 489489"/>
                <a:gd name="connsiteY2" fmla="*/ 489489 h 489489"/>
                <a:gd name="connsiteX3" fmla="*/ 489489 w 489489"/>
                <a:gd name="connsiteY3" fmla="*/ 244745 h 489489"/>
                <a:gd name="connsiteX4" fmla="*/ 244745 w 489489"/>
                <a:gd name="connsiteY4" fmla="*/ 0 h 489489"/>
                <a:gd name="connsiteX5" fmla="*/ 244745 w 489489"/>
                <a:gd name="connsiteY5" fmla="*/ 38644 h 489489"/>
                <a:gd name="connsiteX6" fmla="*/ 450845 w 489489"/>
                <a:gd name="connsiteY6" fmla="*/ 244745 h 489489"/>
                <a:gd name="connsiteX7" fmla="*/ 244745 w 489489"/>
                <a:gd name="connsiteY7" fmla="*/ 450845 h 489489"/>
                <a:gd name="connsiteX8" fmla="*/ 38644 w 489489"/>
                <a:gd name="connsiteY8" fmla="*/ 244745 h 489489"/>
                <a:gd name="connsiteX9" fmla="*/ 244745 w 489489"/>
                <a:gd name="connsiteY9" fmla="*/ 38644 h 48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489" h="489489">
                  <a:moveTo>
                    <a:pt x="244745" y="0"/>
                  </a:moveTo>
                  <a:cubicBezTo>
                    <a:pt x="109491" y="0"/>
                    <a:pt x="0" y="109491"/>
                    <a:pt x="0" y="244745"/>
                  </a:cubicBezTo>
                  <a:cubicBezTo>
                    <a:pt x="0" y="379998"/>
                    <a:pt x="109491" y="489489"/>
                    <a:pt x="244745" y="489489"/>
                  </a:cubicBezTo>
                  <a:cubicBezTo>
                    <a:pt x="379998" y="489489"/>
                    <a:pt x="489489" y="379998"/>
                    <a:pt x="489489" y="244745"/>
                  </a:cubicBezTo>
                  <a:cubicBezTo>
                    <a:pt x="489489" y="109491"/>
                    <a:pt x="379998" y="0"/>
                    <a:pt x="244745" y="0"/>
                  </a:cubicBezTo>
                  <a:close/>
                  <a:moveTo>
                    <a:pt x="244745" y="38644"/>
                  </a:moveTo>
                  <a:cubicBezTo>
                    <a:pt x="358100" y="38644"/>
                    <a:pt x="450845" y="131389"/>
                    <a:pt x="450845" y="244745"/>
                  </a:cubicBezTo>
                  <a:cubicBezTo>
                    <a:pt x="450845" y="358100"/>
                    <a:pt x="358100" y="450845"/>
                    <a:pt x="244745" y="450845"/>
                  </a:cubicBezTo>
                  <a:cubicBezTo>
                    <a:pt x="131389" y="450845"/>
                    <a:pt x="38644" y="358100"/>
                    <a:pt x="38644" y="244745"/>
                  </a:cubicBezTo>
                  <a:cubicBezTo>
                    <a:pt x="38644" y="131389"/>
                    <a:pt x="131389" y="38644"/>
                    <a:pt x="244745" y="38644"/>
                  </a:cubicBezTo>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1353E0A-31CB-E0BA-87B6-2BDA3471B5D2}"/>
                </a:ext>
              </a:extLst>
            </p:cNvPr>
            <p:cNvSpPr/>
            <p:nvPr/>
          </p:nvSpPr>
          <p:spPr>
            <a:xfrm>
              <a:off x="644584" y="3087271"/>
              <a:ext cx="199660" cy="199660"/>
            </a:xfrm>
            <a:custGeom>
              <a:avLst/>
              <a:gdLst>
                <a:gd name="connsiteX0" fmla="*/ 0 w 199660"/>
                <a:gd name="connsiteY0" fmla="*/ 199660 h 199660"/>
                <a:gd name="connsiteX1" fmla="*/ 141694 w 199660"/>
                <a:gd name="connsiteY1" fmla="*/ 141694 h 199660"/>
                <a:gd name="connsiteX2" fmla="*/ 199660 w 199660"/>
                <a:gd name="connsiteY2" fmla="*/ 0 h 199660"/>
                <a:gd name="connsiteX3" fmla="*/ 57966 w 199660"/>
                <a:gd name="connsiteY3" fmla="*/ 59254 h 199660"/>
                <a:gd name="connsiteX4" fmla="*/ 0 w 199660"/>
                <a:gd name="connsiteY4" fmla="*/ 199660 h 199660"/>
                <a:gd name="connsiteX5" fmla="*/ 100474 w 199660"/>
                <a:gd name="connsiteY5" fmla="*/ 86305 h 199660"/>
                <a:gd name="connsiteX6" fmla="*/ 113355 w 199660"/>
                <a:gd name="connsiteY6" fmla="*/ 99186 h 199660"/>
                <a:gd name="connsiteX7" fmla="*/ 100474 w 199660"/>
                <a:gd name="connsiteY7" fmla="*/ 112067 h 199660"/>
                <a:gd name="connsiteX8" fmla="*/ 87593 w 199660"/>
                <a:gd name="connsiteY8" fmla="*/ 99186 h 199660"/>
                <a:gd name="connsiteX9" fmla="*/ 100474 w 199660"/>
                <a:gd name="connsiteY9" fmla="*/ 86305 h 19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60" h="199660">
                  <a:moveTo>
                    <a:pt x="0" y="199660"/>
                  </a:moveTo>
                  <a:lnTo>
                    <a:pt x="141694" y="141694"/>
                  </a:lnTo>
                  <a:lnTo>
                    <a:pt x="199660" y="0"/>
                  </a:lnTo>
                  <a:lnTo>
                    <a:pt x="57966" y="59254"/>
                  </a:lnTo>
                  <a:lnTo>
                    <a:pt x="0" y="199660"/>
                  </a:lnTo>
                  <a:close/>
                  <a:moveTo>
                    <a:pt x="100474" y="86305"/>
                  </a:moveTo>
                  <a:cubicBezTo>
                    <a:pt x="108203" y="86305"/>
                    <a:pt x="113355" y="91457"/>
                    <a:pt x="113355" y="99186"/>
                  </a:cubicBezTo>
                  <a:cubicBezTo>
                    <a:pt x="113355" y="106915"/>
                    <a:pt x="108203" y="112067"/>
                    <a:pt x="100474" y="112067"/>
                  </a:cubicBezTo>
                  <a:cubicBezTo>
                    <a:pt x="92745" y="112067"/>
                    <a:pt x="87593" y="106915"/>
                    <a:pt x="87593" y="99186"/>
                  </a:cubicBezTo>
                  <a:cubicBezTo>
                    <a:pt x="87593" y="91457"/>
                    <a:pt x="92745" y="86305"/>
                    <a:pt x="100474" y="86305"/>
                  </a:cubicBezTo>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AEDB4DD2-F973-27AD-0305-D2DC00894169}"/>
              </a:ext>
              <a:ext uri="{C183D7F6-B498-43B3-948B-1728B52AA6E4}">
                <adec:decorative xmlns:adec="http://schemas.microsoft.com/office/drawing/2017/decorative" val="1"/>
              </a:ext>
            </a:extLst>
          </p:cNvPr>
          <p:cNvGrpSpPr/>
          <p:nvPr/>
        </p:nvGrpSpPr>
        <p:grpSpPr>
          <a:xfrm>
            <a:off x="7355088" y="3462628"/>
            <a:ext cx="508810" cy="508811"/>
            <a:chOff x="490653" y="4184265"/>
            <a:chExt cx="508810" cy="508811"/>
          </a:xfrm>
          <a:gradFill>
            <a:gsLst>
              <a:gs pos="0">
                <a:srgbClr val="CD9AD0"/>
              </a:gs>
              <a:gs pos="100000">
                <a:srgbClr val="8EC8E8"/>
              </a:gs>
            </a:gsLst>
            <a:lin ang="13500000" scaled="1"/>
          </a:gradFill>
        </p:grpSpPr>
        <p:sp>
          <p:nvSpPr>
            <p:cNvPr id="46" name="Freeform: Shape 45">
              <a:extLst>
                <a:ext uri="{FF2B5EF4-FFF2-40B4-BE49-F238E27FC236}">
                  <a16:creationId xmlns:a16="http://schemas.microsoft.com/office/drawing/2014/main" id="{9E38E9EC-1C2B-6DFF-78BA-A995C5A0D34D}"/>
                </a:ext>
              </a:extLst>
            </p:cNvPr>
            <p:cNvSpPr/>
            <p:nvPr/>
          </p:nvSpPr>
          <p:spPr>
            <a:xfrm>
              <a:off x="670347" y="4184265"/>
              <a:ext cx="329116" cy="328472"/>
            </a:xfrm>
            <a:custGeom>
              <a:avLst/>
              <a:gdLst>
                <a:gd name="connsiteX0" fmla="*/ 271151 w 329116"/>
                <a:gd name="connsiteY0" fmla="*/ 57966 h 328472"/>
                <a:gd name="connsiteX1" fmla="*/ 264711 w 329116"/>
                <a:gd name="connsiteY1" fmla="*/ 0 h 328472"/>
                <a:gd name="connsiteX2" fmla="*/ 193863 w 329116"/>
                <a:gd name="connsiteY2" fmla="*/ 70847 h 328472"/>
                <a:gd name="connsiteX3" fmla="*/ 197728 w 329116"/>
                <a:gd name="connsiteY3" fmla="*/ 104338 h 328472"/>
                <a:gd name="connsiteX4" fmla="*/ 94677 w 329116"/>
                <a:gd name="connsiteY4" fmla="*/ 207389 h 328472"/>
                <a:gd name="connsiteX5" fmla="*/ 64406 w 329116"/>
                <a:gd name="connsiteY5" fmla="*/ 199660 h 328472"/>
                <a:gd name="connsiteX6" fmla="*/ 0 w 329116"/>
                <a:gd name="connsiteY6" fmla="*/ 264066 h 328472"/>
                <a:gd name="connsiteX7" fmla="*/ 64406 w 329116"/>
                <a:gd name="connsiteY7" fmla="*/ 328473 h 328472"/>
                <a:gd name="connsiteX8" fmla="*/ 128813 w 329116"/>
                <a:gd name="connsiteY8" fmla="*/ 264066 h 328472"/>
                <a:gd name="connsiteX9" fmla="*/ 121728 w 329116"/>
                <a:gd name="connsiteY9" fmla="*/ 234440 h 328472"/>
                <a:gd name="connsiteX10" fmla="*/ 224779 w 329116"/>
                <a:gd name="connsiteY10" fmla="*/ 131389 h 328472"/>
                <a:gd name="connsiteX11" fmla="*/ 258270 w 329116"/>
                <a:gd name="connsiteY11" fmla="*/ 135254 h 328472"/>
                <a:gd name="connsiteX12" fmla="*/ 329117 w 329116"/>
                <a:gd name="connsiteY12" fmla="*/ 64406 h 328472"/>
                <a:gd name="connsiteX13" fmla="*/ 271151 w 329116"/>
                <a:gd name="connsiteY13" fmla="*/ 57966 h 32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116" h="328472">
                  <a:moveTo>
                    <a:pt x="271151" y="57966"/>
                  </a:moveTo>
                  <a:lnTo>
                    <a:pt x="264711" y="0"/>
                  </a:lnTo>
                  <a:lnTo>
                    <a:pt x="193863" y="70847"/>
                  </a:lnTo>
                  <a:lnTo>
                    <a:pt x="197728" y="104338"/>
                  </a:lnTo>
                  <a:lnTo>
                    <a:pt x="94677" y="207389"/>
                  </a:lnTo>
                  <a:cubicBezTo>
                    <a:pt x="85661" y="202880"/>
                    <a:pt x="75356" y="199660"/>
                    <a:pt x="64406" y="199660"/>
                  </a:cubicBezTo>
                  <a:cubicBezTo>
                    <a:pt x="28983" y="199660"/>
                    <a:pt x="0" y="228643"/>
                    <a:pt x="0" y="264066"/>
                  </a:cubicBezTo>
                  <a:cubicBezTo>
                    <a:pt x="0" y="299490"/>
                    <a:pt x="28983" y="328473"/>
                    <a:pt x="64406" y="328473"/>
                  </a:cubicBezTo>
                  <a:cubicBezTo>
                    <a:pt x="99830" y="328473"/>
                    <a:pt x="128813" y="299490"/>
                    <a:pt x="128813" y="264066"/>
                  </a:cubicBezTo>
                  <a:cubicBezTo>
                    <a:pt x="128813" y="253117"/>
                    <a:pt x="126237" y="243456"/>
                    <a:pt x="121728" y="234440"/>
                  </a:cubicBezTo>
                  <a:lnTo>
                    <a:pt x="224779" y="131389"/>
                  </a:lnTo>
                  <a:lnTo>
                    <a:pt x="258270" y="135254"/>
                  </a:lnTo>
                  <a:lnTo>
                    <a:pt x="329117" y="64406"/>
                  </a:lnTo>
                  <a:lnTo>
                    <a:pt x="271151" y="5796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834A0C8D-664D-A070-1616-D32F86AD7016}"/>
                </a:ext>
              </a:extLst>
            </p:cNvPr>
            <p:cNvSpPr/>
            <p:nvPr/>
          </p:nvSpPr>
          <p:spPr>
            <a:xfrm>
              <a:off x="490653" y="4203587"/>
              <a:ext cx="489489" cy="489489"/>
            </a:xfrm>
            <a:custGeom>
              <a:avLst/>
              <a:gdLst>
                <a:gd name="connsiteX0" fmla="*/ 455998 w 489489"/>
                <a:gd name="connsiteY0" fmla="*/ 133965 h 489489"/>
                <a:gd name="connsiteX1" fmla="*/ 447625 w 489489"/>
                <a:gd name="connsiteY1" fmla="*/ 142982 h 489489"/>
                <a:gd name="connsiteX2" fmla="*/ 435388 w 489489"/>
                <a:gd name="connsiteY2" fmla="*/ 141694 h 489489"/>
                <a:gd name="connsiteX3" fmla="*/ 421862 w 489489"/>
                <a:gd name="connsiteY3" fmla="*/ 139762 h 489489"/>
                <a:gd name="connsiteX4" fmla="*/ 450845 w 489489"/>
                <a:gd name="connsiteY4" fmla="*/ 244745 h 489489"/>
                <a:gd name="connsiteX5" fmla="*/ 244745 w 489489"/>
                <a:gd name="connsiteY5" fmla="*/ 450845 h 489489"/>
                <a:gd name="connsiteX6" fmla="*/ 38644 w 489489"/>
                <a:gd name="connsiteY6" fmla="*/ 244745 h 489489"/>
                <a:gd name="connsiteX7" fmla="*/ 244745 w 489489"/>
                <a:gd name="connsiteY7" fmla="*/ 38644 h 489489"/>
                <a:gd name="connsiteX8" fmla="*/ 349727 w 489489"/>
                <a:gd name="connsiteY8" fmla="*/ 67627 h 489489"/>
                <a:gd name="connsiteX9" fmla="*/ 348439 w 489489"/>
                <a:gd name="connsiteY9" fmla="*/ 54745 h 489489"/>
                <a:gd name="connsiteX10" fmla="*/ 346507 w 489489"/>
                <a:gd name="connsiteY10" fmla="*/ 41864 h 489489"/>
                <a:gd name="connsiteX11" fmla="*/ 355524 w 489489"/>
                <a:gd name="connsiteY11" fmla="*/ 32847 h 489489"/>
                <a:gd name="connsiteX12" fmla="*/ 360032 w 489489"/>
                <a:gd name="connsiteY12" fmla="*/ 28339 h 489489"/>
                <a:gd name="connsiteX13" fmla="*/ 244745 w 489489"/>
                <a:gd name="connsiteY13" fmla="*/ 0 h 489489"/>
                <a:gd name="connsiteX14" fmla="*/ 0 w 489489"/>
                <a:gd name="connsiteY14" fmla="*/ 244745 h 489489"/>
                <a:gd name="connsiteX15" fmla="*/ 244745 w 489489"/>
                <a:gd name="connsiteY15" fmla="*/ 489489 h 489489"/>
                <a:gd name="connsiteX16" fmla="*/ 489489 w 489489"/>
                <a:gd name="connsiteY16" fmla="*/ 244745 h 489489"/>
                <a:gd name="connsiteX17" fmla="*/ 460506 w 489489"/>
                <a:gd name="connsiteY17" fmla="*/ 130101 h 489489"/>
                <a:gd name="connsiteX18" fmla="*/ 455998 w 489489"/>
                <a:gd name="connsiteY18" fmla="*/ 133965 h 48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9489" h="489489">
                  <a:moveTo>
                    <a:pt x="455998" y="133965"/>
                  </a:moveTo>
                  <a:lnTo>
                    <a:pt x="447625" y="142982"/>
                  </a:lnTo>
                  <a:lnTo>
                    <a:pt x="435388" y="141694"/>
                  </a:lnTo>
                  <a:lnTo>
                    <a:pt x="421862" y="139762"/>
                  </a:lnTo>
                  <a:cubicBezTo>
                    <a:pt x="439896" y="170677"/>
                    <a:pt x="450845" y="206101"/>
                    <a:pt x="450845" y="244745"/>
                  </a:cubicBezTo>
                  <a:cubicBezTo>
                    <a:pt x="450845" y="358100"/>
                    <a:pt x="358100" y="450845"/>
                    <a:pt x="244745" y="450845"/>
                  </a:cubicBezTo>
                  <a:cubicBezTo>
                    <a:pt x="131389" y="450845"/>
                    <a:pt x="38644" y="358100"/>
                    <a:pt x="38644" y="244745"/>
                  </a:cubicBezTo>
                  <a:cubicBezTo>
                    <a:pt x="38644" y="131389"/>
                    <a:pt x="131389" y="38644"/>
                    <a:pt x="244745" y="38644"/>
                  </a:cubicBezTo>
                  <a:cubicBezTo>
                    <a:pt x="282744" y="38644"/>
                    <a:pt x="318812" y="48949"/>
                    <a:pt x="349727" y="67627"/>
                  </a:cubicBezTo>
                  <a:lnTo>
                    <a:pt x="348439" y="54745"/>
                  </a:lnTo>
                  <a:lnTo>
                    <a:pt x="346507" y="41864"/>
                  </a:lnTo>
                  <a:lnTo>
                    <a:pt x="355524" y="32847"/>
                  </a:lnTo>
                  <a:lnTo>
                    <a:pt x="360032" y="28339"/>
                  </a:lnTo>
                  <a:cubicBezTo>
                    <a:pt x="325253" y="10305"/>
                    <a:pt x="286609" y="0"/>
                    <a:pt x="244745" y="0"/>
                  </a:cubicBezTo>
                  <a:cubicBezTo>
                    <a:pt x="109491" y="0"/>
                    <a:pt x="0" y="109491"/>
                    <a:pt x="0" y="244745"/>
                  </a:cubicBezTo>
                  <a:cubicBezTo>
                    <a:pt x="0" y="379998"/>
                    <a:pt x="109491" y="489489"/>
                    <a:pt x="244745" y="489489"/>
                  </a:cubicBezTo>
                  <a:cubicBezTo>
                    <a:pt x="379998" y="489489"/>
                    <a:pt x="489489" y="379998"/>
                    <a:pt x="489489" y="244745"/>
                  </a:cubicBezTo>
                  <a:cubicBezTo>
                    <a:pt x="489489" y="202880"/>
                    <a:pt x="479184" y="164236"/>
                    <a:pt x="460506" y="130101"/>
                  </a:cubicBezTo>
                  <a:lnTo>
                    <a:pt x="455998" y="133965"/>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9EA1E25-0DD7-2066-8861-0B36A9C59508}"/>
                </a:ext>
              </a:extLst>
            </p:cNvPr>
            <p:cNvSpPr/>
            <p:nvPr/>
          </p:nvSpPr>
          <p:spPr>
            <a:xfrm>
              <a:off x="580822" y="4293756"/>
              <a:ext cx="309151" cy="309151"/>
            </a:xfrm>
            <a:custGeom>
              <a:avLst/>
              <a:gdLst>
                <a:gd name="connsiteX0" fmla="*/ 262134 w 309151"/>
                <a:gd name="connsiteY0" fmla="*/ 110779 h 309151"/>
                <a:gd name="connsiteX1" fmla="*/ 270507 w 309151"/>
                <a:gd name="connsiteY1" fmla="*/ 154576 h 309151"/>
                <a:gd name="connsiteX2" fmla="*/ 154576 w 309151"/>
                <a:gd name="connsiteY2" fmla="*/ 270507 h 309151"/>
                <a:gd name="connsiteX3" fmla="*/ 38644 w 309151"/>
                <a:gd name="connsiteY3" fmla="*/ 154576 h 309151"/>
                <a:gd name="connsiteX4" fmla="*/ 154576 w 309151"/>
                <a:gd name="connsiteY4" fmla="*/ 38644 h 309151"/>
                <a:gd name="connsiteX5" fmla="*/ 198372 w 309151"/>
                <a:gd name="connsiteY5" fmla="*/ 47017 h 309151"/>
                <a:gd name="connsiteX6" fmla="*/ 227355 w 309151"/>
                <a:gd name="connsiteY6" fmla="*/ 18034 h 309151"/>
                <a:gd name="connsiteX7" fmla="*/ 154576 w 309151"/>
                <a:gd name="connsiteY7" fmla="*/ 0 h 309151"/>
                <a:gd name="connsiteX8" fmla="*/ 0 w 309151"/>
                <a:gd name="connsiteY8" fmla="*/ 154576 h 309151"/>
                <a:gd name="connsiteX9" fmla="*/ 154576 w 309151"/>
                <a:gd name="connsiteY9" fmla="*/ 309151 h 309151"/>
                <a:gd name="connsiteX10" fmla="*/ 309151 w 309151"/>
                <a:gd name="connsiteY10" fmla="*/ 154576 h 309151"/>
                <a:gd name="connsiteX11" fmla="*/ 291117 w 309151"/>
                <a:gd name="connsiteY11" fmla="*/ 81796 h 309151"/>
                <a:gd name="connsiteX12" fmla="*/ 262134 w 309151"/>
                <a:gd name="connsiteY12" fmla="*/ 110779 h 30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151" h="309151">
                  <a:moveTo>
                    <a:pt x="262134" y="110779"/>
                  </a:moveTo>
                  <a:cubicBezTo>
                    <a:pt x="267931" y="124304"/>
                    <a:pt x="270507" y="139118"/>
                    <a:pt x="270507" y="154576"/>
                  </a:cubicBezTo>
                  <a:cubicBezTo>
                    <a:pt x="270507" y="218338"/>
                    <a:pt x="218338" y="270507"/>
                    <a:pt x="154576" y="270507"/>
                  </a:cubicBezTo>
                  <a:cubicBezTo>
                    <a:pt x="90813" y="270507"/>
                    <a:pt x="38644" y="218338"/>
                    <a:pt x="38644" y="154576"/>
                  </a:cubicBezTo>
                  <a:cubicBezTo>
                    <a:pt x="38644" y="90813"/>
                    <a:pt x="90813" y="38644"/>
                    <a:pt x="154576" y="38644"/>
                  </a:cubicBezTo>
                  <a:cubicBezTo>
                    <a:pt x="170033" y="38644"/>
                    <a:pt x="184847" y="41864"/>
                    <a:pt x="198372" y="47017"/>
                  </a:cubicBezTo>
                  <a:lnTo>
                    <a:pt x="227355" y="18034"/>
                  </a:lnTo>
                  <a:cubicBezTo>
                    <a:pt x="205457" y="6441"/>
                    <a:pt x="180982" y="0"/>
                    <a:pt x="154576" y="0"/>
                  </a:cubicBezTo>
                  <a:cubicBezTo>
                    <a:pt x="69559" y="0"/>
                    <a:pt x="0" y="69559"/>
                    <a:pt x="0" y="154576"/>
                  </a:cubicBezTo>
                  <a:cubicBezTo>
                    <a:pt x="0" y="239592"/>
                    <a:pt x="69559" y="309151"/>
                    <a:pt x="154576" y="309151"/>
                  </a:cubicBezTo>
                  <a:cubicBezTo>
                    <a:pt x="239592" y="309151"/>
                    <a:pt x="309151" y="239592"/>
                    <a:pt x="309151" y="154576"/>
                  </a:cubicBezTo>
                  <a:cubicBezTo>
                    <a:pt x="309151" y="128169"/>
                    <a:pt x="302710" y="103694"/>
                    <a:pt x="291117" y="81796"/>
                  </a:cubicBezTo>
                  <a:lnTo>
                    <a:pt x="262134" y="11077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Title 4">
            <a:extLst>
              <a:ext uri="{FF2B5EF4-FFF2-40B4-BE49-F238E27FC236}">
                <a16:creationId xmlns:a16="http://schemas.microsoft.com/office/drawing/2014/main" id="{F505D5E6-B862-04FA-01C2-AB3EC057A8F3}"/>
              </a:ext>
            </a:extLst>
          </p:cNvPr>
          <p:cNvSpPr>
            <a:spLocks noGrp="1"/>
          </p:cNvSpPr>
          <p:nvPr>
            <p:ph type="title"/>
          </p:nvPr>
        </p:nvSpPr>
        <p:spPr>
          <a:xfrm>
            <a:off x="580483" y="813115"/>
            <a:ext cx="11018520" cy="615553"/>
          </a:xfrm>
        </p:spPr>
        <p:txBody>
          <a:bodyPr/>
          <a:lstStyle/>
          <a:p>
            <a:r>
              <a:rPr lang="en-US" noProof="0"/>
              <a:t>Microsoft Security Copilot</a:t>
            </a:r>
            <a:endParaRPr lang="en-US"/>
          </a:p>
        </p:txBody>
      </p:sp>
      <p:cxnSp>
        <p:nvCxnSpPr>
          <p:cNvPr id="7" name="Straight Connector 6">
            <a:extLst>
              <a:ext uri="{FF2B5EF4-FFF2-40B4-BE49-F238E27FC236}">
                <a16:creationId xmlns:a16="http://schemas.microsoft.com/office/drawing/2014/main" id="{D0E7E52D-4E39-BAF0-2DC2-C71FDD58E4BE}"/>
              </a:ext>
              <a:ext uri="{C183D7F6-B498-43B3-948B-1728B52AA6E4}">
                <adec:decorative xmlns:adec="http://schemas.microsoft.com/office/drawing/2017/decorative" val="1"/>
              </a:ext>
            </a:extLst>
          </p:cNvPr>
          <p:cNvCxnSpPr>
            <a:cxnSpLocks/>
          </p:cNvCxnSpPr>
          <p:nvPr/>
        </p:nvCxnSpPr>
        <p:spPr>
          <a:xfrm rot="5400000" flipH="1">
            <a:off x="2756853" y="4557993"/>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D1BE8BE-48CE-3097-47DA-764A85D4DDB1}"/>
              </a:ext>
              <a:ext uri="{C183D7F6-B498-43B3-948B-1728B52AA6E4}">
                <adec:decorative xmlns:adec="http://schemas.microsoft.com/office/drawing/2017/decorative" val="1"/>
              </a:ext>
            </a:extLst>
          </p:cNvPr>
          <p:cNvCxnSpPr>
            <a:cxnSpLocks/>
          </p:cNvCxnSpPr>
          <p:nvPr/>
        </p:nvCxnSpPr>
        <p:spPr>
          <a:xfrm rot="5400000" flipH="1">
            <a:off x="5730240" y="4557993"/>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7716E2C-247A-DFD9-542A-17F30ABF6866}"/>
              </a:ext>
              <a:ext uri="{C183D7F6-B498-43B3-948B-1728B52AA6E4}">
                <adec:decorative xmlns:adec="http://schemas.microsoft.com/office/drawing/2017/decorative" val="1"/>
              </a:ext>
            </a:extLst>
          </p:cNvPr>
          <p:cNvCxnSpPr>
            <a:cxnSpLocks/>
          </p:cNvCxnSpPr>
          <p:nvPr/>
        </p:nvCxnSpPr>
        <p:spPr>
          <a:xfrm rot="5400000" flipH="1">
            <a:off x="8705215" y="4557993"/>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53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8.33333E-7 -7.40741E-7 L 8.33333E-7 0.03588 " pathEditMode="relative" rAng="0" ptsTypes="AA">
                                      <p:cBhvr>
                                        <p:cTn id="9" dur="500" spd="-100000" fill="hold"/>
                                        <p:tgtEl>
                                          <p:spTgt spid="3"/>
                                        </p:tgtEl>
                                        <p:attrNameLst>
                                          <p:attrName>ppt_x</p:attrName>
                                          <p:attrName>ppt_y</p:attrName>
                                        </p:attrNameLst>
                                      </p:cBhvr>
                                      <p:rCtr x="0" y="1782"/>
                                    </p:animMotion>
                                  </p:childTnLst>
                                </p:cTn>
                              </p:par>
                              <p:par>
                                <p:cTn id="10" presetID="10" presetClass="entr" presetSubtype="0"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3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64" presetClass="path" presetSubtype="0" decel="100000" fill="hold" grpId="1" nodeType="withEffect">
                                  <p:stCondLst>
                                    <p:cond delay="300"/>
                                  </p:stCondLst>
                                  <p:childTnLst>
                                    <p:animMotion origin="layout" path="M 1.875E-6 0.04051 L 1.875E-6 -4.07407E-6 " pathEditMode="relative" rAng="0" ptsTypes="AA">
                                      <p:cBhvr>
                                        <p:cTn id="32" dur="500" fill="hold"/>
                                        <p:tgtEl>
                                          <p:spTgt spid="24"/>
                                        </p:tgtEl>
                                        <p:attrNameLst>
                                          <p:attrName>ppt_x</p:attrName>
                                          <p:attrName>ppt_y</p:attrName>
                                        </p:attrNameLst>
                                      </p:cBhvr>
                                      <p:rCtr x="0" y="-2037"/>
                                    </p:animMotion>
                                  </p:childTnLst>
                                </p:cTn>
                              </p:par>
                              <p:par>
                                <p:cTn id="33" presetID="64" presetClass="path" presetSubtype="0" decel="100000" fill="hold" grpId="1" nodeType="withEffect">
                                  <p:stCondLst>
                                    <p:cond delay="300"/>
                                  </p:stCondLst>
                                  <p:childTnLst>
                                    <p:animMotion origin="layout" path="M 3.95833E-6 0.03264 L 3.95833E-6 -3.33333E-6 " pathEditMode="relative" rAng="0" ptsTypes="AA">
                                      <p:cBhvr>
                                        <p:cTn id="34" dur="500" fill="hold"/>
                                        <p:tgtEl>
                                          <p:spTgt spid="13"/>
                                        </p:tgtEl>
                                        <p:attrNameLst>
                                          <p:attrName>ppt_x</p:attrName>
                                          <p:attrName>ppt_y</p:attrName>
                                        </p:attrNameLst>
                                      </p:cBhvr>
                                      <p:rCtr x="0" y="-1644"/>
                                    </p:animMotion>
                                  </p:childTnLst>
                                </p:cTn>
                              </p:par>
                              <p:par>
                                <p:cTn id="35" presetID="64" presetClass="path" presetSubtype="0" decel="100000" fill="hold" grpId="1" nodeType="withEffect">
                                  <p:stCondLst>
                                    <p:cond delay="300"/>
                                  </p:stCondLst>
                                  <p:childTnLst>
                                    <p:animMotion origin="layout" path="M -4.375E-6 0.04005 L -4.375E-6 -4.44444E-6 " pathEditMode="relative" rAng="0" ptsTypes="AA">
                                      <p:cBhvr>
                                        <p:cTn id="36" dur="500" fill="hold"/>
                                        <p:tgtEl>
                                          <p:spTgt spid="31"/>
                                        </p:tgtEl>
                                        <p:attrNameLst>
                                          <p:attrName>ppt_x</p:attrName>
                                          <p:attrName>ppt_y</p:attrName>
                                        </p:attrNameLst>
                                      </p:cBhvr>
                                      <p:rCtr x="0" y="-2014"/>
                                    </p:animMotion>
                                  </p:childTnLst>
                                </p:cTn>
                              </p:par>
                              <p:par>
                                <p:cTn id="37" presetID="64" presetClass="path" presetSubtype="0" decel="100000" fill="hold" grpId="1" nodeType="withEffect">
                                  <p:stCondLst>
                                    <p:cond delay="300"/>
                                  </p:stCondLst>
                                  <p:childTnLst>
                                    <p:animMotion origin="layout" path="M -1.45833E-6 0.04144 L -1.45833E-6 -4.44444E-6 " pathEditMode="relative" rAng="0" ptsTypes="AA">
                                      <p:cBhvr>
                                        <p:cTn id="38" dur="500" fill="hold"/>
                                        <p:tgtEl>
                                          <p:spTgt spid="27"/>
                                        </p:tgtEl>
                                        <p:attrNameLst>
                                          <p:attrName>ppt_x</p:attrName>
                                          <p:attrName>ppt_y</p:attrName>
                                        </p:attrNameLst>
                                      </p:cBhvr>
                                      <p:rCtr x="0" y="-2083"/>
                                    </p:animMotion>
                                  </p:childTnLst>
                                </p:cTn>
                              </p:par>
                              <p:par>
                                <p:cTn id="39" presetID="10" presetClass="entr" presetSubtype="0" fill="hold" nodeType="withEffect">
                                  <p:stCondLst>
                                    <p:cond delay="30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3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nodeType="withEffect">
                                  <p:stCondLst>
                                    <p:cond delay="30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par>
                                <p:cTn id="48" presetID="10" presetClass="entr" presetSubtype="0" fill="hold" nodeType="withEffect">
                                  <p:stCondLst>
                                    <p:cond delay="30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64" presetClass="path" presetSubtype="0" decel="100000" fill="hold" nodeType="withEffect">
                                  <p:stCondLst>
                                    <p:cond delay="300"/>
                                  </p:stCondLst>
                                  <p:childTnLst>
                                    <p:animMotion origin="layout" path="M -2.29167E-6 0.04907 L -2.29167E-6 4.81481E-6 " pathEditMode="relative" rAng="0" ptsTypes="AA">
                                      <p:cBhvr>
                                        <p:cTn id="52" dur="500" fill="hold"/>
                                        <p:tgtEl>
                                          <p:spTgt spid="68"/>
                                        </p:tgtEl>
                                        <p:attrNameLst>
                                          <p:attrName>ppt_x</p:attrName>
                                          <p:attrName>ppt_y</p:attrName>
                                        </p:attrNameLst>
                                      </p:cBhvr>
                                      <p:rCtr x="0" y="-2454"/>
                                    </p:animMotion>
                                  </p:childTnLst>
                                </p:cTn>
                              </p:par>
                              <p:par>
                                <p:cTn id="53" presetID="64" presetClass="path" presetSubtype="0" decel="100000" fill="hold" nodeType="withEffect">
                                  <p:stCondLst>
                                    <p:cond delay="300"/>
                                  </p:stCondLst>
                                  <p:childTnLst>
                                    <p:animMotion origin="layout" path="M -2.5E-6 0.03773 L -2.5E-6 7.40741E-7 " pathEditMode="relative" rAng="0" ptsTypes="AA">
                                      <p:cBhvr>
                                        <p:cTn id="54" dur="500" fill="hold"/>
                                        <p:tgtEl>
                                          <p:spTgt spid="67"/>
                                        </p:tgtEl>
                                        <p:attrNameLst>
                                          <p:attrName>ppt_x</p:attrName>
                                          <p:attrName>ppt_y</p:attrName>
                                        </p:attrNameLst>
                                      </p:cBhvr>
                                      <p:rCtr x="0" y="-1898"/>
                                    </p:animMotion>
                                  </p:childTnLst>
                                </p:cTn>
                              </p:par>
                              <p:par>
                                <p:cTn id="55" presetID="64" presetClass="path" presetSubtype="0" decel="100000" fill="hold" nodeType="withEffect">
                                  <p:stCondLst>
                                    <p:cond delay="300"/>
                                  </p:stCondLst>
                                  <p:childTnLst>
                                    <p:animMotion origin="layout" path="M 1.45833E-6 0.03356 L 1.45833E-6 1.85185E-6 " pathEditMode="relative" rAng="0" ptsTypes="AA">
                                      <p:cBhvr>
                                        <p:cTn id="56" dur="500" fill="hold"/>
                                        <p:tgtEl>
                                          <p:spTgt spid="66"/>
                                        </p:tgtEl>
                                        <p:attrNameLst>
                                          <p:attrName>ppt_x</p:attrName>
                                          <p:attrName>ppt_y</p:attrName>
                                        </p:attrNameLst>
                                      </p:cBhvr>
                                      <p:rCtr x="0" y="-1690"/>
                                    </p:animMotion>
                                  </p:childTnLst>
                                </p:cTn>
                              </p:par>
                              <p:par>
                                <p:cTn id="57" presetID="64" presetClass="path" presetSubtype="0" decel="100000" fill="hold" nodeType="withEffect">
                                  <p:stCondLst>
                                    <p:cond delay="300"/>
                                  </p:stCondLst>
                                  <p:childTnLst>
                                    <p:animMotion origin="layout" path="M 4.16667E-6 0.05 L 4.16667E-6 -2.96296E-6 " pathEditMode="relative" rAng="0" ptsTypes="AA">
                                      <p:cBhvr>
                                        <p:cTn id="58" dur="500" fill="hold"/>
                                        <p:tgtEl>
                                          <p:spTgt spid="72"/>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24" grpId="0"/>
      <p:bldP spid="24" grpId="1"/>
      <p:bldP spid="27" grpId="0"/>
      <p:bldP spid="27" grpId="1"/>
      <p:bldP spid="31" grpId="0"/>
      <p:bldP spid="3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Rounded Corners 116">
            <a:extLst>
              <a:ext uri="{FF2B5EF4-FFF2-40B4-BE49-F238E27FC236}">
                <a16:creationId xmlns:a16="http://schemas.microsoft.com/office/drawing/2014/main" id="{9D1AFE80-DAB7-4557-81C3-415DEADA93A9}"/>
              </a:ext>
              <a:ext uri="{C183D7F6-B498-43B3-948B-1728B52AA6E4}">
                <adec:decorative xmlns:adec="http://schemas.microsoft.com/office/drawing/2017/decorative" val="1"/>
              </a:ext>
            </a:extLst>
          </p:cNvPr>
          <p:cNvSpPr/>
          <p:nvPr/>
        </p:nvSpPr>
        <p:spPr bwMode="auto">
          <a:xfrm>
            <a:off x="10043581" y="2018099"/>
            <a:ext cx="1737360" cy="4041743"/>
          </a:xfrm>
          <a:prstGeom prst="roundRect">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45A39039-DB4F-8460-7378-75946183AACA}"/>
              </a:ext>
              <a:ext uri="{C183D7F6-B498-43B3-948B-1728B52AA6E4}">
                <adec:decorative xmlns:adec="http://schemas.microsoft.com/office/drawing/2017/decorative" val="1"/>
              </a:ext>
            </a:extLst>
          </p:cNvPr>
          <p:cNvSpPr/>
          <p:nvPr/>
        </p:nvSpPr>
        <p:spPr bwMode="auto">
          <a:xfrm>
            <a:off x="412901" y="2018099"/>
            <a:ext cx="1737360" cy="4041743"/>
          </a:xfrm>
          <a:prstGeom prst="roundRect">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141" name="TextBox 140">
            <a:extLst>
              <a:ext uri="{FF2B5EF4-FFF2-40B4-BE49-F238E27FC236}">
                <a16:creationId xmlns:a16="http://schemas.microsoft.com/office/drawing/2014/main" id="{E05709E9-D625-A6F8-2A6C-9E6DE803C3BB}"/>
              </a:ext>
            </a:extLst>
          </p:cNvPr>
          <p:cNvSpPr txBox="1"/>
          <p:nvPr/>
        </p:nvSpPr>
        <p:spPr>
          <a:xfrm>
            <a:off x="5612217" y="3843077"/>
            <a:ext cx="1003179" cy="492443"/>
          </a:xfrm>
          <a:prstGeom prst="rect">
            <a:avLst/>
          </a:prstGeom>
          <a:noFill/>
        </p:spPr>
        <p:txBody>
          <a:bodyPr wrap="square" lIns="0" tIns="0" rIns="0" bIns="0" rtlCol="0">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Microsoft</a:t>
            </a:r>
            <a:br>
              <a:rPr kumimoji="0" lang="en-US" sz="1600" b="1" i="0" u="none" strike="noStrike" kern="1200" cap="none" spc="0" normalizeH="0" baseline="0" noProof="0">
                <a:ln>
                  <a:noFill/>
                </a:ln>
                <a:solidFill>
                  <a:srgbClr val="FFFFFF"/>
                </a:solidFill>
                <a:effectLst/>
                <a:uLnTx/>
                <a:uFillTx/>
                <a:latin typeface="Segoe UI Semibold"/>
                <a:ea typeface="+mn-ea"/>
                <a:cs typeface="+mn-cs"/>
              </a:rPr>
            </a:br>
            <a:r>
              <a:rPr kumimoji="0" lang="en-US" sz="1600" b="1" i="0" u="none" strike="noStrike" kern="1200" cap="none" spc="0" normalizeH="0" baseline="0" noProof="0">
                <a:ln>
                  <a:noFill/>
                </a:ln>
                <a:solidFill>
                  <a:srgbClr val="FFFFFF"/>
                </a:solidFill>
                <a:effectLst/>
                <a:uLnTx/>
                <a:uFillTx/>
                <a:latin typeface="Segoe UI Semibold"/>
                <a:ea typeface="+mn-ea"/>
                <a:cs typeface="+mn-cs"/>
              </a:rPr>
              <a:t>Security</a:t>
            </a:r>
          </a:p>
        </p:txBody>
      </p:sp>
      <p:grpSp>
        <p:nvGrpSpPr>
          <p:cNvPr id="170" name="Group 169">
            <a:extLst>
              <a:ext uri="{FF2B5EF4-FFF2-40B4-BE49-F238E27FC236}">
                <a16:creationId xmlns:a16="http://schemas.microsoft.com/office/drawing/2014/main" id="{FEDF9EC1-C694-A93B-0299-A6936BE1EAB8}"/>
              </a:ext>
              <a:ext uri="{C183D7F6-B498-43B3-948B-1728B52AA6E4}">
                <adec:decorative xmlns:adec="http://schemas.microsoft.com/office/drawing/2017/decorative" val="1"/>
              </a:ext>
            </a:extLst>
          </p:cNvPr>
          <p:cNvGrpSpPr/>
          <p:nvPr/>
        </p:nvGrpSpPr>
        <p:grpSpPr>
          <a:xfrm>
            <a:off x="4222358" y="2215656"/>
            <a:ext cx="3747285" cy="3747285"/>
            <a:chOff x="4292286" y="2215656"/>
            <a:chExt cx="3747285" cy="3747285"/>
          </a:xfrm>
        </p:grpSpPr>
        <p:sp>
          <p:nvSpPr>
            <p:cNvPr id="116" name="Oval 115">
              <a:extLst>
                <a:ext uri="{FF2B5EF4-FFF2-40B4-BE49-F238E27FC236}">
                  <a16:creationId xmlns:a16="http://schemas.microsoft.com/office/drawing/2014/main" id="{C3B38291-A8E7-CABD-21B9-ED44DD10F2AF}"/>
                </a:ext>
              </a:extLst>
            </p:cNvPr>
            <p:cNvSpPr/>
            <p:nvPr/>
          </p:nvSpPr>
          <p:spPr bwMode="auto">
            <a:xfrm>
              <a:off x="4292286" y="2215656"/>
              <a:ext cx="3747285" cy="3747285"/>
            </a:xfrm>
            <a:prstGeom prst="ellipse">
              <a:avLst/>
            </a:prstGeom>
            <a:solidFill>
              <a:schemeClr val="bg1">
                <a:lumMod val="95000"/>
                <a:lumOff val="5000"/>
              </a:schemeClr>
            </a:solidFill>
            <a:ln w="381000" cap="flat" cmpd="sng" algn="ctr">
              <a:solidFill>
                <a:schemeClr val="bg2">
                  <a:alpha val="94000"/>
                </a:scheme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144" name="Rectangle: Rounded Corners 143">
              <a:extLst>
                <a:ext uri="{FF2B5EF4-FFF2-40B4-BE49-F238E27FC236}">
                  <a16:creationId xmlns:a16="http://schemas.microsoft.com/office/drawing/2014/main" id="{7A40988F-6CE4-C48D-4301-6FBCD05B3C4C}"/>
                </a:ext>
              </a:extLst>
            </p:cNvPr>
            <p:cNvSpPr/>
            <p:nvPr/>
          </p:nvSpPr>
          <p:spPr bwMode="auto">
            <a:xfrm>
              <a:off x="5251528" y="3174898"/>
              <a:ext cx="1828800" cy="1828800"/>
            </a:xfrm>
            <a:prstGeom prst="roundRect">
              <a:avLst>
                <a:gd name="adj" fmla="val 50000"/>
              </a:avLst>
            </a:prstGeom>
            <a:solidFill>
              <a:srgbClr val="1E1E1E"/>
            </a:solidFill>
            <a:ln w="25400" cap="flat" cmpd="sng" algn="ctr">
              <a:gradFill>
                <a:gsLst>
                  <a:gs pos="0">
                    <a:srgbClr val="8EC8E8"/>
                  </a:gs>
                  <a:gs pos="100000">
                    <a:srgbClr val="CD9AD0"/>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Security Copilot</a:t>
              </a:r>
            </a:p>
          </p:txBody>
        </p:sp>
      </p:grpSp>
      <p:sp>
        <p:nvSpPr>
          <p:cNvPr id="145" name="TextBox 144">
            <a:extLst>
              <a:ext uri="{FF2B5EF4-FFF2-40B4-BE49-F238E27FC236}">
                <a16:creationId xmlns:a16="http://schemas.microsoft.com/office/drawing/2014/main" id="{784AD60C-4C62-543F-1F1C-945E6F56A8F6}"/>
              </a:ext>
            </a:extLst>
          </p:cNvPr>
          <p:cNvSpPr txBox="1"/>
          <p:nvPr/>
        </p:nvSpPr>
        <p:spPr>
          <a:xfrm>
            <a:off x="504451" y="2569936"/>
            <a:ext cx="1554260" cy="387798"/>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Cloud </a:t>
            </a:r>
          </a:p>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platforms</a:t>
            </a:r>
          </a:p>
        </p:txBody>
      </p:sp>
      <p:sp>
        <p:nvSpPr>
          <p:cNvPr id="119" name="Freeform 5">
            <a:extLst>
              <a:ext uri="{FF2B5EF4-FFF2-40B4-BE49-F238E27FC236}">
                <a16:creationId xmlns:a16="http://schemas.microsoft.com/office/drawing/2014/main" id="{C83E5A4C-16F5-641A-99AB-B17AFF5798B9}"/>
              </a:ext>
              <a:ext uri="{C183D7F6-B498-43B3-948B-1728B52AA6E4}">
                <adec:decorative xmlns:adec="http://schemas.microsoft.com/office/drawing/2017/decorative" val="1"/>
              </a:ext>
            </a:extLst>
          </p:cNvPr>
          <p:cNvSpPr>
            <a:spLocks noChangeAspect="1" noEditPoints="1"/>
          </p:cNvSpPr>
          <p:nvPr/>
        </p:nvSpPr>
        <p:spPr bwMode="auto">
          <a:xfrm>
            <a:off x="10783830" y="5123907"/>
            <a:ext cx="272859" cy="274242"/>
          </a:xfrm>
          <a:custGeom>
            <a:avLst/>
            <a:gdLst>
              <a:gd name="T0" fmla="*/ 40 w 80"/>
              <a:gd name="T1" fmla="*/ 0 h 80"/>
              <a:gd name="T2" fmla="*/ 80 w 80"/>
              <a:gd name="T3" fmla="*/ 40 h 80"/>
              <a:gd name="T4" fmla="*/ 40 w 80"/>
              <a:gd name="T5" fmla="*/ 80 h 80"/>
              <a:gd name="T6" fmla="*/ 0 w 80"/>
              <a:gd name="T7" fmla="*/ 40 h 80"/>
              <a:gd name="T8" fmla="*/ 40 w 80"/>
              <a:gd name="T9" fmla="*/ 0 h 80"/>
              <a:gd name="T10" fmla="*/ 52 w 80"/>
              <a:gd name="T11" fmla="*/ 58 h 80"/>
              <a:gd name="T12" fmla="*/ 28 w 80"/>
              <a:gd name="T13" fmla="*/ 58 h 80"/>
              <a:gd name="T14" fmla="*/ 40 w 80"/>
              <a:gd name="T15" fmla="*/ 74 h 80"/>
              <a:gd name="T16" fmla="*/ 52 w 80"/>
              <a:gd name="T17" fmla="*/ 58 h 80"/>
              <a:gd name="T18" fmla="*/ 22 w 80"/>
              <a:gd name="T19" fmla="*/ 58 h 80"/>
              <a:gd name="T20" fmla="*/ 11 w 80"/>
              <a:gd name="T21" fmla="*/ 58 h 80"/>
              <a:gd name="T22" fmla="*/ 28 w 80"/>
              <a:gd name="T23" fmla="*/ 72 h 80"/>
              <a:gd name="T24" fmla="*/ 22 w 80"/>
              <a:gd name="T25" fmla="*/ 60 h 80"/>
              <a:gd name="T26" fmla="*/ 22 w 80"/>
              <a:gd name="T27" fmla="*/ 58 h 80"/>
              <a:gd name="T28" fmla="*/ 69 w 80"/>
              <a:gd name="T29" fmla="*/ 58 h 80"/>
              <a:gd name="T30" fmla="*/ 58 w 80"/>
              <a:gd name="T31" fmla="*/ 58 h 80"/>
              <a:gd name="T32" fmla="*/ 52 w 80"/>
              <a:gd name="T33" fmla="*/ 72 h 80"/>
              <a:gd name="T34" fmla="*/ 68 w 80"/>
              <a:gd name="T35" fmla="*/ 59 h 80"/>
              <a:gd name="T36" fmla="*/ 69 w 80"/>
              <a:gd name="T37" fmla="*/ 58 h 80"/>
              <a:gd name="T38" fmla="*/ 20 w 80"/>
              <a:gd name="T39" fmla="*/ 32 h 80"/>
              <a:gd name="T40" fmla="*/ 7 w 80"/>
              <a:gd name="T41" fmla="*/ 32 h 80"/>
              <a:gd name="T42" fmla="*/ 7 w 80"/>
              <a:gd name="T43" fmla="*/ 32 h 80"/>
              <a:gd name="T44" fmla="*/ 6 w 80"/>
              <a:gd name="T45" fmla="*/ 40 h 80"/>
              <a:gd name="T46" fmla="*/ 8 w 80"/>
              <a:gd name="T47" fmla="*/ 52 h 80"/>
              <a:gd name="T48" fmla="*/ 21 w 80"/>
              <a:gd name="T49" fmla="*/ 52 h 80"/>
              <a:gd name="T50" fmla="*/ 20 w 80"/>
              <a:gd name="T51" fmla="*/ 40 h 80"/>
              <a:gd name="T52" fmla="*/ 20 w 80"/>
              <a:gd name="T53" fmla="*/ 32 h 80"/>
              <a:gd name="T54" fmla="*/ 54 w 80"/>
              <a:gd name="T55" fmla="*/ 32 h 80"/>
              <a:gd name="T56" fmla="*/ 26 w 80"/>
              <a:gd name="T57" fmla="*/ 32 h 80"/>
              <a:gd name="T58" fmla="*/ 26 w 80"/>
              <a:gd name="T59" fmla="*/ 40 h 80"/>
              <a:gd name="T60" fmla="*/ 27 w 80"/>
              <a:gd name="T61" fmla="*/ 52 h 80"/>
              <a:gd name="T62" fmla="*/ 53 w 80"/>
              <a:gd name="T63" fmla="*/ 52 h 80"/>
              <a:gd name="T64" fmla="*/ 54 w 80"/>
              <a:gd name="T65" fmla="*/ 40 h 80"/>
              <a:gd name="T66" fmla="*/ 54 w 80"/>
              <a:gd name="T67" fmla="*/ 32 h 80"/>
              <a:gd name="T68" fmla="*/ 73 w 80"/>
              <a:gd name="T69" fmla="*/ 32 h 80"/>
              <a:gd name="T70" fmla="*/ 60 w 80"/>
              <a:gd name="T71" fmla="*/ 32 h 80"/>
              <a:gd name="T72" fmla="*/ 60 w 80"/>
              <a:gd name="T73" fmla="*/ 40 h 80"/>
              <a:gd name="T74" fmla="*/ 59 w 80"/>
              <a:gd name="T75" fmla="*/ 52 h 80"/>
              <a:gd name="T76" fmla="*/ 72 w 80"/>
              <a:gd name="T77" fmla="*/ 52 h 80"/>
              <a:gd name="T78" fmla="*/ 74 w 80"/>
              <a:gd name="T79" fmla="*/ 40 h 80"/>
              <a:gd name="T80" fmla="*/ 73 w 80"/>
              <a:gd name="T81" fmla="*/ 32 h 80"/>
              <a:gd name="T82" fmla="*/ 28 w 80"/>
              <a:gd name="T83" fmla="*/ 8 h 80"/>
              <a:gd name="T84" fmla="*/ 27 w 80"/>
              <a:gd name="T85" fmla="*/ 8 h 80"/>
              <a:gd name="T86" fmla="*/ 9 w 80"/>
              <a:gd name="T87" fmla="*/ 26 h 80"/>
              <a:gd name="T88" fmla="*/ 21 w 80"/>
              <a:gd name="T89" fmla="*/ 26 h 80"/>
              <a:gd name="T90" fmla="*/ 28 w 80"/>
              <a:gd name="T91" fmla="*/ 8 h 80"/>
              <a:gd name="T92" fmla="*/ 40 w 80"/>
              <a:gd name="T93" fmla="*/ 6 h 80"/>
              <a:gd name="T94" fmla="*/ 40 w 80"/>
              <a:gd name="T95" fmla="*/ 6 h 80"/>
              <a:gd name="T96" fmla="*/ 27 w 80"/>
              <a:gd name="T97" fmla="*/ 26 h 80"/>
              <a:gd name="T98" fmla="*/ 53 w 80"/>
              <a:gd name="T99" fmla="*/ 26 h 80"/>
              <a:gd name="T100" fmla="*/ 41 w 80"/>
              <a:gd name="T101" fmla="*/ 6 h 80"/>
              <a:gd name="T102" fmla="*/ 40 w 80"/>
              <a:gd name="T103" fmla="*/ 6 h 80"/>
              <a:gd name="T104" fmla="*/ 52 w 80"/>
              <a:gd name="T105" fmla="*/ 8 h 80"/>
              <a:gd name="T106" fmla="*/ 53 w 80"/>
              <a:gd name="T107" fmla="*/ 9 h 80"/>
              <a:gd name="T108" fmla="*/ 59 w 80"/>
              <a:gd name="T109" fmla="*/ 26 h 80"/>
              <a:gd name="T110" fmla="*/ 71 w 80"/>
              <a:gd name="T111" fmla="*/ 26 h 80"/>
              <a:gd name="T112" fmla="*/ 54 w 80"/>
              <a:gd name="T113" fmla="*/ 9 h 80"/>
              <a:gd name="T114" fmla="*/ 52 w 80"/>
              <a:gd name="T115"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 h="80">
                <a:moveTo>
                  <a:pt x="40" y="0"/>
                </a:moveTo>
                <a:cubicBezTo>
                  <a:pt x="62" y="0"/>
                  <a:pt x="80" y="18"/>
                  <a:pt x="80" y="40"/>
                </a:cubicBezTo>
                <a:cubicBezTo>
                  <a:pt x="80" y="62"/>
                  <a:pt x="62" y="80"/>
                  <a:pt x="40" y="80"/>
                </a:cubicBezTo>
                <a:cubicBezTo>
                  <a:pt x="18" y="80"/>
                  <a:pt x="0" y="62"/>
                  <a:pt x="0" y="40"/>
                </a:cubicBezTo>
                <a:cubicBezTo>
                  <a:pt x="0" y="18"/>
                  <a:pt x="18" y="0"/>
                  <a:pt x="40" y="0"/>
                </a:cubicBezTo>
                <a:close/>
                <a:moveTo>
                  <a:pt x="52" y="58"/>
                </a:moveTo>
                <a:cubicBezTo>
                  <a:pt x="28" y="58"/>
                  <a:pt x="28" y="58"/>
                  <a:pt x="28" y="58"/>
                </a:cubicBezTo>
                <a:cubicBezTo>
                  <a:pt x="31" y="68"/>
                  <a:pt x="35" y="74"/>
                  <a:pt x="40" y="74"/>
                </a:cubicBezTo>
                <a:cubicBezTo>
                  <a:pt x="45" y="74"/>
                  <a:pt x="49" y="68"/>
                  <a:pt x="52" y="58"/>
                </a:cubicBezTo>
                <a:close/>
                <a:moveTo>
                  <a:pt x="22" y="58"/>
                </a:moveTo>
                <a:cubicBezTo>
                  <a:pt x="11" y="58"/>
                  <a:pt x="11" y="58"/>
                  <a:pt x="11" y="58"/>
                </a:cubicBezTo>
                <a:cubicBezTo>
                  <a:pt x="15" y="64"/>
                  <a:pt x="21" y="69"/>
                  <a:pt x="28" y="72"/>
                </a:cubicBezTo>
                <a:cubicBezTo>
                  <a:pt x="25" y="68"/>
                  <a:pt x="24" y="64"/>
                  <a:pt x="22" y="60"/>
                </a:cubicBezTo>
                <a:lnTo>
                  <a:pt x="22" y="58"/>
                </a:lnTo>
                <a:close/>
                <a:moveTo>
                  <a:pt x="69" y="58"/>
                </a:moveTo>
                <a:cubicBezTo>
                  <a:pt x="58" y="58"/>
                  <a:pt x="58" y="58"/>
                  <a:pt x="58" y="58"/>
                </a:cubicBezTo>
                <a:cubicBezTo>
                  <a:pt x="57" y="63"/>
                  <a:pt x="55" y="68"/>
                  <a:pt x="52" y="72"/>
                </a:cubicBezTo>
                <a:cubicBezTo>
                  <a:pt x="59" y="69"/>
                  <a:pt x="64" y="65"/>
                  <a:pt x="68" y="59"/>
                </a:cubicBezTo>
                <a:lnTo>
                  <a:pt x="69" y="58"/>
                </a:lnTo>
                <a:close/>
                <a:moveTo>
                  <a:pt x="20" y="32"/>
                </a:moveTo>
                <a:cubicBezTo>
                  <a:pt x="7" y="32"/>
                  <a:pt x="7" y="32"/>
                  <a:pt x="7" y="32"/>
                </a:cubicBezTo>
                <a:cubicBezTo>
                  <a:pt x="7" y="32"/>
                  <a:pt x="7" y="32"/>
                  <a:pt x="7" y="32"/>
                </a:cubicBezTo>
                <a:cubicBezTo>
                  <a:pt x="6" y="35"/>
                  <a:pt x="6" y="37"/>
                  <a:pt x="6" y="40"/>
                </a:cubicBezTo>
                <a:cubicBezTo>
                  <a:pt x="6" y="44"/>
                  <a:pt x="7" y="48"/>
                  <a:pt x="8" y="52"/>
                </a:cubicBezTo>
                <a:cubicBezTo>
                  <a:pt x="21" y="52"/>
                  <a:pt x="21" y="52"/>
                  <a:pt x="21" y="52"/>
                </a:cubicBezTo>
                <a:cubicBezTo>
                  <a:pt x="20" y="48"/>
                  <a:pt x="20" y="44"/>
                  <a:pt x="20" y="40"/>
                </a:cubicBezTo>
                <a:cubicBezTo>
                  <a:pt x="20" y="37"/>
                  <a:pt x="20" y="35"/>
                  <a:pt x="20" y="32"/>
                </a:cubicBezTo>
                <a:close/>
                <a:moveTo>
                  <a:pt x="54" y="32"/>
                </a:moveTo>
                <a:cubicBezTo>
                  <a:pt x="26" y="32"/>
                  <a:pt x="26" y="32"/>
                  <a:pt x="26" y="32"/>
                </a:cubicBezTo>
                <a:cubicBezTo>
                  <a:pt x="26" y="35"/>
                  <a:pt x="26" y="37"/>
                  <a:pt x="26" y="40"/>
                </a:cubicBezTo>
                <a:cubicBezTo>
                  <a:pt x="26" y="44"/>
                  <a:pt x="26" y="48"/>
                  <a:pt x="27" y="52"/>
                </a:cubicBezTo>
                <a:cubicBezTo>
                  <a:pt x="53" y="52"/>
                  <a:pt x="53" y="52"/>
                  <a:pt x="53" y="52"/>
                </a:cubicBezTo>
                <a:cubicBezTo>
                  <a:pt x="54" y="48"/>
                  <a:pt x="54" y="44"/>
                  <a:pt x="54" y="40"/>
                </a:cubicBezTo>
                <a:cubicBezTo>
                  <a:pt x="54" y="37"/>
                  <a:pt x="54" y="35"/>
                  <a:pt x="54" y="32"/>
                </a:cubicBezTo>
                <a:close/>
                <a:moveTo>
                  <a:pt x="73" y="32"/>
                </a:moveTo>
                <a:cubicBezTo>
                  <a:pt x="60" y="32"/>
                  <a:pt x="60" y="32"/>
                  <a:pt x="60" y="32"/>
                </a:cubicBezTo>
                <a:cubicBezTo>
                  <a:pt x="60" y="35"/>
                  <a:pt x="60" y="37"/>
                  <a:pt x="60" y="40"/>
                </a:cubicBezTo>
                <a:cubicBezTo>
                  <a:pt x="60" y="44"/>
                  <a:pt x="60" y="48"/>
                  <a:pt x="59" y="52"/>
                </a:cubicBezTo>
                <a:cubicBezTo>
                  <a:pt x="72" y="52"/>
                  <a:pt x="72" y="52"/>
                  <a:pt x="72" y="52"/>
                </a:cubicBezTo>
                <a:cubicBezTo>
                  <a:pt x="73" y="48"/>
                  <a:pt x="74" y="44"/>
                  <a:pt x="74" y="40"/>
                </a:cubicBezTo>
                <a:cubicBezTo>
                  <a:pt x="74" y="37"/>
                  <a:pt x="74" y="35"/>
                  <a:pt x="73" y="32"/>
                </a:cubicBezTo>
                <a:close/>
                <a:moveTo>
                  <a:pt x="28" y="8"/>
                </a:moveTo>
                <a:cubicBezTo>
                  <a:pt x="27" y="8"/>
                  <a:pt x="27" y="8"/>
                  <a:pt x="27" y="8"/>
                </a:cubicBezTo>
                <a:cubicBezTo>
                  <a:pt x="19" y="12"/>
                  <a:pt x="13" y="18"/>
                  <a:pt x="9" y="26"/>
                </a:cubicBezTo>
                <a:cubicBezTo>
                  <a:pt x="21" y="26"/>
                  <a:pt x="21" y="26"/>
                  <a:pt x="21" y="26"/>
                </a:cubicBezTo>
                <a:cubicBezTo>
                  <a:pt x="22" y="19"/>
                  <a:pt x="25" y="13"/>
                  <a:pt x="28" y="8"/>
                </a:cubicBezTo>
                <a:close/>
                <a:moveTo>
                  <a:pt x="40" y="6"/>
                </a:moveTo>
                <a:cubicBezTo>
                  <a:pt x="40" y="6"/>
                  <a:pt x="40" y="6"/>
                  <a:pt x="40" y="6"/>
                </a:cubicBezTo>
                <a:cubicBezTo>
                  <a:pt x="34" y="6"/>
                  <a:pt x="30" y="14"/>
                  <a:pt x="27" y="26"/>
                </a:cubicBezTo>
                <a:cubicBezTo>
                  <a:pt x="53" y="26"/>
                  <a:pt x="53" y="26"/>
                  <a:pt x="53" y="26"/>
                </a:cubicBezTo>
                <a:cubicBezTo>
                  <a:pt x="50" y="15"/>
                  <a:pt x="46" y="7"/>
                  <a:pt x="41" y="6"/>
                </a:cubicBezTo>
                <a:lnTo>
                  <a:pt x="40" y="6"/>
                </a:lnTo>
                <a:close/>
                <a:moveTo>
                  <a:pt x="52" y="8"/>
                </a:moveTo>
                <a:cubicBezTo>
                  <a:pt x="53" y="9"/>
                  <a:pt x="53" y="9"/>
                  <a:pt x="53" y="9"/>
                </a:cubicBezTo>
                <a:cubicBezTo>
                  <a:pt x="56" y="14"/>
                  <a:pt x="58" y="19"/>
                  <a:pt x="59" y="26"/>
                </a:cubicBezTo>
                <a:cubicBezTo>
                  <a:pt x="71" y="26"/>
                  <a:pt x="71" y="26"/>
                  <a:pt x="71" y="26"/>
                </a:cubicBezTo>
                <a:cubicBezTo>
                  <a:pt x="68" y="18"/>
                  <a:pt x="61" y="12"/>
                  <a:pt x="54" y="9"/>
                </a:cubicBezTo>
                <a:lnTo>
                  <a:pt x="52" y="8"/>
                </a:lnTo>
                <a:close/>
              </a:path>
            </a:pathLst>
          </a:custGeom>
          <a:solidFill>
            <a:srgbClr val="FFFFFF">
              <a:lumMod val="50000"/>
            </a:srgbClr>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7" name="Freeform 6" descr="Android icon">
            <a:extLst>
              <a:ext uri="{FF2B5EF4-FFF2-40B4-BE49-F238E27FC236}">
                <a16:creationId xmlns:a16="http://schemas.microsoft.com/office/drawing/2014/main" id="{07DE746D-2A6A-4549-FF68-1E7C79200E84}"/>
              </a:ext>
            </a:extLst>
          </p:cNvPr>
          <p:cNvSpPr>
            <a:spLocks noChangeAspect="1" noEditPoints="1"/>
          </p:cNvSpPr>
          <p:nvPr/>
        </p:nvSpPr>
        <p:spPr bwMode="auto">
          <a:xfrm>
            <a:off x="10533408" y="3431607"/>
            <a:ext cx="227714" cy="274242"/>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rgbClr val="FFFFFF">
              <a:lumMod val="75000"/>
            </a:srgbClr>
          </a:solidFill>
          <a:ln>
            <a:noFill/>
          </a:ln>
        </p:spPr>
        <p:txBody>
          <a:bodyPr vert="horz" wrap="square" lIns="45706" tIns="22854" rIns="45706" bIns="22854"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138" name="Picture 2" descr="Icon&#10;&#10;Description automatically generated">
            <a:extLst>
              <a:ext uri="{FF2B5EF4-FFF2-40B4-BE49-F238E27FC236}">
                <a16:creationId xmlns:a16="http://schemas.microsoft.com/office/drawing/2014/main" id="{274E0869-AE2D-3832-D179-512532AA7308}"/>
              </a:ext>
            </a:extLst>
          </p:cNvPr>
          <p:cNvPicPr>
            <a:picLocks noChangeAspect="1" noChangeArrowheads="1"/>
          </p:cNvPicPr>
          <p:nvPr/>
        </p:nvPicPr>
        <p:blipFill>
          <a:blip r:embed="rId3">
            <a:clrChange>
              <a:clrFrom>
                <a:srgbClr val="FFFFFF"/>
              </a:clrFrom>
              <a:clrTo>
                <a:srgbClr val="FFFFFF">
                  <a:alpha val="0"/>
                </a:srgbClr>
              </a:clrTo>
            </a:clrChange>
            <a:duotone>
              <a:srgbClr val="E6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032870" y="3431607"/>
            <a:ext cx="274242" cy="274242"/>
          </a:xfrm>
          <a:prstGeom prst="rect">
            <a:avLst/>
          </a:prstGeom>
          <a:noFill/>
        </p:spPr>
      </p:pic>
      <p:sp>
        <p:nvSpPr>
          <p:cNvPr id="139" name="Freeform 11" descr="Linux icon">
            <a:extLst>
              <a:ext uri="{FF2B5EF4-FFF2-40B4-BE49-F238E27FC236}">
                <a16:creationId xmlns:a16="http://schemas.microsoft.com/office/drawing/2014/main" id="{179B6610-A389-949D-CA7A-82870C5482F1}"/>
              </a:ext>
            </a:extLst>
          </p:cNvPr>
          <p:cNvSpPr>
            <a:spLocks noChangeAspect="1" noEditPoints="1"/>
          </p:cNvSpPr>
          <p:nvPr/>
        </p:nvSpPr>
        <p:spPr bwMode="auto">
          <a:xfrm>
            <a:off x="11067922" y="4272380"/>
            <a:ext cx="246198" cy="274242"/>
          </a:xfrm>
          <a:custGeom>
            <a:avLst/>
            <a:gdLst>
              <a:gd name="T0" fmla="*/ 113 w 472"/>
              <a:gd name="T1" fmla="*/ 367 h 526"/>
              <a:gd name="T2" fmla="*/ 98 w 472"/>
              <a:gd name="T3" fmla="*/ 308 h 526"/>
              <a:gd name="T4" fmla="*/ 149 w 472"/>
              <a:gd name="T5" fmla="*/ 246 h 526"/>
              <a:gd name="T6" fmla="*/ 245 w 472"/>
              <a:gd name="T7" fmla="*/ 177 h 526"/>
              <a:gd name="T8" fmla="*/ 185 w 472"/>
              <a:gd name="T9" fmla="*/ 179 h 526"/>
              <a:gd name="T10" fmla="*/ 256 w 472"/>
              <a:gd name="T11" fmla="*/ 154 h 526"/>
              <a:gd name="T12" fmla="*/ 222 w 472"/>
              <a:gd name="T13" fmla="*/ 162 h 526"/>
              <a:gd name="T14" fmla="*/ 167 w 472"/>
              <a:gd name="T15" fmla="*/ 136 h 526"/>
              <a:gd name="T16" fmla="*/ 180 w 472"/>
              <a:gd name="T17" fmla="*/ 93 h 526"/>
              <a:gd name="T18" fmla="*/ 172 w 472"/>
              <a:gd name="T19" fmla="*/ 129 h 526"/>
              <a:gd name="T20" fmla="*/ 197 w 472"/>
              <a:gd name="T21" fmla="*/ 114 h 526"/>
              <a:gd name="T22" fmla="*/ 271 w 472"/>
              <a:gd name="T23" fmla="*/ 105 h 526"/>
              <a:gd name="T24" fmla="*/ 243 w 472"/>
              <a:gd name="T25" fmla="*/ 92 h 526"/>
              <a:gd name="T26" fmla="*/ 267 w 472"/>
              <a:gd name="T27" fmla="*/ 170 h 526"/>
              <a:gd name="T28" fmla="*/ 335 w 472"/>
              <a:gd name="T29" fmla="*/ 346 h 526"/>
              <a:gd name="T30" fmla="*/ 317 w 472"/>
              <a:gd name="T31" fmla="*/ 228 h 526"/>
              <a:gd name="T32" fmla="*/ 368 w 472"/>
              <a:gd name="T33" fmla="*/ 354 h 526"/>
              <a:gd name="T34" fmla="*/ 302 w 472"/>
              <a:gd name="T35" fmla="*/ 441 h 526"/>
              <a:gd name="T36" fmla="*/ 295 w 472"/>
              <a:gd name="T37" fmla="*/ 448 h 526"/>
              <a:gd name="T38" fmla="*/ 231 w 472"/>
              <a:gd name="T39" fmla="*/ 467 h 526"/>
              <a:gd name="T40" fmla="*/ 179 w 472"/>
              <a:gd name="T41" fmla="*/ 468 h 526"/>
              <a:gd name="T42" fmla="*/ 151 w 472"/>
              <a:gd name="T43" fmla="*/ 445 h 526"/>
              <a:gd name="T44" fmla="*/ 24 w 472"/>
              <a:gd name="T45" fmla="*/ 484 h 526"/>
              <a:gd name="T46" fmla="*/ 16 w 472"/>
              <a:gd name="T47" fmla="*/ 426 h 526"/>
              <a:gd name="T48" fmla="*/ 51 w 472"/>
              <a:gd name="T49" fmla="*/ 403 h 526"/>
              <a:gd name="T50" fmla="*/ 11 w 472"/>
              <a:gd name="T51" fmla="*/ 404 h 526"/>
              <a:gd name="T52" fmla="*/ 61 w 472"/>
              <a:gd name="T53" fmla="*/ 500 h 526"/>
              <a:gd name="T54" fmla="*/ 237 w 472"/>
              <a:gd name="T55" fmla="*/ 496 h 526"/>
              <a:gd name="T56" fmla="*/ 354 w 472"/>
              <a:gd name="T57" fmla="*/ 518 h 526"/>
              <a:gd name="T58" fmla="*/ 406 w 472"/>
              <a:gd name="T59" fmla="*/ 382 h 526"/>
              <a:gd name="T60" fmla="*/ 359 w 472"/>
              <a:gd name="T61" fmla="*/ 499 h 526"/>
              <a:gd name="T62" fmla="*/ 305 w 472"/>
              <a:gd name="T63" fmla="*/ 385 h 526"/>
              <a:gd name="T64" fmla="*/ 395 w 472"/>
              <a:gd name="T65" fmla="*/ 372 h 526"/>
              <a:gd name="T66" fmla="*/ 318 w 472"/>
              <a:gd name="T67" fmla="*/ 157 h 526"/>
              <a:gd name="T68" fmla="*/ 217 w 472"/>
              <a:gd name="T69" fmla="*/ 1 h 526"/>
              <a:gd name="T70" fmla="*/ 153 w 472"/>
              <a:gd name="T71" fmla="*/ 172 h 526"/>
              <a:gd name="T72" fmla="*/ 64 w 472"/>
              <a:gd name="T73" fmla="*/ 347 h 526"/>
              <a:gd name="T74" fmla="*/ 254 w 472"/>
              <a:gd name="T75" fmla="*/ 40 h 526"/>
              <a:gd name="T76" fmla="*/ 271 w 472"/>
              <a:gd name="T77" fmla="*/ 40 h 526"/>
              <a:gd name="T78" fmla="*/ 254 w 472"/>
              <a:gd name="T79" fmla="*/ 40 h 526"/>
              <a:gd name="T80" fmla="*/ 307 w 472"/>
              <a:gd name="T81" fmla="*/ 170 h 526"/>
              <a:gd name="T82" fmla="*/ 196 w 472"/>
              <a:gd name="T83" fmla="*/ 120 h 526"/>
              <a:gd name="T84" fmla="*/ 180 w 472"/>
              <a:gd name="T85" fmla="*/ 103 h 526"/>
              <a:gd name="T86" fmla="*/ 185 w 472"/>
              <a:gd name="T87" fmla="*/ 112 h 526"/>
              <a:gd name="T88" fmla="*/ 247 w 472"/>
              <a:gd name="T89" fmla="*/ 100 h 526"/>
              <a:gd name="T90" fmla="*/ 248 w 472"/>
              <a:gd name="T91" fmla="*/ 98 h 526"/>
              <a:gd name="T92" fmla="*/ 221 w 472"/>
              <a:gd name="T93" fmla="*/ 124 h 526"/>
              <a:gd name="T94" fmla="*/ 114 w 472"/>
              <a:gd name="T95" fmla="*/ 258 h 526"/>
              <a:gd name="T96" fmla="*/ 111 w 472"/>
              <a:gd name="T97" fmla="*/ 26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2" h="526">
                <a:moveTo>
                  <a:pt x="159" y="446"/>
                </a:moveTo>
                <a:cubicBezTo>
                  <a:pt x="177" y="444"/>
                  <a:pt x="180" y="424"/>
                  <a:pt x="171" y="415"/>
                </a:cubicBezTo>
                <a:cubicBezTo>
                  <a:pt x="164" y="408"/>
                  <a:pt x="124" y="378"/>
                  <a:pt x="113" y="367"/>
                </a:cubicBezTo>
                <a:cubicBezTo>
                  <a:pt x="108" y="361"/>
                  <a:pt x="102" y="359"/>
                  <a:pt x="99" y="353"/>
                </a:cubicBezTo>
                <a:cubicBezTo>
                  <a:pt x="93" y="339"/>
                  <a:pt x="88" y="319"/>
                  <a:pt x="96" y="304"/>
                </a:cubicBezTo>
                <a:cubicBezTo>
                  <a:pt x="98" y="302"/>
                  <a:pt x="99" y="303"/>
                  <a:pt x="98" y="308"/>
                </a:cubicBezTo>
                <a:cubicBezTo>
                  <a:pt x="91" y="339"/>
                  <a:pt x="111" y="364"/>
                  <a:pt x="116" y="351"/>
                </a:cubicBezTo>
                <a:cubicBezTo>
                  <a:pt x="119" y="342"/>
                  <a:pt x="116" y="326"/>
                  <a:pt x="117" y="314"/>
                </a:cubicBezTo>
                <a:cubicBezTo>
                  <a:pt x="120" y="291"/>
                  <a:pt x="141" y="248"/>
                  <a:pt x="149" y="246"/>
                </a:cubicBezTo>
                <a:cubicBezTo>
                  <a:pt x="136" y="221"/>
                  <a:pt x="166" y="201"/>
                  <a:pt x="165" y="178"/>
                </a:cubicBezTo>
                <a:cubicBezTo>
                  <a:pt x="165" y="164"/>
                  <a:pt x="178" y="196"/>
                  <a:pt x="191" y="203"/>
                </a:cubicBezTo>
                <a:cubicBezTo>
                  <a:pt x="206" y="211"/>
                  <a:pt x="222" y="188"/>
                  <a:pt x="245" y="177"/>
                </a:cubicBezTo>
                <a:cubicBezTo>
                  <a:pt x="251" y="174"/>
                  <a:pt x="259" y="170"/>
                  <a:pt x="259" y="168"/>
                </a:cubicBezTo>
                <a:cubicBezTo>
                  <a:pt x="256" y="155"/>
                  <a:pt x="229" y="184"/>
                  <a:pt x="204" y="185"/>
                </a:cubicBezTo>
                <a:cubicBezTo>
                  <a:pt x="193" y="185"/>
                  <a:pt x="189" y="183"/>
                  <a:pt x="185" y="179"/>
                </a:cubicBezTo>
                <a:cubicBezTo>
                  <a:pt x="172" y="166"/>
                  <a:pt x="186" y="176"/>
                  <a:pt x="206" y="173"/>
                </a:cubicBezTo>
                <a:cubicBezTo>
                  <a:pt x="214" y="171"/>
                  <a:pt x="217" y="170"/>
                  <a:pt x="226" y="166"/>
                </a:cubicBezTo>
                <a:cubicBezTo>
                  <a:pt x="235" y="163"/>
                  <a:pt x="246" y="157"/>
                  <a:pt x="256" y="154"/>
                </a:cubicBezTo>
                <a:cubicBezTo>
                  <a:pt x="263" y="152"/>
                  <a:pt x="262" y="147"/>
                  <a:pt x="260" y="145"/>
                </a:cubicBezTo>
                <a:cubicBezTo>
                  <a:pt x="258" y="144"/>
                  <a:pt x="256" y="145"/>
                  <a:pt x="254" y="148"/>
                </a:cubicBezTo>
                <a:cubicBezTo>
                  <a:pt x="249" y="155"/>
                  <a:pt x="229" y="160"/>
                  <a:pt x="222" y="162"/>
                </a:cubicBezTo>
                <a:cubicBezTo>
                  <a:pt x="214" y="164"/>
                  <a:pt x="205" y="167"/>
                  <a:pt x="192" y="166"/>
                </a:cubicBezTo>
                <a:cubicBezTo>
                  <a:pt x="174" y="166"/>
                  <a:pt x="178" y="157"/>
                  <a:pt x="165" y="149"/>
                </a:cubicBezTo>
                <a:cubicBezTo>
                  <a:pt x="161" y="147"/>
                  <a:pt x="162" y="141"/>
                  <a:pt x="167" y="136"/>
                </a:cubicBezTo>
                <a:cubicBezTo>
                  <a:pt x="170" y="133"/>
                  <a:pt x="177" y="132"/>
                  <a:pt x="181" y="126"/>
                </a:cubicBezTo>
                <a:cubicBezTo>
                  <a:pt x="181" y="125"/>
                  <a:pt x="186" y="120"/>
                  <a:pt x="190" y="117"/>
                </a:cubicBezTo>
                <a:cubicBezTo>
                  <a:pt x="191" y="116"/>
                  <a:pt x="191" y="94"/>
                  <a:pt x="180" y="93"/>
                </a:cubicBezTo>
                <a:cubicBezTo>
                  <a:pt x="170" y="93"/>
                  <a:pt x="167" y="100"/>
                  <a:pt x="167" y="108"/>
                </a:cubicBezTo>
                <a:cubicBezTo>
                  <a:pt x="168" y="116"/>
                  <a:pt x="172" y="122"/>
                  <a:pt x="175" y="122"/>
                </a:cubicBezTo>
                <a:cubicBezTo>
                  <a:pt x="180" y="122"/>
                  <a:pt x="175" y="128"/>
                  <a:pt x="172" y="129"/>
                </a:cubicBezTo>
                <a:cubicBezTo>
                  <a:pt x="168" y="130"/>
                  <a:pt x="162" y="112"/>
                  <a:pt x="163" y="103"/>
                </a:cubicBezTo>
                <a:cubicBezTo>
                  <a:pt x="163" y="94"/>
                  <a:pt x="168" y="77"/>
                  <a:pt x="180" y="78"/>
                </a:cubicBezTo>
                <a:cubicBezTo>
                  <a:pt x="190" y="78"/>
                  <a:pt x="198" y="91"/>
                  <a:pt x="197" y="114"/>
                </a:cubicBezTo>
                <a:cubicBezTo>
                  <a:pt x="197" y="118"/>
                  <a:pt x="214" y="112"/>
                  <a:pt x="220" y="118"/>
                </a:cubicBezTo>
                <a:cubicBezTo>
                  <a:pt x="224" y="122"/>
                  <a:pt x="206" y="78"/>
                  <a:pt x="246" y="75"/>
                </a:cubicBezTo>
                <a:cubicBezTo>
                  <a:pt x="257" y="77"/>
                  <a:pt x="267" y="80"/>
                  <a:pt x="271" y="105"/>
                </a:cubicBezTo>
                <a:cubicBezTo>
                  <a:pt x="270" y="107"/>
                  <a:pt x="274" y="124"/>
                  <a:pt x="267" y="126"/>
                </a:cubicBezTo>
                <a:cubicBezTo>
                  <a:pt x="259" y="129"/>
                  <a:pt x="255" y="126"/>
                  <a:pt x="259" y="118"/>
                </a:cubicBezTo>
                <a:cubicBezTo>
                  <a:pt x="262" y="110"/>
                  <a:pt x="259" y="91"/>
                  <a:pt x="243" y="92"/>
                </a:cubicBezTo>
                <a:cubicBezTo>
                  <a:pt x="227" y="93"/>
                  <a:pt x="229" y="122"/>
                  <a:pt x="233" y="123"/>
                </a:cubicBezTo>
                <a:cubicBezTo>
                  <a:pt x="238" y="123"/>
                  <a:pt x="249" y="131"/>
                  <a:pt x="257" y="133"/>
                </a:cubicBezTo>
                <a:cubicBezTo>
                  <a:pt x="282" y="138"/>
                  <a:pt x="264" y="152"/>
                  <a:pt x="267" y="170"/>
                </a:cubicBezTo>
                <a:cubicBezTo>
                  <a:pt x="271" y="190"/>
                  <a:pt x="284" y="185"/>
                  <a:pt x="296" y="238"/>
                </a:cubicBezTo>
                <a:cubicBezTo>
                  <a:pt x="298" y="241"/>
                  <a:pt x="308" y="244"/>
                  <a:pt x="318" y="285"/>
                </a:cubicBezTo>
                <a:cubicBezTo>
                  <a:pt x="326" y="321"/>
                  <a:pt x="314" y="348"/>
                  <a:pt x="335" y="346"/>
                </a:cubicBezTo>
                <a:cubicBezTo>
                  <a:pt x="339" y="345"/>
                  <a:pt x="346" y="344"/>
                  <a:pt x="349" y="334"/>
                </a:cubicBezTo>
                <a:cubicBezTo>
                  <a:pt x="357" y="306"/>
                  <a:pt x="345" y="274"/>
                  <a:pt x="333" y="252"/>
                </a:cubicBezTo>
                <a:cubicBezTo>
                  <a:pt x="327" y="240"/>
                  <a:pt x="320" y="231"/>
                  <a:pt x="317" y="228"/>
                </a:cubicBezTo>
                <a:cubicBezTo>
                  <a:pt x="330" y="236"/>
                  <a:pt x="347" y="261"/>
                  <a:pt x="351" y="280"/>
                </a:cubicBezTo>
                <a:cubicBezTo>
                  <a:pt x="357" y="305"/>
                  <a:pt x="360" y="315"/>
                  <a:pt x="352" y="341"/>
                </a:cubicBezTo>
                <a:cubicBezTo>
                  <a:pt x="357" y="344"/>
                  <a:pt x="368" y="349"/>
                  <a:pt x="368" y="354"/>
                </a:cubicBezTo>
                <a:cubicBezTo>
                  <a:pt x="356" y="344"/>
                  <a:pt x="320" y="343"/>
                  <a:pt x="319" y="366"/>
                </a:cubicBezTo>
                <a:cubicBezTo>
                  <a:pt x="313" y="366"/>
                  <a:pt x="309" y="366"/>
                  <a:pt x="305" y="371"/>
                </a:cubicBezTo>
                <a:cubicBezTo>
                  <a:pt x="290" y="388"/>
                  <a:pt x="304" y="423"/>
                  <a:pt x="302" y="441"/>
                </a:cubicBezTo>
                <a:cubicBezTo>
                  <a:pt x="301" y="458"/>
                  <a:pt x="296" y="474"/>
                  <a:pt x="294" y="490"/>
                </a:cubicBezTo>
                <a:cubicBezTo>
                  <a:pt x="285" y="490"/>
                  <a:pt x="286" y="484"/>
                  <a:pt x="289" y="475"/>
                </a:cubicBezTo>
                <a:cubicBezTo>
                  <a:pt x="291" y="467"/>
                  <a:pt x="295" y="457"/>
                  <a:pt x="295" y="448"/>
                </a:cubicBezTo>
                <a:cubicBezTo>
                  <a:pt x="296" y="439"/>
                  <a:pt x="295" y="434"/>
                  <a:pt x="293" y="432"/>
                </a:cubicBezTo>
                <a:cubicBezTo>
                  <a:pt x="290" y="431"/>
                  <a:pt x="287" y="434"/>
                  <a:pt x="282" y="441"/>
                </a:cubicBezTo>
                <a:cubicBezTo>
                  <a:pt x="273" y="457"/>
                  <a:pt x="251" y="464"/>
                  <a:pt x="231" y="467"/>
                </a:cubicBezTo>
                <a:cubicBezTo>
                  <a:pt x="211" y="469"/>
                  <a:pt x="192" y="467"/>
                  <a:pt x="183" y="456"/>
                </a:cubicBezTo>
                <a:cubicBezTo>
                  <a:pt x="179" y="452"/>
                  <a:pt x="174" y="457"/>
                  <a:pt x="173" y="458"/>
                </a:cubicBezTo>
                <a:cubicBezTo>
                  <a:pt x="172" y="460"/>
                  <a:pt x="176" y="462"/>
                  <a:pt x="179" y="468"/>
                </a:cubicBezTo>
                <a:cubicBezTo>
                  <a:pt x="184" y="476"/>
                  <a:pt x="188" y="489"/>
                  <a:pt x="177" y="495"/>
                </a:cubicBezTo>
                <a:cubicBezTo>
                  <a:pt x="178" y="465"/>
                  <a:pt x="168" y="464"/>
                  <a:pt x="159" y="446"/>
                </a:cubicBezTo>
                <a:close/>
                <a:moveTo>
                  <a:pt x="151" y="445"/>
                </a:moveTo>
                <a:cubicBezTo>
                  <a:pt x="159" y="456"/>
                  <a:pt x="184" y="504"/>
                  <a:pt x="140" y="510"/>
                </a:cubicBezTo>
                <a:cubicBezTo>
                  <a:pt x="125" y="512"/>
                  <a:pt x="101" y="501"/>
                  <a:pt x="78" y="496"/>
                </a:cubicBezTo>
                <a:cubicBezTo>
                  <a:pt x="57" y="491"/>
                  <a:pt x="36" y="488"/>
                  <a:pt x="24" y="484"/>
                </a:cubicBezTo>
                <a:cubicBezTo>
                  <a:pt x="17" y="482"/>
                  <a:pt x="14" y="480"/>
                  <a:pt x="13" y="477"/>
                </a:cubicBezTo>
                <a:cubicBezTo>
                  <a:pt x="12" y="469"/>
                  <a:pt x="22" y="458"/>
                  <a:pt x="22" y="448"/>
                </a:cubicBezTo>
                <a:cubicBezTo>
                  <a:pt x="23" y="439"/>
                  <a:pt x="19" y="434"/>
                  <a:pt x="16" y="426"/>
                </a:cubicBezTo>
                <a:cubicBezTo>
                  <a:pt x="13" y="419"/>
                  <a:pt x="12" y="413"/>
                  <a:pt x="14" y="410"/>
                </a:cubicBezTo>
                <a:cubicBezTo>
                  <a:pt x="16" y="407"/>
                  <a:pt x="20" y="406"/>
                  <a:pt x="27" y="407"/>
                </a:cubicBezTo>
                <a:cubicBezTo>
                  <a:pt x="35" y="408"/>
                  <a:pt x="46" y="406"/>
                  <a:pt x="51" y="403"/>
                </a:cubicBezTo>
                <a:cubicBezTo>
                  <a:pt x="60" y="397"/>
                  <a:pt x="65" y="386"/>
                  <a:pt x="60" y="372"/>
                </a:cubicBezTo>
                <a:cubicBezTo>
                  <a:pt x="60" y="385"/>
                  <a:pt x="56" y="390"/>
                  <a:pt x="45" y="397"/>
                </a:cubicBezTo>
                <a:cubicBezTo>
                  <a:pt x="34" y="402"/>
                  <a:pt x="18" y="398"/>
                  <a:pt x="11" y="404"/>
                </a:cubicBezTo>
                <a:cubicBezTo>
                  <a:pt x="2" y="412"/>
                  <a:pt x="14" y="432"/>
                  <a:pt x="13" y="447"/>
                </a:cubicBezTo>
                <a:cubicBezTo>
                  <a:pt x="12" y="458"/>
                  <a:pt x="0" y="471"/>
                  <a:pt x="6" y="482"/>
                </a:cubicBezTo>
                <a:cubicBezTo>
                  <a:pt x="11" y="494"/>
                  <a:pt x="36" y="495"/>
                  <a:pt x="61" y="500"/>
                </a:cubicBezTo>
                <a:cubicBezTo>
                  <a:pt x="98" y="508"/>
                  <a:pt x="119" y="521"/>
                  <a:pt x="136" y="522"/>
                </a:cubicBezTo>
                <a:cubicBezTo>
                  <a:pt x="161" y="523"/>
                  <a:pt x="165" y="497"/>
                  <a:pt x="204" y="497"/>
                </a:cubicBezTo>
                <a:cubicBezTo>
                  <a:pt x="215" y="497"/>
                  <a:pt x="226" y="496"/>
                  <a:pt x="237" y="496"/>
                </a:cubicBezTo>
                <a:cubicBezTo>
                  <a:pt x="250" y="496"/>
                  <a:pt x="262" y="496"/>
                  <a:pt x="275" y="496"/>
                </a:cubicBezTo>
                <a:cubicBezTo>
                  <a:pt x="301" y="497"/>
                  <a:pt x="292" y="510"/>
                  <a:pt x="309" y="519"/>
                </a:cubicBezTo>
                <a:cubicBezTo>
                  <a:pt x="323" y="526"/>
                  <a:pt x="348" y="523"/>
                  <a:pt x="354" y="518"/>
                </a:cubicBezTo>
                <a:cubicBezTo>
                  <a:pt x="362" y="510"/>
                  <a:pt x="385" y="491"/>
                  <a:pt x="401" y="482"/>
                </a:cubicBezTo>
                <a:cubicBezTo>
                  <a:pt x="423" y="472"/>
                  <a:pt x="472" y="453"/>
                  <a:pt x="436" y="431"/>
                </a:cubicBezTo>
                <a:cubicBezTo>
                  <a:pt x="428" y="426"/>
                  <a:pt x="408" y="420"/>
                  <a:pt x="406" y="382"/>
                </a:cubicBezTo>
                <a:cubicBezTo>
                  <a:pt x="399" y="389"/>
                  <a:pt x="400" y="424"/>
                  <a:pt x="421" y="432"/>
                </a:cubicBezTo>
                <a:cubicBezTo>
                  <a:pt x="444" y="439"/>
                  <a:pt x="459" y="453"/>
                  <a:pt x="415" y="467"/>
                </a:cubicBezTo>
                <a:cubicBezTo>
                  <a:pt x="386" y="477"/>
                  <a:pt x="381" y="480"/>
                  <a:pt x="359" y="499"/>
                </a:cubicBezTo>
                <a:cubicBezTo>
                  <a:pt x="336" y="518"/>
                  <a:pt x="301" y="511"/>
                  <a:pt x="307" y="470"/>
                </a:cubicBezTo>
                <a:cubicBezTo>
                  <a:pt x="310" y="449"/>
                  <a:pt x="312" y="432"/>
                  <a:pt x="307" y="414"/>
                </a:cubicBezTo>
                <a:cubicBezTo>
                  <a:pt x="304" y="405"/>
                  <a:pt x="303" y="393"/>
                  <a:pt x="305" y="385"/>
                </a:cubicBezTo>
                <a:cubicBezTo>
                  <a:pt x="308" y="370"/>
                  <a:pt x="317" y="365"/>
                  <a:pt x="325" y="380"/>
                </a:cubicBezTo>
                <a:cubicBezTo>
                  <a:pt x="330" y="389"/>
                  <a:pt x="332" y="400"/>
                  <a:pt x="351" y="401"/>
                </a:cubicBezTo>
                <a:cubicBezTo>
                  <a:pt x="380" y="403"/>
                  <a:pt x="386" y="373"/>
                  <a:pt x="395" y="372"/>
                </a:cubicBezTo>
                <a:cubicBezTo>
                  <a:pt x="401" y="371"/>
                  <a:pt x="408" y="353"/>
                  <a:pt x="403" y="324"/>
                </a:cubicBezTo>
                <a:cubicBezTo>
                  <a:pt x="398" y="294"/>
                  <a:pt x="380" y="246"/>
                  <a:pt x="357" y="221"/>
                </a:cubicBezTo>
                <a:cubicBezTo>
                  <a:pt x="338" y="201"/>
                  <a:pt x="325" y="183"/>
                  <a:pt x="318" y="157"/>
                </a:cubicBezTo>
                <a:cubicBezTo>
                  <a:pt x="311" y="136"/>
                  <a:pt x="308" y="115"/>
                  <a:pt x="309" y="95"/>
                </a:cubicBezTo>
                <a:cubicBezTo>
                  <a:pt x="311" y="69"/>
                  <a:pt x="297" y="33"/>
                  <a:pt x="274" y="17"/>
                </a:cubicBezTo>
                <a:cubicBezTo>
                  <a:pt x="260" y="6"/>
                  <a:pt x="237" y="0"/>
                  <a:pt x="217" y="1"/>
                </a:cubicBezTo>
                <a:cubicBezTo>
                  <a:pt x="206" y="1"/>
                  <a:pt x="195" y="2"/>
                  <a:pt x="187" y="7"/>
                </a:cubicBezTo>
                <a:cubicBezTo>
                  <a:pt x="153" y="25"/>
                  <a:pt x="148" y="51"/>
                  <a:pt x="149" y="81"/>
                </a:cubicBezTo>
                <a:cubicBezTo>
                  <a:pt x="149" y="109"/>
                  <a:pt x="150" y="141"/>
                  <a:pt x="153" y="172"/>
                </a:cubicBezTo>
                <a:cubicBezTo>
                  <a:pt x="150" y="186"/>
                  <a:pt x="130" y="212"/>
                  <a:pt x="117" y="229"/>
                </a:cubicBezTo>
                <a:cubicBezTo>
                  <a:pt x="100" y="245"/>
                  <a:pt x="92" y="278"/>
                  <a:pt x="81" y="306"/>
                </a:cubicBezTo>
                <a:cubicBezTo>
                  <a:pt x="75" y="321"/>
                  <a:pt x="65" y="328"/>
                  <a:pt x="64" y="347"/>
                </a:cubicBezTo>
                <a:cubicBezTo>
                  <a:pt x="64" y="353"/>
                  <a:pt x="64" y="367"/>
                  <a:pt x="69" y="363"/>
                </a:cubicBezTo>
                <a:cubicBezTo>
                  <a:pt x="89" y="347"/>
                  <a:pt x="114" y="386"/>
                  <a:pt x="151" y="445"/>
                </a:cubicBezTo>
                <a:close/>
                <a:moveTo>
                  <a:pt x="254" y="40"/>
                </a:moveTo>
                <a:cubicBezTo>
                  <a:pt x="253" y="43"/>
                  <a:pt x="249" y="46"/>
                  <a:pt x="252" y="48"/>
                </a:cubicBezTo>
                <a:cubicBezTo>
                  <a:pt x="254" y="50"/>
                  <a:pt x="256" y="45"/>
                  <a:pt x="262" y="43"/>
                </a:cubicBezTo>
                <a:cubicBezTo>
                  <a:pt x="263" y="42"/>
                  <a:pt x="270" y="43"/>
                  <a:pt x="271" y="40"/>
                </a:cubicBezTo>
                <a:cubicBezTo>
                  <a:pt x="272" y="38"/>
                  <a:pt x="268" y="37"/>
                  <a:pt x="265" y="35"/>
                </a:cubicBezTo>
                <a:cubicBezTo>
                  <a:pt x="263" y="32"/>
                  <a:pt x="260" y="30"/>
                  <a:pt x="258" y="30"/>
                </a:cubicBezTo>
                <a:cubicBezTo>
                  <a:pt x="252" y="31"/>
                  <a:pt x="255" y="37"/>
                  <a:pt x="254" y="40"/>
                </a:cubicBezTo>
                <a:close/>
                <a:moveTo>
                  <a:pt x="289" y="156"/>
                </a:moveTo>
                <a:cubicBezTo>
                  <a:pt x="291" y="154"/>
                  <a:pt x="292" y="160"/>
                  <a:pt x="298" y="164"/>
                </a:cubicBezTo>
                <a:cubicBezTo>
                  <a:pt x="302" y="166"/>
                  <a:pt x="306" y="164"/>
                  <a:pt x="307" y="170"/>
                </a:cubicBezTo>
                <a:cubicBezTo>
                  <a:pt x="308" y="174"/>
                  <a:pt x="306" y="179"/>
                  <a:pt x="302" y="178"/>
                </a:cubicBezTo>
                <a:cubicBezTo>
                  <a:pt x="296" y="177"/>
                  <a:pt x="283" y="163"/>
                  <a:pt x="289" y="156"/>
                </a:cubicBezTo>
                <a:close/>
                <a:moveTo>
                  <a:pt x="196" y="120"/>
                </a:moveTo>
                <a:cubicBezTo>
                  <a:pt x="187" y="120"/>
                  <a:pt x="186" y="126"/>
                  <a:pt x="189" y="126"/>
                </a:cubicBezTo>
                <a:cubicBezTo>
                  <a:pt x="192" y="126"/>
                  <a:pt x="190" y="121"/>
                  <a:pt x="196" y="120"/>
                </a:cubicBezTo>
                <a:close/>
                <a:moveTo>
                  <a:pt x="180" y="103"/>
                </a:moveTo>
                <a:cubicBezTo>
                  <a:pt x="181" y="103"/>
                  <a:pt x="183" y="105"/>
                  <a:pt x="182" y="108"/>
                </a:cubicBezTo>
                <a:cubicBezTo>
                  <a:pt x="181" y="111"/>
                  <a:pt x="182" y="113"/>
                  <a:pt x="184" y="113"/>
                </a:cubicBezTo>
                <a:cubicBezTo>
                  <a:pt x="185" y="113"/>
                  <a:pt x="185" y="113"/>
                  <a:pt x="185" y="112"/>
                </a:cubicBezTo>
                <a:cubicBezTo>
                  <a:pt x="186" y="105"/>
                  <a:pt x="183" y="100"/>
                  <a:pt x="181" y="99"/>
                </a:cubicBezTo>
                <a:cubicBezTo>
                  <a:pt x="178" y="99"/>
                  <a:pt x="178" y="104"/>
                  <a:pt x="180" y="103"/>
                </a:cubicBezTo>
                <a:close/>
                <a:moveTo>
                  <a:pt x="247" y="100"/>
                </a:moveTo>
                <a:cubicBezTo>
                  <a:pt x="250" y="101"/>
                  <a:pt x="252" y="105"/>
                  <a:pt x="252" y="109"/>
                </a:cubicBezTo>
                <a:cubicBezTo>
                  <a:pt x="253" y="110"/>
                  <a:pt x="256" y="109"/>
                  <a:pt x="256" y="108"/>
                </a:cubicBezTo>
                <a:cubicBezTo>
                  <a:pt x="256" y="101"/>
                  <a:pt x="250" y="97"/>
                  <a:pt x="248" y="98"/>
                </a:cubicBezTo>
                <a:cubicBezTo>
                  <a:pt x="244" y="98"/>
                  <a:pt x="246" y="100"/>
                  <a:pt x="247" y="100"/>
                </a:cubicBezTo>
                <a:close/>
                <a:moveTo>
                  <a:pt x="213" y="121"/>
                </a:moveTo>
                <a:cubicBezTo>
                  <a:pt x="221" y="117"/>
                  <a:pt x="224" y="123"/>
                  <a:pt x="221" y="124"/>
                </a:cubicBezTo>
                <a:cubicBezTo>
                  <a:pt x="218" y="125"/>
                  <a:pt x="218" y="120"/>
                  <a:pt x="213" y="121"/>
                </a:cubicBezTo>
                <a:close/>
                <a:moveTo>
                  <a:pt x="111" y="265"/>
                </a:moveTo>
                <a:cubicBezTo>
                  <a:pt x="107" y="264"/>
                  <a:pt x="112" y="261"/>
                  <a:pt x="114" y="258"/>
                </a:cubicBezTo>
                <a:cubicBezTo>
                  <a:pt x="117" y="253"/>
                  <a:pt x="116" y="248"/>
                  <a:pt x="119" y="249"/>
                </a:cubicBezTo>
                <a:cubicBezTo>
                  <a:pt x="121" y="250"/>
                  <a:pt x="120" y="253"/>
                  <a:pt x="118" y="257"/>
                </a:cubicBezTo>
                <a:cubicBezTo>
                  <a:pt x="117" y="261"/>
                  <a:pt x="112" y="265"/>
                  <a:pt x="111" y="265"/>
                </a:cubicBezTo>
                <a:close/>
              </a:path>
            </a:pathLst>
          </a:custGeom>
          <a:solidFill>
            <a:srgbClr val="FFFFFF">
              <a:lumMod val="50000"/>
            </a:srgbClr>
          </a:solidFill>
          <a:ln>
            <a:noFill/>
          </a:ln>
        </p:spPr>
        <p:txBody>
          <a:bodyPr vert="horz" wrap="square" lIns="45706" tIns="22854" rIns="45706" bIns="22854"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75000"/>
                </a:srgbClr>
              </a:solidFill>
              <a:effectLst/>
              <a:uLnTx/>
              <a:uFillTx/>
              <a:latin typeface="Segoe UI"/>
              <a:ea typeface="+mn-ea"/>
              <a:cs typeface="+mn-cs"/>
            </a:endParaRPr>
          </a:p>
        </p:txBody>
      </p:sp>
      <p:pic>
        <p:nvPicPr>
          <p:cNvPr id="140" name="Picture 2" descr="A black rectangle with a black background&#10;&#10;Description automatically generated with low confidence">
            <a:extLst>
              <a:ext uri="{FF2B5EF4-FFF2-40B4-BE49-F238E27FC236}">
                <a16:creationId xmlns:a16="http://schemas.microsoft.com/office/drawing/2014/main" id="{35A3AD4E-9C14-8E9E-7029-FED5E0832CB6}"/>
              </a:ext>
            </a:extLst>
          </p:cNvPr>
          <p:cNvPicPr>
            <a:picLocks noChangeAspect="1" noChangeArrowheads="1"/>
          </p:cNvPicPr>
          <p:nvPr/>
        </p:nvPicPr>
        <p:blipFill>
          <a:blip r:embed="rId4">
            <a:duotone>
              <a:srgbClr val="E6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526396" y="4272380"/>
            <a:ext cx="273416" cy="274242"/>
          </a:xfrm>
          <a:prstGeom prst="rect">
            <a:avLst/>
          </a:prstGeom>
          <a:noFill/>
        </p:spPr>
      </p:pic>
      <p:sp>
        <p:nvSpPr>
          <p:cNvPr id="146" name="TextBox 145">
            <a:extLst>
              <a:ext uri="{FF2B5EF4-FFF2-40B4-BE49-F238E27FC236}">
                <a16:creationId xmlns:a16="http://schemas.microsoft.com/office/drawing/2014/main" id="{DD7B7AE1-B822-1E96-F0DC-B5F12039AE4C}"/>
              </a:ext>
            </a:extLst>
          </p:cNvPr>
          <p:cNvSpPr txBox="1"/>
          <p:nvPr/>
        </p:nvSpPr>
        <p:spPr>
          <a:xfrm>
            <a:off x="10133289" y="2569936"/>
            <a:ext cx="1554260" cy="387798"/>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Device</a:t>
            </a:r>
          </a:p>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OSs</a:t>
            </a:r>
          </a:p>
        </p:txBody>
      </p:sp>
      <p:pic>
        <p:nvPicPr>
          <p:cNvPr id="147" name="Picture 4" descr="See the source image">
            <a:extLst>
              <a:ext uri="{FF2B5EF4-FFF2-40B4-BE49-F238E27FC236}">
                <a16:creationId xmlns:a16="http://schemas.microsoft.com/office/drawing/2014/main" id="{363DE22A-283E-9FB3-3608-D94F3E1A6BDE}"/>
              </a:ext>
            </a:extLst>
          </p:cNvPr>
          <p:cNvPicPr>
            <a:picLocks noChangeAspect="1" noChangeArrowheads="1"/>
          </p:cNvPicPr>
          <p:nvPr/>
        </p:nvPicPr>
        <p:blipFill rotWithShape="1">
          <a:blip r:embed="rId5" cstate="screen">
            <a:duotone>
              <a:srgbClr val="E6E6E6">
                <a:shade val="45000"/>
                <a:satMod val="135000"/>
              </a:srgbClr>
              <a:prstClr val="white"/>
            </a:duotone>
            <a:extLst>
              <a:ext uri="{28A0092B-C50C-407E-A947-70E740481C1C}">
                <a14:useLocalDpi xmlns:a14="http://schemas.microsoft.com/office/drawing/2010/main"/>
              </a:ext>
            </a:extLst>
          </a:blip>
          <a:srcRect l="27156" t="9388" r="27156" b="39903"/>
          <a:stretch/>
        </p:blipFill>
        <p:spPr bwMode="auto">
          <a:xfrm>
            <a:off x="987758" y="3431607"/>
            <a:ext cx="587647" cy="366872"/>
          </a:xfrm>
          <a:prstGeom prst="rect">
            <a:avLst/>
          </a:prstGeom>
          <a:extLst>
            <a:ext uri="{909E8E84-426E-40DD-AFC4-6F175D3DCCD1}">
              <a14:hiddenFill xmlns:a14="http://schemas.microsoft.com/office/drawing/2010/main">
                <a:solidFill>
                  <a:srgbClr val="FFFFFF"/>
                </a:solidFill>
              </a14:hiddenFill>
            </a:ext>
          </a:extLst>
        </p:spPr>
      </p:pic>
      <p:pic>
        <p:nvPicPr>
          <p:cNvPr id="148" name="Picture 2" descr="Azure has a new logo, but where do you download it? Here!">
            <a:extLst>
              <a:ext uri="{FF2B5EF4-FFF2-40B4-BE49-F238E27FC236}">
                <a16:creationId xmlns:a16="http://schemas.microsoft.com/office/drawing/2014/main" id="{D3FB7556-41F7-DAE4-DCA3-142352A81CEA}"/>
              </a:ext>
            </a:extLst>
          </p:cNvPr>
          <p:cNvPicPr>
            <a:picLocks noChangeAspect="1" noChangeArrowheads="1"/>
          </p:cNvPicPr>
          <p:nvPr/>
        </p:nvPicPr>
        <p:blipFill>
          <a:blip r:embed="rId6">
            <a:duotone>
              <a:srgbClr val="E6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2769" y="4272380"/>
            <a:ext cx="377624" cy="377624"/>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6" descr="Amazon Web Services - Wikipedia">
            <a:extLst>
              <a:ext uri="{FF2B5EF4-FFF2-40B4-BE49-F238E27FC236}">
                <a16:creationId xmlns:a16="http://schemas.microsoft.com/office/drawing/2014/main" id="{CDAF2C53-3153-CB11-48CA-6CA4334A6B00}"/>
              </a:ext>
            </a:extLst>
          </p:cNvPr>
          <p:cNvPicPr>
            <a:picLocks noChangeAspect="1" noChangeArrowheads="1"/>
          </p:cNvPicPr>
          <p:nvPr/>
        </p:nvPicPr>
        <p:blipFill>
          <a:blip r:embed="rId7">
            <a:duotone>
              <a:srgbClr val="E6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53119" y="5123907"/>
            <a:ext cx="456925" cy="273394"/>
          </a:xfrm>
          <a:prstGeom prst="rect">
            <a:avLst/>
          </a:prstGeom>
          <a:noFill/>
          <a:extLst>
            <a:ext uri="{909E8E84-426E-40DD-AFC4-6F175D3DCCD1}">
              <a14:hiddenFill xmlns:a14="http://schemas.microsoft.com/office/drawing/2010/main">
                <a:solidFill>
                  <a:srgbClr val="FFFFFF"/>
                </a:solidFill>
              </a14:hiddenFill>
            </a:ext>
          </a:extLst>
        </p:spPr>
      </p:pic>
      <p:sp>
        <p:nvSpPr>
          <p:cNvPr id="160" name="Title 1">
            <a:extLst>
              <a:ext uri="{FF2B5EF4-FFF2-40B4-BE49-F238E27FC236}">
                <a16:creationId xmlns:a16="http://schemas.microsoft.com/office/drawing/2014/main" id="{1E8DB3D8-0887-9572-A862-AFE521A047E4}"/>
              </a:ext>
            </a:extLst>
          </p:cNvPr>
          <p:cNvSpPr txBox="1">
            <a:spLocks noGrp="1"/>
          </p:cNvSpPr>
          <p:nvPr>
            <p:ph type="title" idx="4294967295"/>
          </p:nvPr>
        </p:nvSpPr>
        <p:spPr>
          <a:xfrm>
            <a:off x="1617662" y="610193"/>
            <a:ext cx="8956675" cy="11641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Defend at </a:t>
            </a:r>
            <a:r>
              <a:rPr lang="en-US" sz="4000" spc="0">
                <a:ln>
                  <a:noFill/>
                </a:ln>
                <a:gradFill flip="none" rotWithShape="1">
                  <a:gsLst>
                    <a:gs pos="0">
                      <a:srgbClr val="CD9AD0"/>
                    </a:gs>
                    <a:gs pos="100000">
                      <a:srgbClr val="8EC8E8"/>
                    </a:gs>
                  </a:gsLst>
                  <a:lin ang="10800000" scaled="1"/>
                  <a:tileRect/>
                </a:gradFill>
                <a:latin typeface="Segoe UI Semibold"/>
              </a:rPr>
              <a:t>machine speed </a:t>
            </a:r>
            <a:r>
              <a:rPr kumimoji="0" lang="en-US" sz="4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with </a:t>
            </a:r>
            <a:r>
              <a:rPr lang="en-US" sz="4000" spc="0">
                <a:ln>
                  <a:noFill/>
                </a:ln>
                <a:latin typeface="Segoe UI Semibold"/>
              </a:rPr>
              <a:t>Microsoft Security Copilot</a:t>
            </a:r>
          </a:p>
        </p:txBody>
      </p:sp>
      <p:grpSp>
        <p:nvGrpSpPr>
          <p:cNvPr id="169" name="Group 168" descr="Microsoft Security Experts">
            <a:extLst>
              <a:ext uri="{FF2B5EF4-FFF2-40B4-BE49-F238E27FC236}">
                <a16:creationId xmlns:a16="http://schemas.microsoft.com/office/drawing/2014/main" id="{9F001349-3494-5C04-1B54-8B491F5C661A}"/>
              </a:ext>
            </a:extLst>
          </p:cNvPr>
          <p:cNvGrpSpPr/>
          <p:nvPr/>
        </p:nvGrpSpPr>
        <p:grpSpPr>
          <a:xfrm>
            <a:off x="3452179" y="6345613"/>
            <a:ext cx="5287643" cy="193899"/>
            <a:chOff x="3500967" y="6345613"/>
            <a:chExt cx="5287643" cy="193899"/>
          </a:xfrm>
        </p:grpSpPr>
        <p:cxnSp>
          <p:nvCxnSpPr>
            <p:cNvPr id="165" name="Straight Connector 164">
              <a:extLst>
                <a:ext uri="{FF2B5EF4-FFF2-40B4-BE49-F238E27FC236}">
                  <a16:creationId xmlns:a16="http://schemas.microsoft.com/office/drawing/2014/main" id="{8C31BA04-9530-924F-788A-1B686D7C7946}"/>
                </a:ext>
              </a:extLst>
            </p:cNvPr>
            <p:cNvCxnSpPr>
              <a:cxnSpLocks/>
            </p:cNvCxnSpPr>
            <p:nvPr/>
          </p:nvCxnSpPr>
          <p:spPr>
            <a:xfrm>
              <a:off x="3500967" y="6459544"/>
              <a:ext cx="1456266" cy="0"/>
            </a:xfrm>
            <a:prstGeom prst="line">
              <a:avLst/>
            </a:prstGeom>
            <a:solidFill>
              <a:srgbClr val="1E1E1E"/>
            </a:solidFill>
            <a:ln w="12700" cap="flat" cmpd="sng" algn="ctr">
              <a:gradFill>
                <a:gsLst>
                  <a:gs pos="0">
                    <a:srgbClr val="8EC8E8"/>
                  </a:gs>
                  <a:gs pos="100000">
                    <a:srgbClr val="CD9AD0"/>
                  </a:gs>
                </a:gsLst>
                <a:lin ang="5400000" scaled="1"/>
              </a:gradFill>
              <a:prstDash val="sysDash"/>
              <a:headEnd type="none" w="med" len="med"/>
              <a:tailEnd type="none" w="med" len="med"/>
            </a:ln>
            <a:effectLst>
              <a:outerShdw blurRad="63500" dist="63500" dir="2700000" algn="tl" rotWithShape="0">
                <a:srgbClr val="737373">
                  <a:alpha val="20000"/>
                </a:srgbClr>
              </a:outerShdw>
            </a:effectLst>
          </p:spPr>
        </p:cxnSp>
        <p:sp>
          <p:nvSpPr>
            <p:cNvPr id="166" name="Rectangle 165">
              <a:extLst>
                <a:ext uri="{FF2B5EF4-FFF2-40B4-BE49-F238E27FC236}">
                  <a16:creationId xmlns:a16="http://schemas.microsoft.com/office/drawing/2014/main" id="{B1AA6A19-76D5-E299-7CA4-CB660CB4290F}"/>
                </a:ext>
              </a:extLst>
            </p:cNvPr>
            <p:cNvSpPr/>
            <p:nvPr/>
          </p:nvSpPr>
          <p:spPr bwMode="auto">
            <a:xfrm>
              <a:off x="5089536" y="6345613"/>
              <a:ext cx="2172691"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Security Experts</a:t>
              </a:r>
            </a:p>
          </p:txBody>
        </p:sp>
        <p:cxnSp>
          <p:nvCxnSpPr>
            <p:cNvPr id="167" name="Straight Connector 166">
              <a:extLst>
                <a:ext uri="{FF2B5EF4-FFF2-40B4-BE49-F238E27FC236}">
                  <a16:creationId xmlns:a16="http://schemas.microsoft.com/office/drawing/2014/main" id="{74D311B4-EC19-770B-7270-C10D7DEE5409}"/>
                </a:ext>
              </a:extLst>
            </p:cNvPr>
            <p:cNvCxnSpPr>
              <a:cxnSpLocks/>
            </p:cNvCxnSpPr>
            <p:nvPr/>
          </p:nvCxnSpPr>
          <p:spPr>
            <a:xfrm>
              <a:off x="7332344" y="6459544"/>
              <a:ext cx="1456266" cy="0"/>
            </a:xfrm>
            <a:prstGeom prst="line">
              <a:avLst/>
            </a:prstGeom>
            <a:solidFill>
              <a:srgbClr val="1E1E1E"/>
            </a:solidFill>
            <a:ln w="12700" cap="flat" cmpd="sng" algn="ctr">
              <a:gradFill>
                <a:gsLst>
                  <a:gs pos="0">
                    <a:srgbClr val="8EC8E8"/>
                  </a:gs>
                  <a:gs pos="100000">
                    <a:srgbClr val="CD9AD0"/>
                  </a:gs>
                </a:gsLst>
                <a:lin ang="5400000" scaled="1"/>
              </a:gradFill>
              <a:prstDash val="sysDash"/>
              <a:headEnd type="none" w="med" len="med"/>
              <a:tailEnd type="none" w="med" len="med"/>
            </a:ln>
            <a:effectLst>
              <a:outerShdw blurRad="63500" dist="63500" dir="2700000" algn="tl" rotWithShape="0">
                <a:srgbClr val="737373">
                  <a:alpha val="20000"/>
                </a:srgbClr>
              </a:outerShdw>
            </a:effectLst>
          </p:spPr>
        </p:cxnSp>
      </p:grpSp>
      <p:grpSp>
        <p:nvGrpSpPr>
          <p:cNvPr id="162" name="Group 161" descr="Microsoft Defender icon">
            <a:extLst>
              <a:ext uri="{FF2B5EF4-FFF2-40B4-BE49-F238E27FC236}">
                <a16:creationId xmlns:a16="http://schemas.microsoft.com/office/drawing/2014/main" id="{8FFEA1C9-C79A-CC19-6576-7DF312D93A44}"/>
              </a:ext>
            </a:extLst>
          </p:cNvPr>
          <p:cNvGrpSpPr/>
          <p:nvPr/>
        </p:nvGrpSpPr>
        <p:grpSpPr>
          <a:xfrm>
            <a:off x="3464068" y="2411937"/>
            <a:ext cx="1736866" cy="443198"/>
            <a:chOff x="3217559" y="2246778"/>
            <a:chExt cx="1736866" cy="443198"/>
          </a:xfrm>
        </p:grpSpPr>
        <p:sp>
          <p:nvSpPr>
            <p:cNvPr id="120" name="Rectangle 119">
              <a:extLst>
                <a:ext uri="{FF2B5EF4-FFF2-40B4-BE49-F238E27FC236}">
                  <a16:creationId xmlns:a16="http://schemas.microsoft.com/office/drawing/2014/main" id="{483D3C9C-A709-A9C7-2D46-761587EE948E}"/>
                </a:ext>
              </a:extLst>
            </p:cNvPr>
            <p:cNvSpPr/>
            <p:nvPr/>
          </p:nvSpPr>
          <p:spPr bwMode="auto">
            <a:xfrm>
              <a:off x="3217559" y="2246778"/>
              <a:ext cx="1736866" cy="443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Defender</a:t>
              </a:r>
            </a:p>
          </p:txBody>
        </p:sp>
        <p:pic>
          <p:nvPicPr>
            <p:cNvPr id="121" name="Picture 6" descr="Microsoft Defender - Wikipedia">
              <a:extLst>
                <a:ext uri="{FF2B5EF4-FFF2-40B4-BE49-F238E27FC236}">
                  <a16:creationId xmlns:a16="http://schemas.microsoft.com/office/drawing/2014/main" id="{53B66A72-037E-7541-C14E-2913CC6B46C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4259716" y="2358663"/>
              <a:ext cx="219428" cy="219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descr="Microsoft Sentinel icon">
            <a:extLst>
              <a:ext uri="{FF2B5EF4-FFF2-40B4-BE49-F238E27FC236}">
                <a16:creationId xmlns:a16="http://schemas.microsoft.com/office/drawing/2014/main" id="{A66C6909-00BB-6BF3-664F-AA423C2CCEC0}"/>
              </a:ext>
            </a:extLst>
          </p:cNvPr>
          <p:cNvGrpSpPr/>
          <p:nvPr/>
        </p:nvGrpSpPr>
        <p:grpSpPr>
          <a:xfrm>
            <a:off x="2830129" y="3867699"/>
            <a:ext cx="1736868" cy="443198"/>
            <a:chOff x="2697343" y="3867699"/>
            <a:chExt cx="1736868" cy="443198"/>
          </a:xfrm>
        </p:grpSpPr>
        <p:sp>
          <p:nvSpPr>
            <p:cNvPr id="122" name="Rectangle 121">
              <a:extLst>
                <a:ext uri="{FF2B5EF4-FFF2-40B4-BE49-F238E27FC236}">
                  <a16:creationId xmlns:a16="http://schemas.microsoft.com/office/drawing/2014/main" id="{B257F373-D674-7158-6A3A-8048EA5663CB}"/>
                </a:ext>
              </a:extLst>
            </p:cNvPr>
            <p:cNvSpPr/>
            <p:nvPr/>
          </p:nvSpPr>
          <p:spPr bwMode="auto">
            <a:xfrm>
              <a:off x="2697343" y="3867699"/>
              <a:ext cx="1736868" cy="443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Sentinel</a:t>
              </a:r>
            </a:p>
          </p:txBody>
        </p:sp>
        <p:pic>
          <p:nvPicPr>
            <p:cNvPr id="123" name="Graphic 122">
              <a:extLst>
                <a:ext uri="{FF2B5EF4-FFF2-40B4-BE49-F238E27FC236}">
                  <a16:creationId xmlns:a16="http://schemas.microsoft.com/office/drawing/2014/main" id="{A0713D76-3BA0-D7F6-DE2A-1CF1293CF7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2430" y="3972460"/>
              <a:ext cx="192440" cy="233677"/>
            </a:xfrm>
            <a:prstGeom prst="rect">
              <a:avLst/>
            </a:prstGeom>
          </p:spPr>
        </p:pic>
      </p:grpSp>
      <p:grpSp>
        <p:nvGrpSpPr>
          <p:cNvPr id="150" name="Group 149" descr="Microsoft Entra icon">
            <a:extLst>
              <a:ext uri="{FF2B5EF4-FFF2-40B4-BE49-F238E27FC236}">
                <a16:creationId xmlns:a16="http://schemas.microsoft.com/office/drawing/2014/main" id="{8C711882-341F-EF1D-326E-DB9F4DE9FE91}"/>
              </a:ext>
            </a:extLst>
          </p:cNvPr>
          <p:cNvGrpSpPr/>
          <p:nvPr/>
        </p:nvGrpSpPr>
        <p:grpSpPr>
          <a:xfrm>
            <a:off x="3420279" y="5339603"/>
            <a:ext cx="1737113" cy="443198"/>
            <a:chOff x="9513611" y="4231691"/>
            <a:chExt cx="1737360" cy="443261"/>
          </a:xfrm>
        </p:grpSpPr>
        <p:sp>
          <p:nvSpPr>
            <p:cNvPr id="151" name="Rectangle 150">
              <a:extLst>
                <a:ext uri="{FF2B5EF4-FFF2-40B4-BE49-F238E27FC236}">
                  <a16:creationId xmlns:a16="http://schemas.microsoft.com/office/drawing/2014/main" id="{7D7CEF41-1EEB-8FF5-279D-DEE36C4EA7CE}"/>
                </a:ext>
              </a:extLst>
            </p:cNvPr>
            <p:cNvSpPr/>
            <p:nvPr/>
          </p:nvSpPr>
          <p:spPr bwMode="auto">
            <a:xfrm>
              <a:off x="9513611" y="4231691"/>
              <a:ext cx="1737360" cy="44326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a:t>
              </a:r>
              <a:b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rPr>
                <a:t>Entra</a:t>
              </a: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pic>
          <p:nvPicPr>
            <p:cNvPr id="152" name="Graphic 17">
              <a:extLst>
                <a:ext uri="{FF2B5EF4-FFF2-40B4-BE49-F238E27FC236}">
                  <a16:creationId xmlns:a16="http://schemas.microsoft.com/office/drawing/2014/main" id="{18AFA24C-4F24-5B35-7174-F81F8B541636}"/>
                </a:ext>
              </a:extLst>
            </p:cNvPr>
            <p:cNvPicPr>
              <a:picLocks noChangeAspect="1"/>
            </p:cNvPicPr>
            <p:nvPr/>
          </p:nvPicPr>
          <p:blipFill>
            <a:blip r:embed="rId11"/>
            <a:srcRect/>
            <a:stretch/>
          </p:blipFill>
          <p:spPr>
            <a:xfrm>
              <a:off x="10557992" y="4324328"/>
              <a:ext cx="186027" cy="233104"/>
            </a:xfrm>
            <a:prstGeom prst="rect">
              <a:avLst/>
            </a:prstGeom>
          </p:spPr>
        </p:pic>
      </p:grpSp>
      <p:grpSp>
        <p:nvGrpSpPr>
          <p:cNvPr id="171" name="Group 170" descr="Microsoft Intune icon">
            <a:extLst>
              <a:ext uri="{FF2B5EF4-FFF2-40B4-BE49-F238E27FC236}">
                <a16:creationId xmlns:a16="http://schemas.microsoft.com/office/drawing/2014/main" id="{5D21C0D5-8768-413A-68D7-1B8ADE0EF51A}"/>
              </a:ext>
            </a:extLst>
          </p:cNvPr>
          <p:cNvGrpSpPr/>
          <p:nvPr/>
        </p:nvGrpSpPr>
        <p:grpSpPr>
          <a:xfrm>
            <a:off x="7418390" y="5417153"/>
            <a:ext cx="2136821" cy="443198"/>
            <a:chOff x="7476446" y="5417153"/>
            <a:chExt cx="2136821" cy="443198"/>
          </a:xfrm>
        </p:grpSpPr>
        <p:sp>
          <p:nvSpPr>
            <p:cNvPr id="124" name="TextBox 123">
              <a:extLst>
                <a:ext uri="{FF2B5EF4-FFF2-40B4-BE49-F238E27FC236}">
                  <a16:creationId xmlns:a16="http://schemas.microsoft.com/office/drawing/2014/main" id="{B43C99E2-F9FE-CD89-6774-9AB1F8D7F6E2}"/>
                </a:ext>
              </a:extLst>
            </p:cNvPr>
            <p:cNvSpPr txBox="1"/>
            <p:nvPr/>
          </p:nvSpPr>
          <p:spPr>
            <a:xfrm>
              <a:off x="7876400" y="5417153"/>
              <a:ext cx="1736867" cy="443198"/>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1828800">
                <a:defRPr sz="2400" kern="0">
                  <a:gradFill>
                    <a:gsLst>
                      <a:gs pos="21739">
                        <a:schemeClr val="tx1"/>
                      </a:gs>
                      <a:gs pos="42000">
                        <a:schemeClr val="tx1"/>
                      </a:gs>
                    </a:gsLst>
                    <a:lin ang="16200000" scaled="1"/>
                  </a:gradFill>
                  <a:latin typeface="+mj-l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Intune</a:t>
              </a:r>
            </a:p>
          </p:txBody>
        </p:sp>
        <p:grpSp>
          <p:nvGrpSpPr>
            <p:cNvPr id="125" name="Azure product" descr="Azure product">
              <a:extLst>
                <a:ext uri="{FF2B5EF4-FFF2-40B4-BE49-F238E27FC236}">
                  <a16:creationId xmlns:a16="http://schemas.microsoft.com/office/drawing/2014/main" id="{8A16B365-DA9C-30DA-A1E1-A19A37EEDD04}"/>
                </a:ext>
              </a:extLst>
            </p:cNvPr>
            <p:cNvGrpSpPr/>
            <p:nvPr/>
          </p:nvGrpSpPr>
          <p:grpSpPr>
            <a:xfrm>
              <a:off x="7476446" y="5486374"/>
              <a:ext cx="241303" cy="242089"/>
              <a:chOff x="680248" y="2127511"/>
              <a:chExt cx="398962" cy="400261"/>
            </a:xfrm>
          </p:grpSpPr>
          <p:sp>
            <p:nvSpPr>
              <p:cNvPr id="126" name="Freeform: Shape 125">
                <a:extLst>
                  <a:ext uri="{FF2B5EF4-FFF2-40B4-BE49-F238E27FC236}">
                    <a16:creationId xmlns:a16="http://schemas.microsoft.com/office/drawing/2014/main" id="{431C69BE-B14E-DA8D-B842-1ABE5FDA7532}"/>
                  </a:ext>
                </a:extLst>
              </p:cNvPr>
              <p:cNvSpPr/>
              <p:nvPr/>
            </p:nvSpPr>
            <p:spPr>
              <a:xfrm>
                <a:off x="680248" y="2192872"/>
                <a:ext cx="82916" cy="124373"/>
              </a:xfrm>
              <a:custGeom>
                <a:avLst/>
                <a:gdLst>
                  <a:gd name="connsiteX0" fmla="*/ 52403 w 82915"/>
                  <a:gd name="connsiteY0" fmla="*/ 1328 h 124373"/>
                  <a:gd name="connsiteX1" fmla="*/ 1328 w 82915"/>
                  <a:gd name="connsiteY1" fmla="*/ 124217 h 124373"/>
                  <a:gd name="connsiteX2" fmla="*/ 43891 w 82915"/>
                  <a:gd name="connsiteY2" fmla="*/ 124217 h 124373"/>
                  <a:gd name="connsiteX3" fmla="*/ 82337 w 82915"/>
                  <a:gd name="connsiteY3" fmla="*/ 31282 h 124373"/>
                  <a:gd name="connsiteX4" fmla="*/ 52403 w 82915"/>
                  <a:gd name="connsiteY4" fmla="*/ 1328 h 124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5" h="124373">
                    <a:moveTo>
                      <a:pt x="52403" y="1328"/>
                    </a:moveTo>
                    <a:cubicBezTo>
                      <a:pt x="22679" y="34215"/>
                      <a:pt x="3840" y="77017"/>
                      <a:pt x="1328" y="124217"/>
                    </a:cubicBezTo>
                    <a:lnTo>
                      <a:pt x="43891" y="124217"/>
                    </a:lnTo>
                    <a:cubicBezTo>
                      <a:pt x="46263" y="88747"/>
                      <a:pt x="60357" y="56489"/>
                      <a:pt x="82337" y="31282"/>
                    </a:cubicBezTo>
                    <a:lnTo>
                      <a:pt x="52403" y="1328"/>
                    </a:ln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9B240324-4A83-11CE-EF2F-E6FC16947080}"/>
                  </a:ext>
                </a:extLst>
              </p:cNvPr>
              <p:cNvSpPr/>
              <p:nvPr/>
            </p:nvSpPr>
            <p:spPr>
              <a:xfrm>
                <a:off x="746326" y="2444857"/>
                <a:ext cx="124374" cy="82915"/>
              </a:xfrm>
              <a:custGeom>
                <a:avLst/>
                <a:gdLst>
                  <a:gd name="connsiteX0" fmla="*/ 1328 w 124373"/>
                  <a:gd name="connsiteY0" fmla="*/ 31212 h 82915"/>
                  <a:gd name="connsiteX1" fmla="*/ 124132 w 124373"/>
                  <a:gd name="connsiteY1" fmla="*/ 81695 h 82915"/>
                  <a:gd name="connsiteX2" fmla="*/ 124132 w 124373"/>
                  <a:gd name="connsiteY2" fmla="*/ 39940 h 82915"/>
                  <a:gd name="connsiteX3" fmla="*/ 31191 w 124373"/>
                  <a:gd name="connsiteY3" fmla="*/ 1328 h 82915"/>
                  <a:gd name="connsiteX4" fmla="*/ 1328 w 124373"/>
                  <a:gd name="connsiteY4" fmla="*/ 31212 h 8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73" h="82915">
                    <a:moveTo>
                      <a:pt x="1328" y="31212"/>
                    </a:moveTo>
                    <a:cubicBezTo>
                      <a:pt x="34262" y="60678"/>
                      <a:pt x="77033" y="79390"/>
                      <a:pt x="124132" y="81695"/>
                    </a:cubicBezTo>
                    <a:lnTo>
                      <a:pt x="124132" y="39940"/>
                    </a:lnTo>
                    <a:cubicBezTo>
                      <a:pt x="88616" y="37566"/>
                      <a:pt x="56380" y="23392"/>
                      <a:pt x="31191" y="1328"/>
                    </a:cubicBezTo>
                    <a:lnTo>
                      <a:pt x="1328" y="31212"/>
                    </a:ln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B18B22BA-648E-CD5E-B6D9-9C26C8A59067}"/>
                  </a:ext>
                </a:extLst>
              </p:cNvPr>
              <p:cNvSpPr/>
              <p:nvPr/>
            </p:nvSpPr>
            <p:spPr>
              <a:xfrm>
                <a:off x="680248" y="2336775"/>
                <a:ext cx="82916" cy="124373"/>
              </a:xfrm>
              <a:custGeom>
                <a:avLst/>
                <a:gdLst>
                  <a:gd name="connsiteX0" fmla="*/ 1328 w 82915"/>
                  <a:gd name="connsiteY0" fmla="*/ 1328 h 124373"/>
                  <a:gd name="connsiteX1" fmla="*/ 52264 w 82915"/>
                  <a:gd name="connsiteY1" fmla="*/ 124217 h 124373"/>
                  <a:gd name="connsiteX2" fmla="*/ 82197 w 82915"/>
                  <a:gd name="connsiteY2" fmla="*/ 94263 h 124373"/>
                  <a:gd name="connsiteX3" fmla="*/ 43891 w 82915"/>
                  <a:gd name="connsiteY3" fmla="*/ 1328 h 124373"/>
                  <a:gd name="connsiteX4" fmla="*/ 1328 w 82915"/>
                  <a:gd name="connsiteY4" fmla="*/ 1328 h 124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5" h="124373">
                    <a:moveTo>
                      <a:pt x="1328" y="1328"/>
                    </a:moveTo>
                    <a:cubicBezTo>
                      <a:pt x="3770" y="48528"/>
                      <a:pt x="22609" y="91330"/>
                      <a:pt x="52264" y="124217"/>
                    </a:cubicBezTo>
                    <a:lnTo>
                      <a:pt x="82197" y="94263"/>
                    </a:lnTo>
                    <a:cubicBezTo>
                      <a:pt x="60288" y="69057"/>
                      <a:pt x="46263" y="36798"/>
                      <a:pt x="43891" y="1328"/>
                    </a:cubicBezTo>
                    <a:lnTo>
                      <a:pt x="1328" y="1328"/>
                    </a:ln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685BD27-81B8-5BE5-CC7C-E8AC95C8E8CD}"/>
                  </a:ext>
                </a:extLst>
              </p:cNvPr>
              <p:cNvSpPr/>
              <p:nvPr/>
            </p:nvSpPr>
            <p:spPr>
              <a:xfrm>
                <a:off x="998213" y="2193633"/>
                <a:ext cx="78770" cy="124373"/>
              </a:xfrm>
              <a:custGeom>
                <a:avLst/>
                <a:gdLst>
                  <a:gd name="connsiteX0" fmla="*/ 30285 w 78770"/>
                  <a:gd name="connsiteY0" fmla="*/ 1328 h 124373"/>
                  <a:gd name="connsiteX1" fmla="*/ 1328 w 78770"/>
                  <a:gd name="connsiteY1" fmla="*/ 30305 h 124373"/>
                  <a:gd name="connsiteX2" fmla="*/ 39913 w 78770"/>
                  <a:gd name="connsiteY2" fmla="*/ 123450 h 124373"/>
                  <a:gd name="connsiteX3" fmla="*/ 80662 w 78770"/>
                  <a:gd name="connsiteY3" fmla="*/ 123450 h 124373"/>
                  <a:gd name="connsiteX4" fmla="*/ 30285 w 78770"/>
                  <a:gd name="connsiteY4" fmla="*/ 1328 h 124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0" h="124373">
                    <a:moveTo>
                      <a:pt x="30285" y="1328"/>
                    </a:moveTo>
                    <a:lnTo>
                      <a:pt x="1328" y="30305"/>
                    </a:lnTo>
                    <a:cubicBezTo>
                      <a:pt x="23447" y="55511"/>
                      <a:pt x="37611" y="87839"/>
                      <a:pt x="39913" y="123450"/>
                    </a:cubicBezTo>
                    <a:lnTo>
                      <a:pt x="80662" y="123450"/>
                    </a:lnTo>
                    <a:cubicBezTo>
                      <a:pt x="78220" y="76598"/>
                      <a:pt x="59590" y="34075"/>
                      <a:pt x="30285" y="1328"/>
                    </a:cubicBez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1546C06-03F9-72E8-B600-07668AC18639}"/>
                  </a:ext>
                </a:extLst>
              </p:cNvPr>
              <p:cNvSpPr/>
              <p:nvPr/>
            </p:nvSpPr>
            <p:spPr>
              <a:xfrm>
                <a:off x="890131" y="2127576"/>
                <a:ext cx="124374" cy="78770"/>
              </a:xfrm>
              <a:custGeom>
                <a:avLst/>
                <a:gdLst>
                  <a:gd name="connsiteX0" fmla="*/ 1328 w 124373"/>
                  <a:gd name="connsiteY0" fmla="*/ 1328 h 78769"/>
                  <a:gd name="connsiteX1" fmla="*/ 1328 w 124373"/>
                  <a:gd name="connsiteY1" fmla="*/ 42943 h 78769"/>
                  <a:gd name="connsiteX2" fmla="*/ 94408 w 124373"/>
                  <a:gd name="connsiteY2" fmla="*/ 81276 h 78769"/>
                  <a:gd name="connsiteX3" fmla="*/ 123434 w 124373"/>
                  <a:gd name="connsiteY3" fmla="*/ 52229 h 78769"/>
                  <a:gd name="connsiteX4" fmla="*/ 1328 w 124373"/>
                  <a:gd name="connsiteY4" fmla="*/ 1328 h 78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73" h="78769">
                    <a:moveTo>
                      <a:pt x="1328" y="1328"/>
                    </a:moveTo>
                    <a:lnTo>
                      <a:pt x="1328" y="42943"/>
                    </a:lnTo>
                    <a:cubicBezTo>
                      <a:pt x="36843" y="45247"/>
                      <a:pt x="69149" y="59282"/>
                      <a:pt x="94408" y="81276"/>
                    </a:cubicBezTo>
                    <a:lnTo>
                      <a:pt x="123434" y="52229"/>
                    </a:lnTo>
                    <a:cubicBezTo>
                      <a:pt x="90710" y="22764"/>
                      <a:pt x="48147" y="3911"/>
                      <a:pt x="1328" y="1328"/>
                    </a:cubicBez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F8C2AE38-61D5-13DF-DA6F-1F6BDE085088}"/>
                  </a:ext>
                </a:extLst>
              </p:cNvPr>
              <p:cNvSpPr/>
              <p:nvPr/>
            </p:nvSpPr>
            <p:spPr>
              <a:xfrm>
                <a:off x="746395" y="2127511"/>
                <a:ext cx="124374" cy="78770"/>
              </a:xfrm>
              <a:custGeom>
                <a:avLst/>
                <a:gdLst>
                  <a:gd name="connsiteX0" fmla="*/ 124062 w 124373"/>
                  <a:gd name="connsiteY0" fmla="*/ 1328 h 78769"/>
                  <a:gd name="connsiteX1" fmla="*/ 1328 w 124373"/>
                  <a:gd name="connsiteY1" fmla="*/ 51671 h 78769"/>
                  <a:gd name="connsiteX2" fmla="*/ 31191 w 124373"/>
                  <a:gd name="connsiteY2" fmla="*/ 81555 h 78769"/>
                  <a:gd name="connsiteX3" fmla="*/ 123992 w 124373"/>
                  <a:gd name="connsiteY3" fmla="*/ 43012 h 78769"/>
                  <a:gd name="connsiteX4" fmla="*/ 123992 w 124373"/>
                  <a:gd name="connsiteY4" fmla="*/ 1328 h 78769"/>
                  <a:gd name="connsiteX5" fmla="*/ 124062 w 124373"/>
                  <a:gd name="connsiteY5" fmla="*/ 1328 h 78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73" h="78769">
                    <a:moveTo>
                      <a:pt x="124062" y="1328"/>
                    </a:moveTo>
                    <a:cubicBezTo>
                      <a:pt x="76964" y="3632"/>
                      <a:pt x="34262" y="22275"/>
                      <a:pt x="1328" y="51671"/>
                    </a:cubicBezTo>
                    <a:lnTo>
                      <a:pt x="31191" y="81555"/>
                    </a:lnTo>
                    <a:cubicBezTo>
                      <a:pt x="56310" y="59561"/>
                      <a:pt x="88546" y="45456"/>
                      <a:pt x="123992" y="43012"/>
                    </a:cubicBezTo>
                    <a:lnTo>
                      <a:pt x="123992" y="1328"/>
                    </a:lnTo>
                    <a:lnTo>
                      <a:pt x="124062" y="1328"/>
                    </a:ln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C253BD8F-9EB3-7A34-C082-381CA2BEE1E8}"/>
                  </a:ext>
                </a:extLst>
              </p:cNvPr>
              <p:cNvSpPr/>
              <p:nvPr/>
            </p:nvSpPr>
            <p:spPr>
              <a:xfrm>
                <a:off x="774166" y="2255074"/>
                <a:ext cx="211435" cy="124373"/>
              </a:xfrm>
              <a:custGeom>
                <a:avLst/>
                <a:gdLst>
                  <a:gd name="connsiteX0" fmla="*/ 212466 w 211435"/>
                  <a:gd name="connsiteY0" fmla="*/ 87002 h 124373"/>
                  <a:gd name="connsiteX1" fmla="*/ 212746 w 211435"/>
                  <a:gd name="connsiteY1" fmla="*/ 85605 h 124373"/>
                  <a:gd name="connsiteX2" fmla="*/ 213583 w 211435"/>
                  <a:gd name="connsiteY2" fmla="*/ 76598 h 124373"/>
                  <a:gd name="connsiteX3" fmla="*/ 165718 w 211435"/>
                  <a:gd name="connsiteY3" fmla="*/ 28699 h 124373"/>
                  <a:gd name="connsiteX4" fmla="*/ 155042 w 211435"/>
                  <a:gd name="connsiteY4" fmla="*/ 29956 h 124373"/>
                  <a:gd name="connsiteX5" fmla="*/ 102990 w 211435"/>
                  <a:gd name="connsiteY5" fmla="*/ 1328 h 124373"/>
                  <a:gd name="connsiteX6" fmla="*/ 41448 w 211435"/>
                  <a:gd name="connsiteY6" fmla="*/ 62913 h 124373"/>
                  <a:gd name="connsiteX7" fmla="*/ 41518 w 211435"/>
                  <a:gd name="connsiteY7" fmla="*/ 65426 h 124373"/>
                  <a:gd name="connsiteX8" fmla="*/ 31610 w 211435"/>
                  <a:gd name="connsiteY8" fmla="*/ 63820 h 124373"/>
                  <a:gd name="connsiteX9" fmla="*/ 1328 w 211435"/>
                  <a:gd name="connsiteY9" fmla="*/ 94124 h 124373"/>
                  <a:gd name="connsiteX10" fmla="*/ 28610 w 211435"/>
                  <a:gd name="connsiteY10" fmla="*/ 124287 h 124373"/>
                  <a:gd name="connsiteX11" fmla="*/ 165718 w 211435"/>
                  <a:gd name="connsiteY11" fmla="*/ 124566 h 124373"/>
                  <a:gd name="connsiteX12" fmla="*/ 207582 w 211435"/>
                  <a:gd name="connsiteY12" fmla="*/ 99989 h 124373"/>
                  <a:gd name="connsiteX13" fmla="*/ 208280 w 211435"/>
                  <a:gd name="connsiteY13" fmla="*/ 98732 h 124373"/>
                  <a:gd name="connsiteX14" fmla="*/ 212466 w 211435"/>
                  <a:gd name="connsiteY14" fmla="*/ 87002 h 12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435" h="124373">
                    <a:moveTo>
                      <a:pt x="212466" y="87002"/>
                    </a:moveTo>
                    <a:cubicBezTo>
                      <a:pt x="212537" y="86513"/>
                      <a:pt x="212676" y="86024"/>
                      <a:pt x="212746" y="85605"/>
                    </a:cubicBezTo>
                    <a:cubicBezTo>
                      <a:pt x="213304" y="82673"/>
                      <a:pt x="213583" y="79670"/>
                      <a:pt x="213583" y="76598"/>
                    </a:cubicBezTo>
                    <a:cubicBezTo>
                      <a:pt x="213583" y="50135"/>
                      <a:pt x="192162" y="28699"/>
                      <a:pt x="165718" y="28699"/>
                    </a:cubicBezTo>
                    <a:cubicBezTo>
                      <a:pt x="162019" y="28699"/>
                      <a:pt x="158461" y="29118"/>
                      <a:pt x="155042" y="29956"/>
                    </a:cubicBezTo>
                    <a:cubicBezTo>
                      <a:pt x="144087" y="12709"/>
                      <a:pt x="124899" y="1328"/>
                      <a:pt x="102990" y="1328"/>
                    </a:cubicBezTo>
                    <a:cubicBezTo>
                      <a:pt x="69010" y="1328"/>
                      <a:pt x="41448" y="28909"/>
                      <a:pt x="41448" y="62913"/>
                    </a:cubicBezTo>
                    <a:cubicBezTo>
                      <a:pt x="41448" y="63750"/>
                      <a:pt x="41448" y="64588"/>
                      <a:pt x="41518" y="65426"/>
                    </a:cubicBezTo>
                    <a:cubicBezTo>
                      <a:pt x="38448" y="64378"/>
                      <a:pt x="35099" y="63820"/>
                      <a:pt x="31610" y="63820"/>
                    </a:cubicBezTo>
                    <a:cubicBezTo>
                      <a:pt x="14864" y="63820"/>
                      <a:pt x="1328" y="77366"/>
                      <a:pt x="1328" y="94124"/>
                    </a:cubicBezTo>
                    <a:cubicBezTo>
                      <a:pt x="1328" y="109834"/>
                      <a:pt x="13329" y="122751"/>
                      <a:pt x="28610" y="124287"/>
                    </a:cubicBezTo>
                    <a:lnTo>
                      <a:pt x="165718" y="124566"/>
                    </a:lnTo>
                    <a:cubicBezTo>
                      <a:pt x="183720" y="124566"/>
                      <a:pt x="199349" y="114652"/>
                      <a:pt x="207582" y="99989"/>
                    </a:cubicBezTo>
                    <a:cubicBezTo>
                      <a:pt x="207792" y="99570"/>
                      <a:pt x="208071" y="99151"/>
                      <a:pt x="208280" y="98732"/>
                    </a:cubicBezTo>
                    <a:cubicBezTo>
                      <a:pt x="209536" y="96079"/>
                      <a:pt x="211350" y="92099"/>
                      <a:pt x="212466" y="87002"/>
                    </a:cubicBez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9E4F79C-323B-DFD9-1CD0-E128DFB147E6}"/>
                  </a:ext>
                </a:extLst>
              </p:cNvPr>
              <p:cNvSpPr/>
              <p:nvPr/>
            </p:nvSpPr>
            <p:spPr>
              <a:xfrm>
                <a:off x="1021169" y="2336775"/>
                <a:ext cx="58041" cy="95353"/>
              </a:xfrm>
              <a:custGeom>
                <a:avLst/>
                <a:gdLst>
                  <a:gd name="connsiteX0" fmla="*/ 57706 w 58041"/>
                  <a:gd name="connsiteY0" fmla="*/ 1328 h 95352"/>
                  <a:gd name="connsiteX1" fmla="*/ 16958 w 58041"/>
                  <a:gd name="connsiteY1" fmla="*/ 1328 h 95352"/>
                  <a:gd name="connsiteX2" fmla="*/ 12631 w 58041"/>
                  <a:gd name="connsiteY2" fmla="*/ 29188 h 95352"/>
                  <a:gd name="connsiteX3" fmla="*/ 24423 w 58041"/>
                  <a:gd name="connsiteY3" fmla="*/ 57955 h 95352"/>
                  <a:gd name="connsiteX4" fmla="*/ 1328 w 58041"/>
                  <a:gd name="connsiteY4" fmla="*/ 94752 h 95352"/>
                  <a:gd name="connsiteX5" fmla="*/ 1328 w 58041"/>
                  <a:gd name="connsiteY5" fmla="*/ 96358 h 95352"/>
                  <a:gd name="connsiteX6" fmla="*/ 27773 w 58041"/>
                  <a:gd name="connsiteY6" fmla="*/ 96358 h 95352"/>
                  <a:gd name="connsiteX7" fmla="*/ 57706 w 58041"/>
                  <a:gd name="connsiteY7" fmla="*/ 1328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41" h="95352">
                    <a:moveTo>
                      <a:pt x="57706" y="1328"/>
                    </a:moveTo>
                    <a:lnTo>
                      <a:pt x="16958" y="1328"/>
                    </a:lnTo>
                    <a:cubicBezTo>
                      <a:pt x="16329" y="10893"/>
                      <a:pt x="14864" y="20180"/>
                      <a:pt x="12631" y="29188"/>
                    </a:cubicBezTo>
                    <a:cubicBezTo>
                      <a:pt x="20307" y="36868"/>
                      <a:pt x="24493" y="47132"/>
                      <a:pt x="24423" y="57955"/>
                    </a:cubicBezTo>
                    <a:cubicBezTo>
                      <a:pt x="24423" y="73874"/>
                      <a:pt x="15213" y="88049"/>
                      <a:pt x="1328" y="94752"/>
                    </a:cubicBezTo>
                    <a:lnTo>
                      <a:pt x="1328" y="96358"/>
                    </a:lnTo>
                    <a:lnTo>
                      <a:pt x="27773" y="96358"/>
                    </a:lnTo>
                    <a:cubicBezTo>
                      <a:pt x="45217" y="68568"/>
                      <a:pt x="55962" y="36170"/>
                      <a:pt x="57706" y="1328"/>
                    </a:cubicBez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D2B81047-B334-3AA4-B93C-DF01A2AF95E3}"/>
                  </a:ext>
                </a:extLst>
              </p:cNvPr>
              <p:cNvSpPr/>
              <p:nvPr/>
            </p:nvSpPr>
            <p:spPr>
              <a:xfrm>
                <a:off x="890062" y="2478298"/>
                <a:ext cx="70478" cy="45603"/>
              </a:xfrm>
              <a:custGeom>
                <a:avLst/>
                <a:gdLst>
                  <a:gd name="connsiteX0" fmla="*/ 32517 w 70478"/>
                  <a:gd name="connsiteY0" fmla="*/ 13617 h 45603"/>
                  <a:gd name="connsiteX1" fmla="*/ 32517 w 70478"/>
                  <a:gd name="connsiteY1" fmla="*/ 1328 h 45603"/>
                  <a:gd name="connsiteX2" fmla="*/ 1328 w 70478"/>
                  <a:gd name="connsiteY2" fmla="*/ 6495 h 45603"/>
                  <a:gd name="connsiteX3" fmla="*/ 1328 w 70478"/>
                  <a:gd name="connsiteY3" fmla="*/ 48110 h 45603"/>
                  <a:gd name="connsiteX4" fmla="*/ 72638 w 70478"/>
                  <a:gd name="connsiteY4" fmla="*/ 30514 h 45603"/>
                  <a:gd name="connsiteX5" fmla="*/ 49473 w 70478"/>
                  <a:gd name="connsiteY5" fmla="*/ 30514 h 45603"/>
                  <a:gd name="connsiteX6" fmla="*/ 32517 w 70478"/>
                  <a:gd name="connsiteY6" fmla="*/ 13617 h 4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78" h="45603">
                    <a:moveTo>
                      <a:pt x="32517" y="13617"/>
                    </a:moveTo>
                    <a:lnTo>
                      <a:pt x="32517" y="1328"/>
                    </a:lnTo>
                    <a:cubicBezTo>
                      <a:pt x="22470" y="4051"/>
                      <a:pt x="12073" y="5797"/>
                      <a:pt x="1328" y="6495"/>
                    </a:cubicBezTo>
                    <a:lnTo>
                      <a:pt x="1328" y="48110"/>
                    </a:lnTo>
                    <a:cubicBezTo>
                      <a:pt x="26656" y="46713"/>
                      <a:pt x="50728" y="40569"/>
                      <a:pt x="72638" y="30514"/>
                    </a:cubicBezTo>
                    <a:lnTo>
                      <a:pt x="49473" y="30514"/>
                    </a:lnTo>
                    <a:cubicBezTo>
                      <a:pt x="40123" y="30514"/>
                      <a:pt x="32517" y="22973"/>
                      <a:pt x="32517" y="13617"/>
                    </a:cubicBez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B40340D1-5432-C616-DC4C-C628435EE877}"/>
                  </a:ext>
                </a:extLst>
              </p:cNvPr>
              <p:cNvSpPr/>
              <p:nvPr/>
            </p:nvSpPr>
            <p:spPr>
              <a:xfrm>
                <a:off x="931716" y="2442201"/>
                <a:ext cx="145103" cy="53895"/>
              </a:xfrm>
              <a:custGeom>
                <a:avLst/>
                <a:gdLst>
                  <a:gd name="connsiteX0" fmla="*/ 141157 w 145102"/>
                  <a:gd name="connsiteY0" fmla="*/ 1398 h 53895"/>
                  <a:gd name="connsiteX1" fmla="*/ 85477 w 145102"/>
                  <a:gd name="connsiteY1" fmla="*/ 1398 h 53895"/>
                  <a:gd name="connsiteX2" fmla="*/ 85477 w 145102"/>
                  <a:gd name="connsiteY2" fmla="*/ 49506 h 53895"/>
                  <a:gd name="connsiteX3" fmla="*/ 60777 w 145102"/>
                  <a:gd name="connsiteY3" fmla="*/ 49506 h 53895"/>
                  <a:gd name="connsiteX4" fmla="*/ 60777 w 145102"/>
                  <a:gd name="connsiteY4" fmla="*/ 37776 h 53895"/>
                  <a:gd name="connsiteX5" fmla="*/ 46472 w 145102"/>
                  <a:gd name="connsiteY5" fmla="*/ 37776 h 53895"/>
                  <a:gd name="connsiteX6" fmla="*/ 46472 w 145102"/>
                  <a:gd name="connsiteY6" fmla="*/ 13547 h 53895"/>
                  <a:gd name="connsiteX7" fmla="*/ 60777 w 145102"/>
                  <a:gd name="connsiteY7" fmla="*/ 13547 h 53895"/>
                  <a:gd name="connsiteX8" fmla="*/ 60777 w 145102"/>
                  <a:gd name="connsiteY8" fmla="*/ 1328 h 53895"/>
                  <a:gd name="connsiteX9" fmla="*/ 7817 w 145102"/>
                  <a:gd name="connsiteY9" fmla="*/ 1328 h 53895"/>
                  <a:gd name="connsiteX10" fmla="*/ 1328 w 145102"/>
                  <a:gd name="connsiteY10" fmla="*/ 7822 h 53895"/>
                  <a:gd name="connsiteX11" fmla="*/ 1328 w 145102"/>
                  <a:gd name="connsiteY11" fmla="*/ 49716 h 53895"/>
                  <a:gd name="connsiteX12" fmla="*/ 7817 w 145102"/>
                  <a:gd name="connsiteY12" fmla="*/ 56209 h 53895"/>
                  <a:gd name="connsiteX13" fmla="*/ 32866 w 145102"/>
                  <a:gd name="connsiteY13" fmla="*/ 56209 h 53895"/>
                  <a:gd name="connsiteX14" fmla="*/ 141157 w 145102"/>
                  <a:gd name="connsiteY14" fmla="*/ 56209 h 53895"/>
                  <a:gd name="connsiteX15" fmla="*/ 147646 w 145102"/>
                  <a:gd name="connsiteY15" fmla="*/ 49716 h 53895"/>
                  <a:gd name="connsiteX16" fmla="*/ 147646 w 145102"/>
                  <a:gd name="connsiteY16" fmla="*/ 7822 h 53895"/>
                  <a:gd name="connsiteX17" fmla="*/ 141157 w 145102"/>
                  <a:gd name="connsiteY17" fmla="*/ 1398 h 53895"/>
                  <a:gd name="connsiteX18" fmla="*/ 100827 w 145102"/>
                  <a:gd name="connsiteY18" fmla="*/ 21158 h 53895"/>
                  <a:gd name="connsiteX19" fmla="*/ 92035 w 145102"/>
                  <a:gd name="connsiteY19" fmla="*/ 21158 h 53895"/>
                  <a:gd name="connsiteX20" fmla="*/ 92035 w 145102"/>
                  <a:gd name="connsiteY20" fmla="*/ 12360 h 53895"/>
                  <a:gd name="connsiteX21" fmla="*/ 100827 w 145102"/>
                  <a:gd name="connsiteY21" fmla="*/ 12360 h 53895"/>
                  <a:gd name="connsiteX22" fmla="*/ 100827 w 145102"/>
                  <a:gd name="connsiteY22" fmla="*/ 21158 h 53895"/>
                  <a:gd name="connsiteX23" fmla="*/ 118410 w 145102"/>
                  <a:gd name="connsiteY23" fmla="*/ 21158 h 53895"/>
                  <a:gd name="connsiteX24" fmla="*/ 109619 w 145102"/>
                  <a:gd name="connsiteY24" fmla="*/ 21158 h 53895"/>
                  <a:gd name="connsiteX25" fmla="*/ 109619 w 145102"/>
                  <a:gd name="connsiteY25" fmla="*/ 12360 h 53895"/>
                  <a:gd name="connsiteX26" fmla="*/ 118410 w 145102"/>
                  <a:gd name="connsiteY26" fmla="*/ 12360 h 53895"/>
                  <a:gd name="connsiteX27" fmla="*/ 118410 w 145102"/>
                  <a:gd name="connsiteY27" fmla="*/ 21158 h 53895"/>
                  <a:gd name="connsiteX28" fmla="*/ 135994 w 145102"/>
                  <a:gd name="connsiteY28" fmla="*/ 21158 h 53895"/>
                  <a:gd name="connsiteX29" fmla="*/ 127202 w 145102"/>
                  <a:gd name="connsiteY29" fmla="*/ 21158 h 53895"/>
                  <a:gd name="connsiteX30" fmla="*/ 127202 w 145102"/>
                  <a:gd name="connsiteY30" fmla="*/ 12360 h 53895"/>
                  <a:gd name="connsiteX31" fmla="*/ 135994 w 145102"/>
                  <a:gd name="connsiteY31" fmla="*/ 12360 h 53895"/>
                  <a:gd name="connsiteX32" fmla="*/ 135994 w 145102"/>
                  <a:gd name="connsiteY32" fmla="*/ 21158 h 5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5102" h="53895">
                    <a:moveTo>
                      <a:pt x="141157" y="1398"/>
                    </a:moveTo>
                    <a:lnTo>
                      <a:pt x="85477" y="1398"/>
                    </a:lnTo>
                    <a:lnTo>
                      <a:pt x="85477" y="49506"/>
                    </a:lnTo>
                    <a:lnTo>
                      <a:pt x="60777" y="49506"/>
                    </a:lnTo>
                    <a:lnTo>
                      <a:pt x="60777" y="37776"/>
                    </a:lnTo>
                    <a:lnTo>
                      <a:pt x="46472" y="37776"/>
                    </a:lnTo>
                    <a:lnTo>
                      <a:pt x="46472" y="13547"/>
                    </a:lnTo>
                    <a:lnTo>
                      <a:pt x="60777" y="13547"/>
                    </a:lnTo>
                    <a:lnTo>
                      <a:pt x="60777" y="1328"/>
                    </a:lnTo>
                    <a:lnTo>
                      <a:pt x="7817" y="1328"/>
                    </a:lnTo>
                    <a:cubicBezTo>
                      <a:pt x="4189" y="1328"/>
                      <a:pt x="1328" y="4191"/>
                      <a:pt x="1328" y="7822"/>
                    </a:cubicBezTo>
                    <a:lnTo>
                      <a:pt x="1328" y="49716"/>
                    </a:lnTo>
                    <a:cubicBezTo>
                      <a:pt x="1328" y="53277"/>
                      <a:pt x="4189" y="56209"/>
                      <a:pt x="7817" y="56209"/>
                    </a:cubicBezTo>
                    <a:lnTo>
                      <a:pt x="32866" y="56209"/>
                    </a:lnTo>
                    <a:lnTo>
                      <a:pt x="141157" y="56209"/>
                    </a:lnTo>
                    <a:cubicBezTo>
                      <a:pt x="144785" y="56209"/>
                      <a:pt x="147646" y="53347"/>
                      <a:pt x="147646" y="49716"/>
                    </a:cubicBezTo>
                    <a:lnTo>
                      <a:pt x="147646" y="7822"/>
                    </a:lnTo>
                    <a:cubicBezTo>
                      <a:pt x="147716" y="4261"/>
                      <a:pt x="144785" y="1398"/>
                      <a:pt x="141157" y="1398"/>
                    </a:cubicBezTo>
                    <a:close/>
                    <a:moveTo>
                      <a:pt x="100827" y="21158"/>
                    </a:moveTo>
                    <a:lnTo>
                      <a:pt x="92035" y="21158"/>
                    </a:lnTo>
                    <a:lnTo>
                      <a:pt x="92035" y="12360"/>
                    </a:lnTo>
                    <a:lnTo>
                      <a:pt x="100827" y="12360"/>
                    </a:lnTo>
                    <a:lnTo>
                      <a:pt x="100827" y="21158"/>
                    </a:lnTo>
                    <a:close/>
                    <a:moveTo>
                      <a:pt x="118410" y="21158"/>
                    </a:moveTo>
                    <a:lnTo>
                      <a:pt x="109619" y="21158"/>
                    </a:lnTo>
                    <a:lnTo>
                      <a:pt x="109619" y="12360"/>
                    </a:lnTo>
                    <a:lnTo>
                      <a:pt x="118410" y="12360"/>
                    </a:lnTo>
                    <a:lnTo>
                      <a:pt x="118410" y="21158"/>
                    </a:lnTo>
                    <a:close/>
                    <a:moveTo>
                      <a:pt x="135994" y="21158"/>
                    </a:moveTo>
                    <a:lnTo>
                      <a:pt x="127202" y="21158"/>
                    </a:lnTo>
                    <a:lnTo>
                      <a:pt x="127202" y="12360"/>
                    </a:lnTo>
                    <a:lnTo>
                      <a:pt x="135994" y="12360"/>
                    </a:lnTo>
                    <a:lnTo>
                      <a:pt x="135994" y="21158"/>
                    </a:ln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FDAE62D-238F-185B-760C-90C749609180}"/>
                  </a:ext>
                </a:extLst>
              </p:cNvPr>
              <p:cNvSpPr/>
              <p:nvPr/>
            </p:nvSpPr>
            <p:spPr>
              <a:xfrm>
                <a:off x="973022" y="2363027"/>
                <a:ext cx="62187" cy="124373"/>
              </a:xfrm>
              <a:custGeom>
                <a:avLst/>
                <a:gdLst>
                  <a:gd name="connsiteX0" fmla="*/ 31750 w 62186"/>
                  <a:gd name="connsiteY0" fmla="*/ 1328 h 124373"/>
                  <a:gd name="connsiteX1" fmla="*/ 1328 w 62186"/>
                  <a:gd name="connsiteY1" fmla="*/ 31701 h 124373"/>
                  <a:gd name="connsiteX2" fmla="*/ 24424 w 62186"/>
                  <a:gd name="connsiteY2" fmla="*/ 61167 h 124373"/>
                  <a:gd name="connsiteX3" fmla="*/ 24424 w 62186"/>
                  <a:gd name="connsiteY3" fmla="*/ 97405 h 124373"/>
                  <a:gd name="connsiteX4" fmla="*/ 9840 w 62186"/>
                  <a:gd name="connsiteY4" fmla="*/ 97405 h 124373"/>
                  <a:gd name="connsiteX5" fmla="*/ 9840 w 62186"/>
                  <a:gd name="connsiteY5" fmla="*/ 111998 h 124373"/>
                  <a:gd name="connsiteX6" fmla="*/ 24424 w 62186"/>
                  <a:gd name="connsiteY6" fmla="*/ 111998 h 124373"/>
                  <a:gd name="connsiteX7" fmla="*/ 24424 w 62186"/>
                  <a:gd name="connsiteY7" fmla="*/ 123729 h 124373"/>
                  <a:gd name="connsiteX8" fmla="*/ 39007 w 62186"/>
                  <a:gd name="connsiteY8" fmla="*/ 123729 h 124373"/>
                  <a:gd name="connsiteX9" fmla="*/ 39007 w 62186"/>
                  <a:gd name="connsiteY9" fmla="*/ 61167 h 124373"/>
                  <a:gd name="connsiteX10" fmla="*/ 62102 w 62186"/>
                  <a:gd name="connsiteY10" fmla="*/ 31701 h 124373"/>
                  <a:gd name="connsiteX11" fmla="*/ 31750 w 62186"/>
                  <a:gd name="connsiteY11" fmla="*/ 1328 h 124373"/>
                  <a:gd name="connsiteX12" fmla="*/ 31750 w 62186"/>
                  <a:gd name="connsiteY12" fmla="*/ 47621 h 124373"/>
                  <a:gd name="connsiteX13" fmla="*/ 15771 w 62186"/>
                  <a:gd name="connsiteY13" fmla="*/ 31701 h 124373"/>
                  <a:gd name="connsiteX14" fmla="*/ 31750 w 62186"/>
                  <a:gd name="connsiteY14" fmla="*/ 15781 h 124373"/>
                  <a:gd name="connsiteX15" fmla="*/ 47728 w 62186"/>
                  <a:gd name="connsiteY15" fmla="*/ 31701 h 124373"/>
                  <a:gd name="connsiteX16" fmla="*/ 31750 w 62186"/>
                  <a:gd name="connsiteY16" fmla="*/ 47621 h 12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86" h="124373">
                    <a:moveTo>
                      <a:pt x="31750" y="1328"/>
                    </a:moveTo>
                    <a:cubicBezTo>
                      <a:pt x="14934" y="1328"/>
                      <a:pt x="1328" y="14943"/>
                      <a:pt x="1328" y="31701"/>
                    </a:cubicBezTo>
                    <a:cubicBezTo>
                      <a:pt x="1328" y="45945"/>
                      <a:pt x="11166" y="57885"/>
                      <a:pt x="24424" y="61167"/>
                    </a:cubicBezTo>
                    <a:lnTo>
                      <a:pt x="24424" y="97405"/>
                    </a:lnTo>
                    <a:lnTo>
                      <a:pt x="9840" y="97405"/>
                    </a:lnTo>
                    <a:lnTo>
                      <a:pt x="9840" y="111998"/>
                    </a:lnTo>
                    <a:lnTo>
                      <a:pt x="24424" y="111998"/>
                    </a:lnTo>
                    <a:lnTo>
                      <a:pt x="24424" y="123729"/>
                    </a:lnTo>
                    <a:lnTo>
                      <a:pt x="39007" y="123729"/>
                    </a:lnTo>
                    <a:lnTo>
                      <a:pt x="39007" y="61167"/>
                    </a:lnTo>
                    <a:cubicBezTo>
                      <a:pt x="52264" y="57885"/>
                      <a:pt x="62102" y="46015"/>
                      <a:pt x="62102" y="31701"/>
                    </a:cubicBezTo>
                    <a:cubicBezTo>
                      <a:pt x="62172" y="14943"/>
                      <a:pt x="48566" y="1328"/>
                      <a:pt x="31750" y="1328"/>
                    </a:cubicBezTo>
                    <a:close/>
                    <a:moveTo>
                      <a:pt x="31750" y="47621"/>
                    </a:moveTo>
                    <a:cubicBezTo>
                      <a:pt x="22958" y="47621"/>
                      <a:pt x="15771" y="40499"/>
                      <a:pt x="15771" y="31701"/>
                    </a:cubicBezTo>
                    <a:cubicBezTo>
                      <a:pt x="15771" y="22903"/>
                      <a:pt x="22889" y="15781"/>
                      <a:pt x="31750" y="15781"/>
                    </a:cubicBezTo>
                    <a:cubicBezTo>
                      <a:pt x="40611" y="15781"/>
                      <a:pt x="47728" y="22903"/>
                      <a:pt x="47728" y="31701"/>
                    </a:cubicBezTo>
                    <a:cubicBezTo>
                      <a:pt x="47728" y="40499"/>
                      <a:pt x="40541" y="47621"/>
                      <a:pt x="31750" y="47621"/>
                    </a:cubicBez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64" name="Group 163" descr="Microsoft Priva icon">
            <a:extLst>
              <a:ext uri="{FF2B5EF4-FFF2-40B4-BE49-F238E27FC236}">
                <a16:creationId xmlns:a16="http://schemas.microsoft.com/office/drawing/2014/main" id="{8ED94A9A-BA4E-B1AD-B7F9-03490F1BCADA}"/>
              </a:ext>
            </a:extLst>
          </p:cNvPr>
          <p:cNvGrpSpPr/>
          <p:nvPr/>
        </p:nvGrpSpPr>
        <p:grpSpPr>
          <a:xfrm>
            <a:off x="7994873" y="3867699"/>
            <a:ext cx="2167966" cy="443198"/>
            <a:chOff x="8038415" y="3867699"/>
            <a:chExt cx="2167966" cy="443198"/>
          </a:xfrm>
        </p:grpSpPr>
        <p:sp>
          <p:nvSpPr>
            <p:cNvPr id="142" name="Rectangle 141">
              <a:extLst>
                <a:ext uri="{FF2B5EF4-FFF2-40B4-BE49-F238E27FC236}">
                  <a16:creationId xmlns:a16="http://schemas.microsoft.com/office/drawing/2014/main" id="{42B35009-2E12-AFEE-A569-2A19A85FFACF}"/>
                </a:ext>
              </a:extLst>
            </p:cNvPr>
            <p:cNvSpPr/>
            <p:nvPr/>
          </p:nvSpPr>
          <p:spPr bwMode="auto">
            <a:xfrm>
              <a:off x="8469513" y="3867699"/>
              <a:ext cx="1736868" cy="443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rPr>
                <a:t>Priva</a:t>
              </a: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pic>
          <p:nvPicPr>
            <p:cNvPr id="143" name="Graphic 68">
              <a:extLst>
                <a:ext uri="{FF2B5EF4-FFF2-40B4-BE49-F238E27FC236}">
                  <a16:creationId xmlns:a16="http://schemas.microsoft.com/office/drawing/2014/main" id="{CA762BB9-DB3A-9F3B-3FF1-90FAE7624AE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038415" y="3918576"/>
              <a:ext cx="341445" cy="341445"/>
            </a:xfrm>
            <a:prstGeom prst="rect">
              <a:avLst/>
            </a:prstGeom>
          </p:spPr>
        </p:pic>
      </p:grpSp>
      <p:grpSp>
        <p:nvGrpSpPr>
          <p:cNvPr id="153" name="Group 152" descr="Microsoft Purview icon&#10;">
            <a:extLst>
              <a:ext uri="{FF2B5EF4-FFF2-40B4-BE49-F238E27FC236}">
                <a16:creationId xmlns:a16="http://schemas.microsoft.com/office/drawing/2014/main" id="{3CB297A8-3CD0-E949-4D0F-05D11CB0C2B3}"/>
              </a:ext>
            </a:extLst>
          </p:cNvPr>
          <p:cNvGrpSpPr/>
          <p:nvPr/>
        </p:nvGrpSpPr>
        <p:grpSpPr>
          <a:xfrm>
            <a:off x="7346559" y="2377341"/>
            <a:ext cx="2255721" cy="443198"/>
            <a:chOff x="9202524" y="2095647"/>
            <a:chExt cx="2256040" cy="443261"/>
          </a:xfrm>
        </p:grpSpPr>
        <p:sp>
          <p:nvSpPr>
            <p:cNvPr id="154" name="Rectangle 153">
              <a:extLst>
                <a:ext uri="{FF2B5EF4-FFF2-40B4-BE49-F238E27FC236}">
                  <a16:creationId xmlns:a16="http://schemas.microsoft.com/office/drawing/2014/main" id="{575D218D-2591-F57E-C7AD-8B6135C07BA5}"/>
                </a:ext>
              </a:extLst>
            </p:cNvPr>
            <p:cNvSpPr/>
            <p:nvPr/>
          </p:nvSpPr>
          <p:spPr bwMode="auto">
            <a:xfrm>
              <a:off x="9721204" y="2095647"/>
              <a:ext cx="1737360" cy="44326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22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a:t>
              </a:r>
            </a:p>
            <a:p>
              <a:pPr marL="0" marR="0" lvl="0" indent="0" algn="l" defTabSz="91422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Purview</a:t>
              </a:r>
            </a:p>
          </p:txBody>
        </p:sp>
        <p:grpSp>
          <p:nvGrpSpPr>
            <p:cNvPr id="155" name="Group 154" descr="compliance&#10;">
              <a:extLst>
                <a:ext uri="{FF2B5EF4-FFF2-40B4-BE49-F238E27FC236}">
                  <a16:creationId xmlns:a16="http://schemas.microsoft.com/office/drawing/2014/main" id="{DA51121B-586B-0445-C896-D3BC0B9F20D3}"/>
                </a:ext>
              </a:extLst>
            </p:cNvPr>
            <p:cNvGrpSpPr>
              <a:grpSpLocks noChangeAspect="1"/>
            </p:cNvGrpSpPr>
            <p:nvPr/>
          </p:nvGrpSpPr>
          <p:grpSpPr>
            <a:xfrm>
              <a:off x="9202524" y="2198378"/>
              <a:ext cx="319565" cy="205155"/>
              <a:chOff x="7746041" y="4111607"/>
              <a:chExt cx="528205" cy="339096"/>
            </a:xfrm>
          </p:grpSpPr>
          <p:sp>
            <p:nvSpPr>
              <p:cNvPr id="156" name="Freeform: Shape 155">
                <a:extLst>
                  <a:ext uri="{FF2B5EF4-FFF2-40B4-BE49-F238E27FC236}">
                    <a16:creationId xmlns:a16="http://schemas.microsoft.com/office/drawing/2014/main" id="{3DD17FDD-5539-CF58-3C40-2FA4E71522D7}"/>
                  </a:ext>
                </a:extLst>
              </p:cNvPr>
              <p:cNvSpPr/>
              <p:nvPr/>
            </p:nvSpPr>
            <p:spPr>
              <a:xfrm>
                <a:off x="7892207" y="4398748"/>
                <a:ext cx="259773" cy="51955"/>
              </a:xfrm>
              <a:custGeom>
                <a:avLst/>
                <a:gdLst>
                  <a:gd name="connsiteX0" fmla="*/ 121141 w 259772"/>
                  <a:gd name="connsiteY0" fmla="*/ 17145 h 51954"/>
                  <a:gd name="connsiteX1" fmla="*/ 267306 w 259772"/>
                  <a:gd name="connsiteY1" fmla="*/ 0 h 51954"/>
                  <a:gd name="connsiteX2" fmla="*/ 267306 w 259772"/>
                  <a:gd name="connsiteY2" fmla="*/ 25718 h 51954"/>
                  <a:gd name="connsiteX3" fmla="*/ 238039 w 259772"/>
                  <a:gd name="connsiteY3" fmla="*/ 60008 h 51954"/>
                  <a:gd name="connsiteX4" fmla="*/ 33424 w 259772"/>
                  <a:gd name="connsiteY4" fmla="*/ 60008 h 51954"/>
                  <a:gd name="connsiteX5" fmla="*/ 0 w 259772"/>
                  <a:gd name="connsiteY5" fmla="*/ 25718 h 51954"/>
                  <a:gd name="connsiteX6" fmla="*/ 0 w 259772"/>
                  <a:gd name="connsiteY6" fmla="*/ 4330 h 51954"/>
                  <a:gd name="connsiteX7" fmla="*/ 121141 w 259772"/>
                  <a:gd name="connsiteY7" fmla="*/ 17145 h 51954"/>
                  <a:gd name="connsiteX8" fmla="*/ 121141 w 259772"/>
                  <a:gd name="connsiteY8" fmla="*/ 17145 h 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72" h="51954">
                    <a:moveTo>
                      <a:pt x="121141" y="17145"/>
                    </a:moveTo>
                    <a:cubicBezTo>
                      <a:pt x="175433" y="17145"/>
                      <a:pt x="225569" y="12902"/>
                      <a:pt x="267306" y="0"/>
                    </a:cubicBezTo>
                    <a:cubicBezTo>
                      <a:pt x="267306" y="8573"/>
                      <a:pt x="267306" y="17145"/>
                      <a:pt x="267306" y="25718"/>
                    </a:cubicBezTo>
                    <a:cubicBezTo>
                      <a:pt x="267306" y="42863"/>
                      <a:pt x="254751" y="60008"/>
                      <a:pt x="238039" y="60008"/>
                    </a:cubicBezTo>
                    <a:cubicBezTo>
                      <a:pt x="238039" y="60008"/>
                      <a:pt x="238039" y="60008"/>
                      <a:pt x="33424" y="60008"/>
                    </a:cubicBezTo>
                    <a:cubicBezTo>
                      <a:pt x="16712" y="60008"/>
                      <a:pt x="0" y="42863"/>
                      <a:pt x="0" y="25718"/>
                    </a:cubicBezTo>
                    <a:cubicBezTo>
                      <a:pt x="0" y="25718"/>
                      <a:pt x="0" y="25718"/>
                      <a:pt x="0" y="4330"/>
                    </a:cubicBezTo>
                    <a:cubicBezTo>
                      <a:pt x="37580" y="12815"/>
                      <a:pt x="79404" y="17145"/>
                      <a:pt x="121141" y="17145"/>
                    </a:cubicBezTo>
                    <a:lnTo>
                      <a:pt x="121141" y="17145"/>
                    </a:lnTo>
                    <a:close/>
                  </a:path>
                </a:pathLst>
              </a:custGeom>
              <a:solidFill>
                <a:srgbClr val="0078D4"/>
              </a:solidFill>
              <a:ln w="8603"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307E1CA-EEDF-93AC-B720-7EF4A2873C5D}"/>
                  </a:ext>
                </a:extLst>
              </p:cNvPr>
              <p:cNvSpPr/>
              <p:nvPr/>
            </p:nvSpPr>
            <p:spPr>
              <a:xfrm>
                <a:off x="7892207" y="4111607"/>
                <a:ext cx="259773" cy="303069"/>
              </a:xfrm>
              <a:custGeom>
                <a:avLst/>
                <a:gdLst>
                  <a:gd name="connsiteX0" fmla="*/ 238125 w 259772"/>
                  <a:gd name="connsiteY0" fmla="*/ 120015 h 303068"/>
                  <a:gd name="connsiteX1" fmla="*/ 150409 w 259772"/>
                  <a:gd name="connsiteY1" fmla="*/ 120015 h 303068"/>
                  <a:gd name="connsiteX2" fmla="*/ 150409 w 259772"/>
                  <a:gd name="connsiteY2" fmla="*/ 29960 h 303068"/>
                  <a:gd name="connsiteX3" fmla="*/ 242282 w 259772"/>
                  <a:gd name="connsiteY3" fmla="*/ 81396 h 303068"/>
                  <a:gd name="connsiteX4" fmla="*/ 179590 w 259772"/>
                  <a:gd name="connsiteY4" fmla="*/ 12815 h 303068"/>
                  <a:gd name="connsiteX5" fmla="*/ 150409 w 259772"/>
                  <a:gd name="connsiteY5" fmla="*/ 0 h 303068"/>
                  <a:gd name="connsiteX6" fmla="*/ 33424 w 259772"/>
                  <a:gd name="connsiteY6" fmla="*/ 0 h 303068"/>
                  <a:gd name="connsiteX7" fmla="*/ 0 w 259772"/>
                  <a:gd name="connsiteY7" fmla="*/ 29960 h 303068"/>
                  <a:gd name="connsiteX8" fmla="*/ 0 w 259772"/>
                  <a:gd name="connsiteY8" fmla="*/ 47106 h 303068"/>
                  <a:gd name="connsiteX9" fmla="*/ 0 w 259772"/>
                  <a:gd name="connsiteY9" fmla="*/ 77066 h 303068"/>
                  <a:gd name="connsiteX10" fmla="*/ 0 w 259772"/>
                  <a:gd name="connsiteY10" fmla="*/ 102784 h 303068"/>
                  <a:gd name="connsiteX11" fmla="*/ 0 w 259772"/>
                  <a:gd name="connsiteY11" fmla="*/ 296401 h 303068"/>
                  <a:gd name="connsiteX12" fmla="*/ 121141 w 259772"/>
                  <a:gd name="connsiteY12" fmla="*/ 309216 h 303068"/>
                  <a:gd name="connsiteX13" fmla="*/ 267306 w 259772"/>
                  <a:gd name="connsiteY13" fmla="*/ 292071 h 303068"/>
                  <a:gd name="connsiteX14" fmla="*/ 267306 w 259772"/>
                  <a:gd name="connsiteY14" fmla="*/ 119842 h 303068"/>
                  <a:gd name="connsiteX15" fmla="*/ 267306 w 259772"/>
                  <a:gd name="connsiteY15" fmla="*/ 107026 h 303068"/>
                  <a:gd name="connsiteX16" fmla="*/ 242282 w 259772"/>
                  <a:gd name="connsiteY16" fmla="*/ 81396 h 30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772" h="303068">
                    <a:moveTo>
                      <a:pt x="238125" y="120015"/>
                    </a:moveTo>
                    <a:cubicBezTo>
                      <a:pt x="150409" y="120015"/>
                      <a:pt x="150409" y="120015"/>
                      <a:pt x="150409" y="120015"/>
                    </a:cubicBezTo>
                    <a:lnTo>
                      <a:pt x="150409" y="29960"/>
                    </a:lnTo>
                    <a:moveTo>
                      <a:pt x="242282" y="81396"/>
                    </a:moveTo>
                    <a:cubicBezTo>
                      <a:pt x="179590" y="12815"/>
                      <a:pt x="179590" y="12815"/>
                      <a:pt x="179590" y="12815"/>
                    </a:cubicBezTo>
                    <a:cubicBezTo>
                      <a:pt x="167121" y="0"/>
                      <a:pt x="162878" y="0"/>
                      <a:pt x="150409" y="0"/>
                    </a:cubicBezTo>
                    <a:cubicBezTo>
                      <a:pt x="33424" y="0"/>
                      <a:pt x="33424" y="0"/>
                      <a:pt x="33424" y="0"/>
                    </a:cubicBezTo>
                    <a:cubicBezTo>
                      <a:pt x="16712" y="0"/>
                      <a:pt x="0" y="12815"/>
                      <a:pt x="0" y="29960"/>
                    </a:cubicBezTo>
                    <a:cubicBezTo>
                      <a:pt x="0" y="34203"/>
                      <a:pt x="0" y="42776"/>
                      <a:pt x="0" y="47106"/>
                    </a:cubicBezTo>
                    <a:cubicBezTo>
                      <a:pt x="0" y="47106"/>
                      <a:pt x="0" y="59921"/>
                      <a:pt x="0" y="77066"/>
                    </a:cubicBezTo>
                    <a:lnTo>
                      <a:pt x="0" y="102784"/>
                    </a:lnTo>
                    <a:cubicBezTo>
                      <a:pt x="0" y="145646"/>
                      <a:pt x="0" y="283586"/>
                      <a:pt x="0" y="296401"/>
                    </a:cubicBezTo>
                    <a:cubicBezTo>
                      <a:pt x="33424" y="304974"/>
                      <a:pt x="75161" y="309216"/>
                      <a:pt x="121141" y="309216"/>
                    </a:cubicBezTo>
                    <a:cubicBezTo>
                      <a:pt x="183833" y="309216"/>
                      <a:pt x="233882" y="300644"/>
                      <a:pt x="267306" y="292071"/>
                    </a:cubicBezTo>
                    <a:cubicBezTo>
                      <a:pt x="267306" y="210676"/>
                      <a:pt x="267306" y="119842"/>
                      <a:pt x="267306" y="119842"/>
                    </a:cubicBezTo>
                    <a:cubicBezTo>
                      <a:pt x="267306" y="119842"/>
                      <a:pt x="267306" y="115599"/>
                      <a:pt x="267306" y="107026"/>
                    </a:cubicBezTo>
                    <a:lnTo>
                      <a:pt x="242282" y="81396"/>
                    </a:lnTo>
                    <a:close/>
                  </a:path>
                </a:pathLst>
              </a:custGeom>
              <a:solidFill>
                <a:srgbClr val="0078D4"/>
              </a:solidFill>
              <a:ln w="8603"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F6F4376-3F59-1D69-2BD4-75AB93895B3A}"/>
                  </a:ext>
                </a:extLst>
              </p:cNvPr>
              <p:cNvSpPr/>
              <p:nvPr/>
            </p:nvSpPr>
            <p:spPr>
              <a:xfrm>
                <a:off x="7746041" y="4223401"/>
                <a:ext cx="528205" cy="190500"/>
              </a:xfrm>
              <a:custGeom>
                <a:avLst/>
                <a:gdLst>
                  <a:gd name="connsiteX0" fmla="*/ 413472 w 528204"/>
                  <a:gd name="connsiteY0" fmla="*/ 29960 h 190500"/>
                  <a:gd name="connsiteX1" fmla="*/ 509501 w 528204"/>
                  <a:gd name="connsiteY1" fmla="*/ 94211 h 190500"/>
                  <a:gd name="connsiteX2" fmla="*/ 267220 w 528204"/>
                  <a:gd name="connsiteY2" fmla="*/ 171364 h 190500"/>
                  <a:gd name="connsiteX3" fmla="*/ 25025 w 528204"/>
                  <a:gd name="connsiteY3" fmla="*/ 94298 h 190500"/>
                  <a:gd name="connsiteX4" fmla="*/ 146166 w 528204"/>
                  <a:gd name="connsiteY4" fmla="*/ 25718 h 190500"/>
                  <a:gd name="connsiteX5" fmla="*/ 146166 w 528204"/>
                  <a:gd name="connsiteY5" fmla="*/ 0 h 190500"/>
                  <a:gd name="connsiteX6" fmla="*/ 0 w 528204"/>
                  <a:gd name="connsiteY6" fmla="*/ 94298 h 190500"/>
                  <a:gd name="connsiteX7" fmla="*/ 267306 w 528204"/>
                  <a:gd name="connsiteY7" fmla="*/ 197168 h 190500"/>
                  <a:gd name="connsiteX8" fmla="*/ 534613 w 528204"/>
                  <a:gd name="connsiteY8" fmla="*/ 94298 h 190500"/>
                  <a:gd name="connsiteX9" fmla="*/ 413472 w 528204"/>
                  <a:gd name="connsiteY9" fmla="*/ 10564 h 190500"/>
                  <a:gd name="connsiteX10" fmla="*/ 413472 w 528204"/>
                  <a:gd name="connsiteY10" fmla="*/ 2996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204" h="190500">
                    <a:moveTo>
                      <a:pt x="413472" y="29960"/>
                    </a:moveTo>
                    <a:cubicBezTo>
                      <a:pt x="471921" y="47106"/>
                      <a:pt x="509501" y="68493"/>
                      <a:pt x="509501" y="94211"/>
                    </a:cubicBezTo>
                    <a:cubicBezTo>
                      <a:pt x="509501" y="128501"/>
                      <a:pt x="409229" y="171364"/>
                      <a:pt x="267220" y="171364"/>
                    </a:cubicBezTo>
                    <a:cubicBezTo>
                      <a:pt x="125211" y="171364"/>
                      <a:pt x="25025" y="128501"/>
                      <a:pt x="25025" y="94298"/>
                    </a:cubicBezTo>
                    <a:cubicBezTo>
                      <a:pt x="25025" y="64337"/>
                      <a:pt x="75161" y="38620"/>
                      <a:pt x="146166" y="25718"/>
                    </a:cubicBezTo>
                    <a:lnTo>
                      <a:pt x="146166" y="0"/>
                    </a:lnTo>
                    <a:cubicBezTo>
                      <a:pt x="54293" y="17145"/>
                      <a:pt x="0" y="51435"/>
                      <a:pt x="0" y="94298"/>
                    </a:cubicBezTo>
                    <a:cubicBezTo>
                      <a:pt x="0" y="158548"/>
                      <a:pt x="137853" y="197168"/>
                      <a:pt x="267306" y="197168"/>
                    </a:cubicBezTo>
                    <a:cubicBezTo>
                      <a:pt x="396760" y="197168"/>
                      <a:pt x="534613" y="158635"/>
                      <a:pt x="534613" y="94298"/>
                    </a:cubicBezTo>
                    <a:cubicBezTo>
                      <a:pt x="534613" y="56284"/>
                      <a:pt x="478675" y="28315"/>
                      <a:pt x="413472" y="10564"/>
                    </a:cubicBezTo>
                    <a:lnTo>
                      <a:pt x="413472" y="29960"/>
                    </a:lnTo>
                    <a:close/>
                  </a:path>
                </a:pathLst>
              </a:custGeom>
              <a:solidFill>
                <a:srgbClr val="50E6FF"/>
              </a:solidFill>
              <a:ln w="8603"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BF0674E7-9320-67A3-1196-6907E82F06E4}"/>
                  </a:ext>
                </a:extLst>
              </p:cNvPr>
              <p:cNvSpPr/>
              <p:nvPr/>
            </p:nvSpPr>
            <p:spPr>
              <a:xfrm>
                <a:off x="7966155" y="4270074"/>
                <a:ext cx="121227" cy="95250"/>
              </a:xfrm>
              <a:custGeom>
                <a:avLst/>
                <a:gdLst>
                  <a:gd name="connsiteX0" fmla="*/ 106680 w 121227"/>
                  <a:gd name="connsiteY0" fmla="*/ 0 h 95250"/>
                  <a:gd name="connsiteX1" fmla="*/ 48751 w 121227"/>
                  <a:gd name="connsiteY1" fmla="*/ 64683 h 95250"/>
                  <a:gd name="connsiteX2" fmla="*/ 18271 w 121227"/>
                  <a:gd name="connsiteY2" fmla="*/ 35416 h 95250"/>
                  <a:gd name="connsiteX3" fmla="*/ 0 w 121227"/>
                  <a:gd name="connsiteY3" fmla="*/ 55418 h 95250"/>
                  <a:gd name="connsiteX4" fmla="*/ 48837 w 121227"/>
                  <a:gd name="connsiteY4" fmla="*/ 100013 h 95250"/>
                  <a:gd name="connsiteX5" fmla="*/ 125124 w 121227"/>
                  <a:gd name="connsiteY5" fmla="*/ 20003 h 95250"/>
                  <a:gd name="connsiteX6" fmla="*/ 106680 w 121227"/>
                  <a:gd name="connsiteY6" fmla="*/ 0 h 95250"/>
                  <a:gd name="connsiteX7" fmla="*/ 106680 w 121227"/>
                  <a:gd name="connsiteY7" fmla="*/ 0 h 95250"/>
                  <a:gd name="connsiteX8" fmla="*/ 106680 w 121227"/>
                  <a:gd name="connsiteY8"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27" h="95250">
                    <a:moveTo>
                      <a:pt x="106680" y="0"/>
                    </a:moveTo>
                    <a:cubicBezTo>
                      <a:pt x="106680" y="0"/>
                      <a:pt x="74641" y="35416"/>
                      <a:pt x="48751" y="64683"/>
                    </a:cubicBezTo>
                    <a:cubicBezTo>
                      <a:pt x="36541" y="53946"/>
                      <a:pt x="18271" y="35416"/>
                      <a:pt x="18271" y="35416"/>
                    </a:cubicBezTo>
                    <a:cubicBezTo>
                      <a:pt x="0" y="55418"/>
                      <a:pt x="0" y="55418"/>
                      <a:pt x="0" y="55418"/>
                    </a:cubicBezTo>
                    <a:cubicBezTo>
                      <a:pt x="48837" y="100013"/>
                      <a:pt x="48837" y="100013"/>
                      <a:pt x="48837" y="100013"/>
                    </a:cubicBezTo>
                    <a:cubicBezTo>
                      <a:pt x="125124" y="20003"/>
                      <a:pt x="125124" y="20003"/>
                      <a:pt x="125124" y="20003"/>
                    </a:cubicBezTo>
                    <a:cubicBezTo>
                      <a:pt x="106680" y="0"/>
                      <a:pt x="106680" y="0"/>
                      <a:pt x="106680" y="0"/>
                    </a:cubicBezTo>
                    <a:lnTo>
                      <a:pt x="106680" y="0"/>
                    </a:lnTo>
                    <a:lnTo>
                      <a:pt x="106680" y="0"/>
                    </a:lnTo>
                    <a:close/>
                  </a:path>
                </a:pathLst>
              </a:custGeom>
              <a:solidFill>
                <a:srgbClr val="50E6FF"/>
              </a:solidFill>
              <a:ln w="8603"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4228420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4C63B1F-C04B-467E-C762-0B6D54959068}"/>
              </a:ext>
            </a:extLst>
          </p:cNvPr>
          <p:cNvSpPr txBox="1"/>
          <p:nvPr/>
        </p:nvSpPr>
        <p:spPr>
          <a:xfrm>
            <a:off x="4299857" y="1581114"/>
            <a:ext cx="3592286" cy="584775"/>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GitHub Enterprise</a:t>
            </a:r>
          </a:p>
        </p:txBody>
      </p:sp>
      <p:sp>
        <p:nvSpPr>
          <p:cNvPr id="6" name="Title 5">
            <a:extLst>
              <a:ext uri="{FF2B5EF4-FFF2-40B4-BE49-F238E27FC236}">
                <a16:creationId xmlns:a16="http://schemas.microsoft.com/office/drawing/2014/main" id="{AD20231D-DBF0-D0C3-C041-77A564EFD67A}"/>
              </a:ext>
            </a:extLst>
          </p:cNvPr>
          <p:cNvSpPr txBox="1">
            <a:spLocks noGrp="1"/>
          </p:cNvSpPr>
          <p:nvPr>
            <p:ph type="title" idx="4294967295"/>
          </p:nvPr>
        </p:nvSpPr>
        <p:spPr>
          <a:xfrm>
            <a:off x="667315" y="2308225"/>
            <a:ext cx="10890250" cy="860425"/>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796" b="0" i="0" u="none" strike="noStrike" kern="1200" cap="none" spc="0" normalizeH="0" baseline="0" noProof="0">
                <a:ln>
                  <a:noFill/>
                </a:ln>
                <a:solidFill>
                  <a:schemeClr val="tx1"/>
                </a:solidFill>
                <a:effectLst/>
                <a:uLnTx/>
                <a:uFillTx/>
                <a:latin typeface="+mj-lt"/>
                <a:ea typeface="+mn-ea"/>
                <a:cs typeface="Segoe UI" panose="020B0502040204020203" pitchFamily="34" charset="0"/>
              </a:rPr>
              <a:t>One integrated developer platform</a:t>
            </a:r>
          </a:p>
        </p:txBody>
      </p:sp>
      <p:sp>
        <p:nvSpPr>
          <p:cNvPr id="39" name="TextBox 38">
            <a:extLst>
              <a:ext uri="{FF2B5EF4-FFF2-40B4-BE49-F238E27FC236}">
                <a16:creationId xmlns:a16="http://schemas.microsoft.com/office/drawing/2014/main" id="{8531BDCA-23AA-1813-FFF0-1CB3F0B149DE}"/>
              </a:ext>
            </a:extLst>
          </p:cNvPr>
          <p:cNvSpPr txBox="1"/>
          <p:nvPr/>
        </p:nvSpPr>
        <p:spPr>
          <a:xfrm>
            <a:off x="9506043" y="4141950"/>
            <a:ext cx="17873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Used by &gt;90% </a:t>
            </a:r>
            <a:b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Fortune 100</a:t>
            </a:r>
          </a:p>
        </p:txBody>
      </p:sp>
      <p:sp>
        <p:nvSpPr>
          <p:cNvPr id="54" name="TextBox 53">
            <a:extLst>
              <a:ext uri="{FF2B5EF4-FFF2-40B4-BE49-F238E27FC236}">
                <a16:creationId xmlns:a16="http://schemas.microsoft.com/office/drawing/2014/main" id="{F5BEBF34-4EC4-370B-5932-F368CA72EB4A}"/>
              </a:ext>
            </a:extLst>
          </p:cNvPr>
          <p:cNvSpPr txBox="1"/>
          <p:nvPr/>
        </p:nvSpPr>
        <p:spPr>
          <a:xfrm>
            <a:off x="5291855" y="4141950"/>
            <a:ext cx="1354638"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Secure  DevSecOps</a:t>
            </a:r>
          </a:p>
        </p:txBody>
      </p:sp>
      <p:sp>
        <p:nvSpPr>
          <p:cNvPr id="49" name="TextBox 48">
            <a:extLst>
              <a:ext uri="{FF2B5EF4-FFF2-40B4-BE49-F238E27FC236}">
                <a16:creationId xmlns:a16="http://schemas.microsoft.com/office/drawing/2014/main" id="{5848AD16-04F5-DB17-270C-6D0E7A2785D8}"/>
              </a:ext>
            </a:extLst>
          </p:cNvPr>
          <p:cNvSpPr txBox="1"/>
          <p:nvPr/>
        </p:nvSpPr>
        <p:spPr>
          <a:xfrm>
            <a:off x="2930018" y="4141950"/>
            <a:ext cx="201459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Automate entire workflows</a:t>
            </a:r>
          </a:p>
        </p:txBody>
      </p:sp>
      <p:sp>
        <p:nvSpPr>
          <p:cNvPr id="44" name="TextBox 43">
            <a:extLst>
              <a:ext uri="{FF2B5EF4-FFF2-40B4-BE49-F238E27FC236}">
                <a16:creationId xmlns:a16="http://schemas.microsoft.com/office/drawing/2014/main" id="{238254D2-2E87-8A10-C9D4-06602E4802CA}"/>
              </a:ext>
            </a:extLst>
          </p:cNvPr>
          <p:cNvSpPr txBox="1"/>
          <p:nvPr/>
        </p:nvSpPr>
        <p:spPr>
          <a:xfrm>
            <a:off x="931338" y="4141950"/>
            <a:ext cx="160554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Redefine collaboration</a:t>
            </a:r>
          </a:p>
        </p:txBody>
      </p:sp>
      <p:sp>
        <p:nvSpPr>
          <p:cNvPr id="59" name="TextBox 58">
            <a:extLst>
              <a:ext uri="{FF2B5EF4-FFF2-40B4-BE49-F238E27FC236}">
                <a16:creationId xmlns:a16="http://schemas.microsoft.com/office/drawing/2014/main" id="{8C2CFBBF-2E3D-0B3A-9300-F27060C1E1EA}"/>
              </a:ext>
            </a:extLst>
          </p:cNvPr>
          <p:cNvSpPr txBox="1"/>
          <p:nvPr/>
        </p:nvSpPr>
        <p:spPr>
          <a:xfrm>
            <a:off x="6993732" y="4141950"/>
            <a:ext cx="216507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Loved by </a:t>
            </a:r>
            <a:b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100M+ developers</a:t>
            </a:r>
          </a:p>
        </p:txBody>
      </p:sp>
      <p:cxnSp>
        <p:nvCxnSpPr>
          <p:cNvPr id="8" name="Straight Connector 7">
            <a:extLst>
              <a:ext uri="{FF2B5EF4-FFF2-40B4-BE49-F238E27FC236}">
                <a16:creationId xmlns:a16="http://schemas.microsoft.com/office/drawing/2014/main" id="{5F00569C-20F5-DE77-77E0-D09239691B64}"/>
              </a:ext>
              <a:ext uri="{C183D7F6-B498-43B3-948B-1728B52AA6E4}">
                <adec:decorative xmlns:adec="http://schemas.microsoft.com/office/drawing/2017/decorative" val="1"/>
              </a:ext>
            </a:extLst>
          </p:cNvPr>
          <p:cNvCxnSpPr>
            <a:cxnSpLocks/>
          </p:cNvCxnSpPr>
          <p:nvPr/>
        </p:nvCxnSpPr>
        <p:spPr>
          <a:xfrm>
            <a:off x="2774326" y="389865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5100307" y="389865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153AED-55F8-A25A-4718-DFA6243DE471}"/>
              </a:ext>
              <a:ext uri="{C183D7F6-B498-43B3-948B-1728B52AA6E4}">
                <adec:decorative xmlns:adec="http://schemas.microsoft.com/office/drawing/2017/decorative" val="1"/>
              </a:ext>
            </a:extLst>
          </p:cNvPr>
          <p:cNvCxnSpPr>
            <a:cxnSpLocks/>
          </p:cNvCxnSpPr>
          <p:nvPr/>
        </p:nvCxnSpPr>
        <p:spPr>
          <a:xfrm>
            <a:off x="6855968" y="389865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55066BD-8E2D-B60A-84F4-BC9EF911C7CD}"/>
              </a:ext>
              <a:ext uri="{C183D7F6-B498-43B3-948B-1728B52AA6E4}">
                <adec:decorative xmlns:adec="http://schemas.microsoft.com/office/drawing/2017/decorative" val="1"/>
              </a:ext>
            </a:extLst>
          </p:cNvPr>
          <p:cNvCxnSpPr>
            <a:cxnSpLocks/>
          </p:cNvCxnSpPr>
          <p:nvPr/>
        </p:nvCxnSpPr>
        <p:spPr>
          <a:xfrm>
            <a:off x="9344378" y="389865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85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0 1.85185E-6 L 0 0.01967 " pathEditMode="relative" rAng="0" ptsTypes="AA">
                                      <p:cBhvr>
                                        <p:cTn id="9" dur="500" spd="-100000" fill="hold"/>
                                        <p:tgtEl>
                                          <p:spTgt spid="31"/>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2.08333E-6 4.44444E-6 L -2.08333E-6 0.01967 " pathEditMode="relative" rAng="0" ptsTypes="AA">
                                      <p:cBhvr>
                                        <p:cTn id="14" dur="500" spd="-100000" fill="hold"/>
                                        <p:tgtEl>
                                          <p:spTgt spid="6"/>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2.5E-6 4.07407E-6 L 2.5E-6 0.01967 " pathEditMode="relative" rAng="0" ptsTypes="AA">
                                      <p:cBhvr>
                                        <p:cTn id="19" dur="500" spd="-100000" fill="hold"/>
                                        <p:tgtEl>
                                          <p:spTgt spid="44"/>
                                        </p:tgtEl>
                                        <p:attrNameLst>
                                          <p:attrName>ppt_x</p:attrName>
                                          <p:attrName>ppt_y</p:attrName>
                                        </p:attrNameLst>
                                      </p:cBhvr>
                                      <p:rCtr x="0" y="972"/>
                                    </p:animMotion>
                                  </p:childTnLst>
                                </p:cTn>
                              </p:par>
                              <p:par>
                                <p:cTn id="20" presetID="10" presetClass="entr" presetSubtype="0" fill="hold" grpId="0" nodeType="withEffect">
                                  <p:stCondLst>
                                    <p:cond delay="3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grpId="1" nodeType="withEffect">
                                  <p:stCondLst>
                                    <p:cond delay="300"/>
                                  </p:stCondLst>
                                  <p:childTnLst>
                                    <p:animMotion origin="layout" path="M 3.33333E-6 4.07407E-6 L 3.33333E-6 0.01967 " pathEditMode="relative" rAng="0" ptsTypes="AA">
                                      <p:cBhvr>
                                        <p:cTn id="24" dur="500" spd="-100000" fill="hold"/>
                                        <p:tgtEl>
                                          <p:spTgt spid="49"/>
                                        </p:tgtEl>
                                        <p:attrNameLst>
                                          <p:attrName>ppt_x</p:attrName>
                                          <p:attrName>ppt_y</p:attrName>
                                        </p:attrNameLst>
                                      </p:cBhvr>
                                      <p:rCtr x="0" y="972"/>
                                    </p:animMotion>
                                  </p:childTnLst>
                                </p:cTn>
                              </p:par>
                              <p:par>
                                <p:cTn id="25" presetID="10" presetClass="entr" presetSubtype="0" fill="hold" grpId="0" nodeType="withEffect">
                                  <p:stCondLst>
                                    <p:cond delay="4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400"/>
                                  </p:stCondLst>
                                  <p:childTnLst>
                                    <p:animMotion origin="layout" path="M -3.33333E-6 4.07407E-6 L -3.33333E-6 0.01967 " pathEditMode="relative" rAng="0" ptsTypes="AA">
                                      <p:cBhvr>
                                        <p:cTn id="29" dur="500" spd="-100000" fill="hold"/>
                                        <p:tgtEl>
                                          <p:spTgt spid="54"/>
                                        </p:tgtEl>
                                        <p:attrNameLst>
                                          <p:attrName>ppt_x</p:attrName>
                                          <p:attrName>ppt_y</p:attrName>
                                        </p:attrNameLst>
                                      </p:cBhvr>
                                      <p:rCtr x="0" y="972"/>
                                    </p:animMotion>
                                  </p:childTnLst>
                                </p:cTn>
                              </p:par>
                              <p:par>
                                <p:cTn id="30" presetID="10" presetClass="entr" presetSubtype="0" fill="hold" grpId="0" nodeType="withEffect">
                                  <p:stCondLst>
                                    <p:cond delay="50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42" presetClass="path" presetSubtype="0" decel="100000" fill="hold" grpId="1" nodeType="withEffect">
                                  <p:stCondLst>
                                    <p:cond delay="500"/>
                                  </p:stCondLst>
                                  <p:childTnLst>
                                    <p:animMotion origin="layout" path="M 2.08333E-7 4.07407E-6 L 2.08333E-7 0.01967 " pathEditMode="relative" rAng="0" ptsTypes="AA">
                                      <p:cBhvr>
                                        <p:cTn id="34" dur="500" spd="-100000" fill="hold"/>
                                        <p:tgtEl>
                                          <p:spTgt spid="59"/>
                                        </p:tgtEl>
                                        <p:attrNameLst>
                                          <p:attrName>ppt_x</p:attrName>
                                          <p:attrName>ppt_y</p:attrName>
                                        </p:attrNameLst>
                                      </p:cBhvr>
                                      <p:rCtr x="0" y="972"/>
                                    </p:animMotion>
                                  </p:childTnLst>
                                </p:cTn>
                              </p:par>
                              <p:par>
                                <p:cTn id="35" presetID="10" presetClass="entr" presetSubtype="0" fill="hold" grpId="0" nodeType="withEffect">
                                  <p:stCondLst>
                                    <p:cond delay="6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decel="100000" fill="hold" grpId="1" nodeType="withEffect">
                                  <p:stCondLst>
                                    <p:cond delay="600"/>
                                  </p:stCondLst>
                                  <p:childTnLst>
                                    <p:animMotion origin="layout" path="M -4.79167E-6 4.07407E-6 L -4.79167E-6 0.01967 " pathEditMode="relative" rAng="0" ptsTypes="AA">
                                      <p:cBhvr>
                                        <p:cTn id="39" dur="500" spd="-100000" fill="hold"/>
                                        <p:tgtEl>
                                          <p:spTgt spid="39"/>
                                        </p:tgtEl>
                                        <p:attrNameLst>
                                          <p:attrName>ppt_x</p:attrName>
                                          <p:attrName>ppt_y</p:attrName>
                                        </p:attrNameLst>
                                      </p:cBhvr>
                                      <p:rCtr x="0" y="972"/>
                                    </p:animMotion>
                                  </p:childTnLst>
                                </p:cTn>
                              </p:par>
                              <p:par>
                                <p:cTn id="40" presetID="10" presetClass="entr" presetSubtype="0" fill="hold" nodeType="withEffect">
                                  <p:stCondLst>
                                    <p:cond delay="6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6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nodeType="withEffect">
                                  <p:stCondLst>
                                    <p:cond delay="6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6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 grpId="0"/>
      <p:bldP spid="6" grpId="1"/>
      <p:bldP spid="39" grpId="0"/>
      <p:bldP spid="39" grpId="1"/>
      <p:bldP spid="54" grpId="0"/>
      <p:bldP spid="54" grpId="1"/>
      <p:bldP spid="49" grpId="0"/>
      <p:bldP spid="49" grpId="1"/>
      <p:bldP spid="44" grpId="0"/>
      <p:bldP spid="44" grpId="1"/>
      <p:bldP spid="59" grpId="0"/>
      <p:bldP spid="5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8E1A9D-3420-9653-B48C-A6F87779F7FF}"/>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US"/>
              <a:t>GitHub Copilot</a:t>
            </a:r>
          </a:p>
        </p:txBody>
      </p:sp>
      <p:sp>
        <p:nvSpPr>
          <p:cNvPr id="5" name="Rectangle: Rounded Corners 4">
            <a:extLst>
              <a:ext uri="{FF2B5EF4-FFF2-40B4-BE49-F238E27FC236}">
                <a16:creationId xmlns:a16="http://schemas.microsoft.com/office/drawing/2014/main" id="{3D8345A7-8E5F-85CD-274E-F453B13B0AFA}"/>
              </a:ext>
            </a:extLst>
          </p:cNvPr>
          <p:cNvSpPr/>
          <p:nvPr/>
        </p:nvSpPr>
        <p:spPr bwMode="auto">
          <a:xfrm>
            <a:off x="2791522" y="1554164"/>
            <a:ext cx="6608956" cy="830318"/>
          </a:xfrm>
          <a:prstGeom prst="roundRect">
            <a:avLst>
              <a:gd name="adj"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160338" marR="0" lvl="0" indent="-160338"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18000">
                      <a:srgbClr val="FFFFFF"/>
                    </a:gs>
                    <a:gs pos="86000">
                      <a:srgbClr val="FFFFFF"/>
                    </a:gs>
                  </a:gsLst>
                  <a:lin ang="2700000" scaled="1"/>
                  <a:tileRect/>
                </a:gradFill>
                <a:effectLst/>
                <a:uLnTx/>
                <a:uFillTx/>
                <a:latin typeface="Segoe UI Semibold"/>
                <a:ea typeface="+mn-ea"/>
                <a:cs typeface="Segoe UI Semibold" panose="020B0702040204020203" pitchFamily="34" charset="0"/>
              </a:rPr>
              <a:t>“This is the single most </a:t>
            </a:r>
            <a:r>
              <a:rPr kumimoji="0" lang="en-US" sz="2000" b="0" i="0" u="none" strike="noStrike" kern="1200" cap="none" spc="0" normalizeH="0" baseline="0" noProof="0">
                <a:ln>
                  <a:noFill/>
                </a:ln>
                <a:gradFill flip="none" rotWithShape="1">
                  <a:gsLst>
                    <a:gs pos="18000">
                      <a:srgbClr val="8EC8E8"/>
                    </a:gs>
                    <a:gs pos="86000">
                      <a:srgbClr val="CD9AD0"/>
                    </a:gs>
                  </a:gsLst>
                  <a:lin ang="2700000" scaled="1"/>
                  <a:tileRect/>
                </a:gradFill>
                <a:effectLst/>
                <a:uLnTx/>
                <a:uFillTx/>
                <a:latin typeface="Segoe UI Semibold"/>
                <a:ea typeface="+mn-ea"/>
                <a:cs typeface="Segoe UI Semibold" panose="020B0702040204020203" pitchFamily="34" charset="0"/>
              </a:rPr>
              <a:t>mind-blowing application of machine learning </a:t>
            </a:r>
            <a:r>
              <a:rPr kumimoji="0" lang="en-US" sz="2000" b="0" i="0" u="none" strike="noStrike" kern="1200" cap="none" spc="0" normalizeH="0" baseline="0" noProof="0">
                <a:ln>
                  <a:noFill/>
                </a:ln>
                <a:gradFill flip="none" rotWithShape="1">
                  <a:gsLst>
                    <a:gs pos="18000">
                      <a:srgbClr val="FFFFFF"/>
                    </a:gs>
                    <a:gs pos="86000">
                      <a:srgbClr val="FFFFFF"/>
                    </a:gs>
                  </a:gsLst>
                  <a:lin ang="2700000" scaled="1"/>
                  <a:tileRect/>
                </a:gradFill>
                <a:effectLst/>
                <a:uLnTx/>
                <a:uFillTx/>
                <a:latin typeface="Segoe UI Semibold"/>
                <a:ea typeface="+mn-ea"/>
                <a:cs typeface="Segoe UI Semibold" panose="020B0702040204020203" pitchFamily="34" charset="0"/>
              </a:rPr>
              <a:t>I’ve ever seen.”</a:t>
            </a:r>
          </a:p>
        </p:txBody>
      </p:sp>
      <p:sp>
        <p:nvSpPr>
          <p:cNvPr id="4" name="TextBox 3">
            <a:extLst>
              <a:ext uri="{FF2B5EF4-FFF2-40B4-BE49-F238E27FC236}">
                <a16:creationId xmlns:a16="http://schemas.microsoft.com/office/drawing/2014/main" id="{D0816C2C-757D-8F2A-46B9-05284C844E9B}"/>
              </a:ext>
            </a:extLst>
          </p:cNvPr>
          <p:cNvSpPr txBox="1"/>
          <p:nvPr/>
        </p:nvSpPr>
        <p:spPr>
          <a:xfrm>
            <a:off x="3487387" y="2384482"/>
            <a:ext cx="5217225" cy="307777"/>
          </a:xfrm>
          <a:prstGeom prst="rect">
            <a:avLst/>
          </a:prstGeom>
          <a:noFill/>
        </p:spPr>
        <p:txBody>
          <a:bodyPr wrap="square">
            <a:spAutoFit/>
          </a:bodyPr>
          <a:lstStyle>
            <a:defPPr>
              <a:defRPr lang="en-US"/>
            </a:defPPr>
            <a:lvl1pPr algn="ctr">
              <a:defRPr b="0" i="0">
                <a:effectLst/>
                <a:latin typeface="Segoe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UI"/>
                <a:ea typeface="+mn-ea"/>
                <a:cs typeface="+mn-cs"/>
              </a:rPr>
              <a:t>Mike Krieger, Co-founder, Instagram</a:t>
            </a:r>
          </a:p>
        </p:txBody>
      </p:sp>
      <p:pic>
        <p:nvPicPr>
          <p:cNvPr id="2" name="Picture 1" descr="Github Copilot logo">
            <a:extLst>
              <a:ext uri="{FF2B5EF4-FFF2-40B4-BE49-F238E27FC236}">
                <a16:creationId xmlns:a16="http://schemas.microsoft.com/office/drawing/2014/main" id="{CE4EABBE-B888-6B47-3588-92DC17FD48CD}"/>
              </a:ext>
            </a:extLst>
          </p:cNvPr>
          <p:cNvPicPr>
            <a:picLocks noChangeAspect="1"/>
          </p:cNvPicPr>
          <p:nvPr/>
        </p:nvPicPr>
        <p:blipFill>
          <a:blip r:embed="rId5">
            <a:biLevel thresh="25000"/>
          </a:blip>
          <a:stretch>
            <a:fillRect/>
          </a:stretch>
        </p:blipFill>
        <p:spPr>
          <a:xfrm>
            <a:off x="3913909" y="727837"/>
            <a:ext cx="4364182" cy="605436"/>
          </a:xfrm>
          <a:prstGeom prst="rect">
            <a:avLst/>
          </a:prstGeom>
        </p:spPr>
      </p:pic>
      <p:pic>
        <p:nvPicPr>
          <p:cNvPr id="8" name="MicrosoftGraphOutlookCalendar">
            <a:hlinkClick r:id="" action="ppaction://media"/>
            <a:extLst>
              <a:ext uri="{FF2B5EF4-FFF2-40B4-BE49-F238E27FC236}">
                <a16:creationId xmlns:a16="http://schemas.microsoft.com/office/drawing/2014/main" id="{766BA937-EDC8-F153-6005-EE959C17EE6D}"/>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854" t="73" r="8039" b="5000"/>
          <a:stretch/>
        </p:blipFill>
        <p:spPr>
          <a:xfrm>
            <a:off x="3096831" y="3049858"/>
            <a:ext cx="5998338" cy="3808141"/>
          </a:xfrm>
          <a:prstGeom prst="round2SameRect">
            <a:avLst>
              <a:gd name="adj1" fmla="val 1000"/>
              <a:gd name="adj2" fmla="val 0"/>
            </a:avLst>
          </a:prstGeom>
          <a:ln>
            <a:solidFill>
              <a:schemeClr val="bg1">
                <a:lumMod val="75000"/>
                <a:lumOff val="25000"/>
              </a:schemeClr>
            </a:solidFill>
          </a:ln>
        </p:spPr>
      </p:pic>
    </p:spTree>
    <p:extLst>
      <p:ext uri="{BB962C8B-B14F-4D97-AF65-F5344CB8AC3E}">
        <p14:creationId xmlns:p14="http://schemas.microsoft.com/office/powerpoint/2010/main" val="2605965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10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30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42" presetClass="path" presetSubtype="0" decel="100000" fill="hold" nodeType="withEffect">
                                  <p:stCondLst>
                                    <p:cond delay="300"/>
                                  </p:stCondLst>
                                  <p:childTnLst>
                                    <p:animMotion origin="layout" path="M 1.25E-6 0.03889 L 1.25E-6 1.85185E-6 " pathEditMode="relative" rAng="0" ptsTypes="AA">
                                      <p:cBhvr>
                                        <p:cTn id="24" dur="500" fill="hold"/>
                                        <p:tgtEl>
                                          <p:spTgt spid="8"/>
                                        </p:tgtEl>
                                        <p:attrNameLst>
                                          <p:attrName>ppt_x</p:attrName>
                                          <p:attrName>ppt_y</p:attrName>
                                        </p:attrNameLst>
                                      </p:cBhvr>
                                      <p:rCtr x="0" y="-1944"/>
                                    </p:animMotion>
                                  </p:childTnLst>
                                </p:cTn>
                              </p:par>
                              <p:par>
                                <p:cTn id="25" presetID="1" presetClass="mediacall" presetSubtype="0" fill="hold" nodeType="withEffect">
                                  <p:stCondLst>
                                    <p:cond delay="300"/>
                                  </p:stCondLst>
                                  <p:childTnLst>
                                    <p:cmd type="call" cmd="playFrom(0.0)">
                                      <p:cBhvr>
                                        <p:cTn id="26" dur="4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display="0">
                  <p:stCondLst>
                    <p:cond delay="indefinite"/>
                  </p:stCondLst>
                </p:cTn>
                <p:tgtEl>
                  <p:spTgt spid="8"/>
                </p:tgtEl>
              </p:cMediaNode>
            </p:video>
          </p:childTnLst>
        </p:cTn>
      </p:par>
    </p:tnLst>
    <p:bldLst>
      <p:bldP spid="5" grpId="0" animBg="1"/>
      <p:bldP spid="5" grpId="1" animBg="1"/>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 name="Title 1">
            <a:extLst>
              <a:ext uri="{FF2B5EF4-FFF2-40B4-BE49-F238E27FC236}">
                <a16:creationId xmlns:a16="http://schemas.microsoft.com/office/drawing/2014/main" id="{93F89E16-F972-DF91-2A07-E4521A1E2516}"/>
              </a:ext>
            </a:extLst>
          </p:cNvPr>
          <p:cNvSpPr>
            <a:spLocks noGrp="1"/>
          </p:cNvSpPr>
          <p:nvPr>
            <p:ph type="title" idx="4294967295"/>
          </p:nvPr>
        </p:nvSpPr>
        <p:spPr>
          <a:xfrm>
            <a:off x="1174750" y="-592138"/>
            <a:ext cx="11017250" cy="554038"/>
          </a:xfrm>
        </p:spPr>
        <p:txBody>
          <a:bodyPr vert="horz" wrap="square" lIns="0" tIns="0" rIns="0" bIns="0" rtlCol="0" anchor="b">
            <a:spAutoFit/>
          </a:bodyPr>
          <a:lstStyle/>
          <a:p>
            <a:r>
              <a:rPr lang="en-US"/>
              <a:t>GitHub copilot detail</a:t>
            </a:r>
          </a:p>
        </p:txBody>
      </p:sp>
      <p:pic>
        <p:nvPicPr>
          <p:cNvPr id="2997" name="Google Shape;2997;p241" descr="GitHub copilot logo"/>
          <p:cNvPicPr preferRelativeResize="0"/>
          <p:nvPr/>
        </p:nvPicPr>
        <p:blipFill rotWithShape="1">
          <a:blip r:embed="rId3">
            <a:alphaModFix/>
          </a:blip>
          <a:srcRect/>
          <a:stretch/>
        </p:blipFill>
        <p:spPr>
          <a:xfrm>
            <a:off x="933555" y="940573"/>
            <a:ext cx="3367315" cy="421362"/>
          </a:xfrm>
          <a:prstGeom prst="rect">
            <a:avLst/>
          </a:prstGeom>
          <a:noFill/>
          <a:ln>
            <a:noFill/>
          </a:ln>
        </p:spPr>
      </p:pic>
      <p:grpSp>
        <p:nvGrpSpPr>
          <p:cNvPr id="8" name="Group 7" descr="40% of new code is now written by AI">
            <a:extLst>
              <a:ext uri="{FF2B5EF4-FFF2-40B4-BE49-F238E27FC236}">
                <a16:creationId xmlns:a16="http://schemas.microsoft.com/office/drawing/2014/main" id="{787BEF85-17D3-6C33-390E-4AEACC6ACE18}"/>
              </a:ext>
            </a:extLst>
          </p:cNvPr>
          <p:cNvGrpSpPr/>
          <p:nvPr/>
        </p:nvGrpSpPr>
        <p:grpSpPr>
          <a:xfrm>
            <a:off x="710909" y="1963712"/>
            <a:ext cx="4937222" cy="1138606"/>
            <a:chOff x="451473" y="4477381"/>
            <a:chExt cx="4937222" cy="1138606"/>
          </a:xfrm>
        </p:grpSpPr>
        <p:sp>
          <p:nvSpPr>
            <p:cNvPr id="9" name="Google Shape;3000;p241">
              <a:extLst>
                <a:ext uri="{FF2B5EF4-FFF2-40B4-BE49-F238E27FC236}">
                  <a16:creationId xmlns:a16="http://schemas.microsoft.com/office/drawing/2014/main" id="{5730AEAD-33F0-D7D7-D73B-61F00DFDE2A5}"/>
                </a:ext>
              </a:extLst>
            </p:cNvPr>
            <p:cNvSpPr txBox="1"/>
            <p:nvPr/>
          </p:nvSpPr>
          <p:spPr>
            <a:xfrm>
              <a:off x="2425424" y="4615881"/>
              <a:ext cx="2963271"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a:t>
              </a:r>
              <a:r>
                <a:rPr kumimoji="0" lang="en-US" sz="2400" b="0" i="0" u="none" strike="noStrike" kern="1200" cap="none" spc="-50" normalizeH="0" baseline="0" noProof="0">
                  <a:ln w="3175">
                    <a:noFill/>
                  </a:ln>
                  <a:gradFill flip="none" rotWithShape="1">
                    <a:gsLst>
                      <a:gs pos="44000">
                        <a:srgbClr val="CD9AD0"/>
                      </a:gs>
                      <a:gs pos="74000">
                        <a:srgbClr val="8EC8E8"/>
                      </a:gs>
                    </a:gsLst>
                    <a:lin ang="10800000" scaled="1"/>
                    <a:tileRect/>
                  </a:gradFill>
                  <a:effectLst/>
                  <a:uLnTx/>
                  <a:uFillTx/>
                  <a:latin typeface="Segoe UI Semibold"/>
                  <a:ea typeface="+mj-lt"/>
                  <a:cs typeface="Segoe UI Semibold"/>
                </a:rPr>
                <a:t>new code </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is now written by AI</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10" name="Google Shape;2995;p241">
              <a:extLst>
                <a:ext uri="{FF2B5EF4-FFF2-40B4-BE49-F238E27FC236}">
                  <a16:creationId xmlns:a16="http://schemas.microsoft.com/office/drawing/2014/main" id="{340AA5B7-2495-F62D-1FD5-94F2C0A4A55E}"/>
                </a:ext>
              </a:extLst>
            </p:cNvPr>
            <p:cNvSpPr txBox="1"/>
            <p:nvPr/>
          </p:nvSpPr>
          <p:spPr>
            <a:xfrm>
              <a:off x="451473" y="4477381"/>
              <a:ext cx="2570420" cy="1138606"/>
            </a:xfrm>
            <a:prstGeom prst="rect">
              <a:avLst/>
            </a:prstGeom>
            <a:noFill/>
            <a:ln>
              <a:noFill/>
            </a:ln>
          </p:spPr>
          <p:txBody>
            <a:bodyPr spcFirstLastPara="1" wrap="square" lIns="121787" tIns="60877" rIns="121787" bIns="60877"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46%</a:t>
              </a:r>
            </a:p>
          </p:txBody>
        </p:sp>
      </p:grpSp>
      <p:grpSp>
        <p:nvGrpSpPr>
          <p:cNvPr id="4" name="Group 3" descr="55% faster overall developer productivity">
            <a:extLst>
              <a:ext uri="{FF2B5EF4-FFF2-40B4-BE49-F238E27FC236}">
                <a16:creationId xmlns:a16="http://schemas.microsoft.com/office/drawing/2014/main" id="{D533FA75-4F90-7317-826C-D2EE1D58B81F}"/>
              </a:ext>
            </a:extLst>
          </p:cNvPr>
          <p:cNvGrpSpPr/>
          <p:nvPr/>
        </p:nvGrpSpPr>
        <p:grpSpPr>
          <a:xfrm>
            <a:off x="710909" y="3305013"/>
            <a:ext cx="5385091" cy="1138606"/>
            <a:chOff x="451473" y="1994629"/>
            <a:chExt cx="5385091" cy="1138606"/>
          </a:xfrm>
        </p:grpSpPr>
        <p:sp>
          <p:nvSpPr>
            <p:cNvPr id="2995" name="Google Shape;2995;p241"/>
            <p:cNvSpPr txBox="1"/>
            <p:nvPr/>
          </p:nvSpPr>
          <p:spPr>
            <a:xfrm>
              <a:off x="451473" y="1994629"/>
              <a:ext cx="2570420" cy="1138606"/>
            </a:xfrm>
            <a:prstGeom prst="rect">
              <a:avLst/>
            </a:prstGeom>
            <a:noFill/>
            <a:ln>
              <a:noFill/>
            </a:ln>
          </p:spPr>
          <p:txBody>
            <a:bodyPr spcFirstLastPara="1" wrap="square" lIns="121787" tIns="60877" rIns="121787" bIns="60877" anchor="ctr" anchorCtr="0">
              <a:spAutoFit/>
            </a:body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55%</a:t>
              </a:r>
              <a:endParaRPr kumimoji="0"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endParaRPr>
            </a:p>
          </p:txBody>
        </p:sp>
        <p:sp>
          <p:nvSpPr>
            <p:cNvPr id="2999" name="Google Shape;2999;p241"/>
            <p:cNvSpPr txBox="1"/>
            <p:nvPr/>
          </p:nvSpPr>
          <p:spPr>
            <a:xfrm>
              <a:off x="2425424" y="2112771"/>
              <a:ext cx="3411140"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50" normalizeH="0" baseline="0" noProof="0">
                  <a:ln w="3175">
                    <a:noFill/>
                  </a:ln>
                  <a:gradFill flip="none" rotWithShape="1">
                    <a:gsLst>
                      <a:gs pos="52000">
                        <a:srgbClr val="CD9AD0"/>
                      </a:gs>
                      <a:gs pos="100000">
                        <a:srgbClr val="8EC8E8"/>
                      </a:gs>
                    </a:gsLst>
                    <a:lin ang="10800000" scaled="1"/>
                    <a:tileRect/>
                  </a:gradFill>
                  <a:effectLst/>
                  <a:uLnTx/>
                  <a:uFillTx/>
                  <a:latin typeface="Segoe UI Semibold"/>
                  <a:ea typeface="+mj-lt"/>
                  <a:cs typeface="Segoe UI Semibold"/>
                </a:rPr>
                <a:t>faster</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 overall developer productivity</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grpSp>
      <p:grpSp>
        <p:nvGrpSpPr>
          <p:cNvPr id="6" name="Group 5" descr="74% of developers feel more focused on satisfying work">
            <a:extLst>
              <a:ext uri="{FF2B5EF4-FFF2-40B4-BE49-F238E27FC236}">
                <a16:creationId xmlns:a16="http://schemas.microsoft.com/office/drawing/2014/main" id="{6D0F09E0-5B17-9166-E4F9-CB36991A054D}"/>
              </a:ext>
            </a:extLst>
          </p:cNvPr>
          <p:cNvGrpSpPr/>
          <p:nvPr/>
        </p:nvGrpSpPr>
        <p:grpSpPr>
          <a:xfrm>
            <a:off x="710909" y="4646314"/>
            <a:ext cx="6045491" cy="1138606"/>
            <a:chOff x="451473" y="4477381"/>
            <a:chExt cx="6045491" cy="1138606"/>
          </a:xfrm>
        </p:grpSpPr>
        <p:sp>
          <p:nvSpPr>
            <p:cNvPr id="3000" name="Google Shape;3000;p241"/>
            <p:cNvSpPr txBox="1"/>
            <p:nvPr/>
          </p:nvSpPr>
          <p:spPr>
            <a:xfrm>
              <a:off x="2425424" y="4615881"/>
              <a:ext cx="4071540"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developers feel more focused on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satisfying</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 work</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3" name="Google Shape;2995;p241">
              <a:extLst>
                <a:ext uri="{FF2B5EF4-FFF2-40B4-BE49-F238E27FC236}">
                  <a16:creationId xmlns:a16="http://schemas.microsoft.com/office/drawing/2014/main" id="{64BCD8E2-2549-9488-D690-A200D933099C}"/>
                </a:ext>
              </a:extLst>
            </p:cNvPr>
            <p:cNvSpPr txBox="1"/>
            <p:nvPr/>
          </p:nvSpPr>
          <p:spPr>
            <a:xfrm>
              <a:off x="451473" y="4477381"/>
              <a:ext cx="1973779" cy="1138606"/>
            </a:xfrm>
            <a:prstGeom prst="rect">
              <a:avLst/>
            </a:prstGeom>
            <a:noFill/>
            <a:ln>
              <a:noFill/>
            </a:ln>
          </p:spPr>
          <p:txBody>
            <a:bodyPr spcFirstLastPara="1" wrap="square" lIns="121787" tIns="60877" rIns="121787" bIns="60877"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75%</a:t>
              </a:r>
            </a:p>
          </p:txBody>
        </p:sp>
      </p:grpSp>
      <p:grpSp>
        <p:nvGrpSpPr>
          <p:cNvPr id="7" name="Group 6" descr="GitHub Copilot code screenshot">
            <a:extLst>
              <a:ext uri="{FF2B5EF4-FFF2-40B4-BE49-F238E27FC236}">
                <a16:creationId xmlns:a16="http://schemas.microsoft.com/office/drawing/2014/main" id="{EB12C4D7-4978-56B2-C662-574BC1470E73}"/>
              </a:ext>
            </a:extLst>
          </p:cNvPr>
          <p:cNvGrpSpPr/>
          <p:nvPr/>
        </p:nvGrpSpPr>
        <p:grpSpPr>
          <a:xfrm>
            <a:off x="7195535" y="535079"/>
            <a:ext cx="5151277" cy="6160445"/>
            <a:chOff x="7195535" y="535079"/>
            <a:chExt cx="5151277" cy="6160445"/>
          </a:xfrm>
        </p:grpSpPr>
        <p:sp>
          <p:nvSpPr>
            <p:cNvPr id="2992" name="Google Shape;2992;p241"/>
            <p:cNvSpPr/>
            <p:nvPr/>
          </p:nvSpPr>
          <p:spPr>
            <a:xfrm>
              <a:off x="7195535" y="6030939"/>
              <a:ext cx="5124508" cy="664585"/>
            </a:xfrm>
            <a:prstGeom prst="roundRect">
              <a:avLst>
                <a:gd name="adj" fmla="val 16667"/>
              </a:avLst>
            </a:prstGeom>
            <a:solidFill>
              <a:srgbClr val="252B2E"/>
            </a:solidFill>
            <a:ln>
              <a:noFill/>
            </a:ln>
          </p:spPr>
          <p:txBody>
            <a:bodyPr spcFirstLastPara="1" wrap="square" lIns="121787" tIns="121787" rIns="121787" bIns="121787"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kumimoji="0" sz="1865" b="0" i="0" u="none" strike="noStrike" kern="1200" cap="none" spc="0" normalizeH="0" baseline="0" noProof="0">
                <a:ln>
                  <a:noFill/>
                </a:ln>
                <a:solidFill>
                  <a:srgbClr val="000000"/>
                </a:solidFill>
                <a:effectLst/>
                <a:uLnTx/>
                <a:uFillTx/>
                <a:latin typeface="Arial"/>
                <a:ea typeface="Arial"/>
                <a:cs typeface="Arial"/>
                <a:sym typeface="Arial"/>
              </a:endParaRPr>
            </a:p>
          </p:txBody>
        </p:sp>
        <p:pic>
          <p:nvPicPr>
            <p:cNvPr id="2993" name="Google Shape;2993;p241"/>
            <p:cNvPicPr preferRelativeResize="0"/>
            <p:nvPr/>
          </p:nvPicPr>
          <p:blipFill rotWithShape="1">
            <a:blip r:embed="rId4">
              <a:alphaModFix/>
            </a:blip>
            <a:srcRect l="3081" t="4631" r="54846" b="3100"/>
            <a:stretch/>
          </p:blipFill>
          <p:spPr>
            <a:xfrm>
              <a:off x="7195535" y="535079"/>
              <a:ext cx="5124507" cy="5787841"/>
            </a:xfrm>
            <a:prstGeom prst="roundRect">
              <a:avLst>
                <a:gd name="adj" fmla="val 2533"/>
              </a:avLst>
            </a:prstGeom>
            <a:noFill/>
            <a:ln>
              <a:noFill/>
            </a:ln>
          </p:spPr>
        </p:pic>
        <p:pic>
          <p:nvPicPr>
            <p:cNvPr id="2994" name="Google Shape;2994;p241"/>
            <p:cNvPicPr preferRelativeResize="0"/>
            <p:nvPr/>
          </p:nvPicPr>
          <p:blipFill rotWithShape="1">
            <a:blip r:embed="rId5">
              <a:alphaModFix/>
            </a:blip>
            <a:srcRect l="6759" t="43780" r="55621" b="7750"/>
            <a:stretch/>
          </p:blipFill>
          <p:spPr>
            <a:xfrm>
              <a:off x="7764416" y="3251719"/>
              <a:ext cx="4582396" cy="3292683"/>
            </a:xfrm>
            <a:prstGeom prst="rect">
              <a:avLst/>
            </a:prstGeom>
            <a:noFill/>
            <a:ln>
              <a:noFill/>
            </a:ln>
          </p:spPr>
        </p:pic>
        <p:sp>
          <p:nvSpPr>
            <p:cNvPr id="2998" name="Google Shape;2998;p241"/>
            <p:cNvSpPr/>
            <p:nvPr/>
          </p:nvSpPr>
          <p:spPr>
            <a:xfrm>
              <a:off x="8809287" y="6249114"/>
              <a:ext cx="3537525" cy="376851"/>
            </a:xfrm>
            <a:prstGeom prst="rect">
              <a:avLst/>
            </a:prstGeom>
            <a:solidFill>
              <a:srgbClr val="252B2E"/>
            </a:solidFill>
            <a:ln>
              <a:noFill/>
            </a:ln>
          </p:spPr>
          <p:txBody>
            <a:bodyPr spcFirstLastPara="1" wrap="square" lIns="121787" tIns="121787" rIns="121787" bIns="12178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98" b="0" i="0" u="none" strike="noStrike" kern="1200" cap="none" spc="0" normalizeH="0" baseline="0" noProof="0">
                <a:ln>
                  <a:noFill/>
                </a:ln>
                <a:solidFill>
                  <a:srgbClr val="FFFFFF"/>
                </a:solidFill>
                <a:effectLst/>
                <a:uLnTx/>
                <a:uFillTx/>
                <a:latin typeface="Segoe UI"/>
                <a:ea typeface="+mn-ea"/>
                <a:cs typeface="+mn-c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97"/>
                                        </p:tgtEl>
                                        <p:attrNameLst>
                                          <p:attrName>style.visibility</p:attrName>
                                        </p:attrNameLst>
                                      </p:cBhvr>
                                      <p:to>
                                        <p:strVal val="visible"/>
                                      </p:to>
                                    </p:set>
                                    <p:animEffect transition="in" filter="fade">
                                      <p:cBhvr>
                                        <p:cTn id="7" dur="500"/>
                                        <p:tgtEl>
                                          <p:spTgt spid="2997"/>
                                        </p:tgtEl>
                                      </p:cBhvr>
                                    </p:animEffect>
                                  </p:childTnLst>
                                </p:cTn>
                              </p:par>
                              <p:par>
                                <p:cTn id="8" presetID="42" presetClass="path" presetSubtype="0" decel="100000" fill="hold" nodeType="withEffect">
                                  <p:stCondLst>
                                    <p:cond delay="0"/>
                                  </p:stCondLst>
                                  <p:childTnLst>
                                    <p:animMotion origin="layout" path="M -3.33333E-6 -4.07407E-6 L -3.33333E-6 0.03542 " pathEditMode="relative" rAng="0" ptsTypes="AA">
                                      <p:cBhvr>
                                        <p:cTn id="9" dur="700" spd="-100000" fill="hold"/>
                                        <p:tgtEl>
                                          <p:spTgt spid="2997"/>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00"/>
                                  </p:stCondLst>
                                  <p:childTnLst>
                                    <p:animMotion origin="layout" path="M 2.70833E-6 -2.96296E-6 L 2.70833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00"/>
                                  </p:stCondLst>
                                  <p:childTnLst>
                                    <p:animMotion origin="layout" path="M 3.33333E-6 -4.81481E-6 L 3.33333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300"/>
                                  </p:stCondLst>
                                  <p:childTnLst>
                                    <p:animMotion origin="layout" path="M 0 3.33333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3" presetClass="path" presetSubtype="0" decel="100000" fill="hold" nodeType="withEffect">
                                  <p:stCondLst>
                                    <p:cond delay="300"/>
                                  </p:stCondLst>
                                  <p:childTnLst>
                                    <p:animMotion origin="layout" path="M -2.29167E-6 4.81481E-6 L 0.01563 4.81481E-6 " pathEditMode="relative" rAng="0" ptsTypes="AA">
                                      <p:cBhvr>
                                        <p:cTn id="29" dur="500" spd="-100000" fill="hold"/>
                                        <p:tgtEl>
                                          <p:spTgt spid="7"/>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77906-D961-0009-B1DC-97C2AFED5682}"/>
              </a:ext>
            </a:extLst>
          </p:cNvPr>
          <p:cNvSpPr txBox="1">
            <a:spLocks noGrp="1"/>
          </p:cNvSpPr>
          <p:nvPr>
            <p:ph type="title" idx="4294967295"/>
          </p:nvPr>
        </p:nvSpPr>
        <p:spPr>
          <a:xfrm>
            <a:off x="884960" y="810914"/>
            <a:ext cx="10636803" cy="676995"/>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Copilot experiences you can try </a:t>
            </a:r>
            <a:r>
              <a:rPr kumimoji="0" lang="en-US" sz="4000" b="0" i="0" u="none" strike="noStrike" kern="1200" cap="none" spc="0" normalizeH="0" baseline="0" noProof="0">
                <a:ln w="3175">
                  <a:noFill/>
                </a:ln>
                <a:gradFill>
                  <a:gsLst>
                    <a:gs pos="100000">
                      <a:srgbClr val="CD9AD0"/>
                    </a:gs>
                    <a:gs pos="0">
                      <a:srgbClr val="8EC8E8"/>
                    </a:gs>
                  </a:gsLst>
                  <a:lin ang="18600000" scaled="0"/>
                </a:gradFill>
                <a:effectLst/>
                <a:uLnTx/>
                <a:uFillTx/>
                <a:latin typeface="Segoe UI Semibold"/>
                <a:ea typeface="+mj-lt"/>
                <a:cs typeface="Segoe UI Semibold"/>
              </a:rPr>
              <a:t>today</a:t>
            </a:r>
          </a:p>
        </p:txBody>
      </p:sp>
      <p:sp>
        <p:nvSpPr>
          <p:cNvPr id="9" name="TextBox 8">
            <a:extLst>
              <a:ext uri="{FF2B5EF4-FFF2-40B4-BE49-F238E27FC236}">
                <a16:creationId xmlns:a16="http://schemas.microsoft.com/office/drawing/2014/main" id="{33F9B874-036A-D173-386B-AA192C962F59}"/>
              </a:ext>
            </a:extLst>
          </p:cNvPr>
          <p:cNvSpPr txBox="1"/>
          <p:nvPr/>
        </p:nvSpPr>
        <p:spPr>
          <a:xfrm>
            <a:off x="423789" y="2190265"/>
            <a:ext cx="3281702" cy="116339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Increase developer productivity with GitHub Copilot</a:t>
            </a:r>
            <a:endParaRPr kumimoji="0" lang="en-US" sz="2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6EE7B012-514B-B0F3-B50A-F491160AAEC5}"/>
              </a:ext>
            </a:extLst>
          </p:cNvPr>
          <p:cNvSpPr txBox="1"/>
          <p:nvPr/>
        </p:nvSpPr>
        <p:spPr>
          <a:xfrm>
            <a:off x="518885" y="3572171"/>
            <a:ext cx="3091510" cy="150799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GitHub Copilot </a:t>
            </a:r>
            <a:b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b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can drive 55% greater developer</a:t>
            </a:r>
            <a:r>
              <a:rPr kumimoji="0" lang="en-US" b="0" i="0" u="none" strike="noStrike" kern="1200" cap="none" spc="0" normalizeH="0" noProof="0">
                <a:ln>
                  <a:noFill/>
                </a:ln>
                <a:gradFill>
                  <a:gsLst>
                    <a:gs pos="100000">
                      <a:srgbClr val="FFFFFF"/>
                    </a:gs>
                    <a:gs pos="0">
                      <a:srgbClr val="FFFFFF"/>
                    </a:gs>
                  </a:gsLst>
                  <a:lin ang="16200000" scaled="1"/>
                </a:gradFill>
                <a:effectLst/>
                <a:uLnTx/>
                <a:uFillTx/>
                <a:latin typeface="Segoe UI"/>
                <a:ea typeface="+mn-ea"/>
                <a:cs typeface="+mn-cs"/>
              </a:rPr>
              <a:t> </a:t>
            </a: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productivity.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gradFill>
                <a:gsLst>
                  <a:gs pos="100000">
                    <a:srgbClr val="FFFFFF"/>
                  </a:gs>
                  <a:gs pos="0">
                    <a:srgbClr val="FFFFFF"/>
                  </a:gs>
                </a:gsLst>
                <a:lin ang="16200000" scaled="1"/>
              </a:gra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rPr>
              <a:t>Try GitHub Copilot today</a:t>
            </a: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a:t>
            </a:r>
          </a:p>
        </p:txBody>
      </p:sp>
      <p:sp>
        <p:nvSpPr>
          <p:cNvPr id="11" name="TextBox 10">
            <a:extLst>
              <a:ext uri="{FF2B5EF4-FFF2-40B4-BE49-F238E27FC236}">
                <a16:creationId xmlns:a16="http://schemas.microsoft.com/office/drawing/2014/main" id="{0424490F-15B9-40EC-EED3-7B9AEFDA5B02}"/>
              </a:ext>
            </a:extLst>
          </p:cNvPr>
          <p:cNvSpPr txBox="1"/>
          <p:nvPr/>
        </p:nvSpPr>
        <p:spPr>
          <a:xfrm>
            <a:off x="3969482" y="2190265"/>
            <a:ext cx="3740727" cy="1163395"/>
          </a:xfrm>
          <a:prstGeom prst="rect">
            <a:avLst/>
          </a:prstGeom>
          <a:noFill/>
        </p:spPr>
        <p:txBody>
          <a:bodyPr wrap="square" lIns="0" tIns="0" rIns="0" bIns="0" rtlCol="0">
            <a:spAutoFit/>
          </a:bodyPr>
          <a:lstStyle/>
          <a:p>
            <a:pPr algn="ctr">
              <a:lnSpc>
                <a:spcPct val="90000"/>
              </a:lnSpc>
              <a:defRPr/>
            </a:pPr>
            <a:r>
              <a:rPr lang="en-US" sz="2800">
                <a:gradFill flip="none" rotWithShape="1">
                  <a:gsLst>
                    <a:gs pos="0">
                      <a:srgbClr val="CD9AD0"/>
                    </a:gs>
                    <a:gs pos="100000">
                      <a:srgbClr val="8EC8E8"/>
                    </a:gs>
                  </a:gsLst>
                  <a:lin ang="10800000" scaled="1"/>
                  <a:tileRect/>
                </a:gradFill>
                <a:latin typeface="Segoe UI Semibold"/>
                <a:cs typeface="Segoe UI" panose="020B0502040204020203" pitchFamily="34" charset="0"/>
              </a:rPr>
              <a:t>Turbocharge your workforce with Dynamics 365 Copilot</a:t>
            </a:r>
          </a:p>
        </p:txBody>
      </p:sp>
      <p:sp>
        <p:nvSpPr>
          <p:cNvPr id="12" name="TextBox 11">
            <a:extLst>
              <a:ext uri="{FF2B5EF4-FFF2-40B4-BE49-F238E27FC236}">
                <a16:creationId xmlns:a16="http://schemas.microsoft.com/office/drawing/2014/main" id="{1ADD0761-38B5-8552-525B-D4287B501694}"/>
              </a:ext>
            </a:extLst>
          </p:cNvPr>
          <p:cNvSpPr txBox="1"/>
          <p:nvPr/>
        </p:nvSpPr>
        <p:spPr>
          <a:xfrm>
            <a:off x="3969482" y="3572171"/>
            <a:ext cx="3740727" cy="150799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you can create content faster, complete time-consuming tasks, and get AI-driven insights.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rPr>
              <a:t>Try Dynamics 365 Copilot today</a:t>
            </a: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a:t>
            </a:r>
          </a:p>
        </p:txBody>
      </p:sp>
      <p:sp>
        <p:nvSpPr>
          <p:cNvPr id="13" name="TextBox 12">
            <a:extLst>
              <a:ext uri="{FF2B5EF4-FFF2-40B4-BE49-F238E27FC236}">
                <a16:creationId xmlns:a16="http://schemas.microsoft.com/office/drawing/2014/main" id="{86AD7BBC-C0FB-DD95-1653-BCBFA0FA61FD}"/>
              </a:ext>
            </a:extLst>
          </p:cNvPr>
          <p:cNvSpPr txBox="1"/>
          <p:nvPr/>
        </p:nvSpPr>
        <p:spPr>
          <a:xfrm>
            <a:off x="632894" y="5770087"/>
            <a:ext cx="10926212" cy="276999"/>
          </a:xfrm>
          <a:prstGeom prst="rect">
            <a:avLst/>
          </a:prstGeom>
          <a:noFill/>
        </p:spPr>
        <p:txBody>
          <a:bodyPr wrap="square" lIns="0" tIns="0" rIns="0" bIns="0" rtlCol="0">
            <a:spAutoFit/>
          </a:bodyPr>
          <a:lstStyle/>
          <a:p>
            <a:pPr algn="ctr">
              <a:defRPr/>
            </a:pPr>
            <a:r>
              <a:rPr lang="en-US">
                <a:gradFill>
                  <a:gsLst>
                    <a:gs pos="100000">
                      <a:srgbClr val="FFFFFF"/>
                    </a:gs>
                    <a:gs pos="0">
                      <a:srgbClr val="FFFFFF"/>
                    </a:gs>
                  </a:gsLst>
                  <a:lin ang="16200000" scaled="1"/>
                </a:gradFill>
                <a:latin typeface="Segoe UI"/>
              </a:rPr>
              <a:t>Learn more about the </a:t>
            </a:r>
            <a:r>
              <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hlinkClick r:id="rId3">
                  <a:extLst>
                    <a:ext uri="{A12FA001-AC4F-418D-AE19-62706E023703}">
                      <ahyp:hlinkClr xmlns:ahyp="http://schemas.microsoft.com/office/drawing/2018/hyperlinkcolor" val="tx"/>
                    </a:ext>
                  </a:extLst>
                </a:hlinkClick>
              </a:rPr>
              <a:t>Microsoft 365 Copilot Early Access Program</a:t>
            </a:r>
            <a:r>
              <a:rPr lang="en-US">
                <a:gradFill>
                  <a:gsLst>
                    <a:gs pos="100000">
                      <a:srgbClr val="FFFFFF"/>
                    </a:gs>
                    <a:gs pos="0">
                      <a:srgbClr val="FFFFFF"/>
                    </a:gs>
                  </a:gsLst>
                  <a:lin ang="16200000" scaled="1"/>
                </a:gradFill>
                <a:latin typeface="Segoe UI"/>
              </a:rPr>
              <a:t>.</a:t>
            </a:r>
          </a:p>
        </p:txBody>
      </p:sp>
      <p:sp>
        <p:nvSpPr>
          <p:cNvPr id="14" name="TextBox 13">
            <a:extLst>
              <a:ext uri="{FF2B5EF4-FFF2-40B4-BE49-F238E27FC236}">
                <a16:creationId xmlns:a16="http://schemas.microsoft.com/office/drawing/2014/main" id="{2BD11744-CAD9-B9A2-FCAF-0E07C4FEA0BE}"/>
              </a:ext>
            </a:extLst>
          </p:cNvPr>
          <p:cNvSpPr txBox="1"/>
          <p:nvPr/>
        </p:nvSpPr>
        <p:spPr>
          <a:xfrm>
            <a:off x="8230355" y="2190265"/>
            <a:ext cx="3281702" cy="116339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Empower everyone with Copilot in Power Platform</a:t>
            </a:r>
            <a:endParaRPr kumimoji="0" lang="en-US" sz="2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5" name="TextBox 14">
            <a:extLst>
              <a:ext uri="{FF2B5EF4-FFF2-40B4-BE49-F238E27FC236}">
                <a16:creationId xmlns:a16="http://schemas.microsoft.com/office/drawing/2014/main" id="{33AB882F-4ADA-3941-3A90-699D46F25AF0}"/>
              </a:ext>
            </a:extLst>
          </p:cNvPr>
          <p:cNvSpPr txBox="1"/>
          <p:nvPr/>
        </p:nvSpPr>
        <p:spPr>
          <a:xfrm>
            <a:off x="7974201" y="3572171"/>
            <a:ext cx="3794010" cy="150799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a:t>
            </a:r>
            <a:r>
              <a:rPr lang="en-US">
                <a:gradFill>
                  <a:gsLst>
                    <a:gs pos="100000">
                      <a:srgbClr val="FFFFFF"/>
                    </a:gs>
                    <a:gs pos="0">
                      <a:srgbClr val="FFFFFF"/>
                    </a:gs>
                  </a:gsLst>
                  <a:lin ang="16200000" scaled="1"/>
                </a:gradFill>
                <a:latin typeface="Segoe UI"/>
              </a:rPr>
              <a:t>Copilot in Power Platform is transforming low-code and </a:t>
            </a:r>
            <a:br>
              <a:rPr lang="en-US">
                <a:gradFill>
                  <a:gsLst>
                    <a:gs pos="100000">
                      <a:srgbClr val="FFFFFF"/>
                    </a:gs>
                    <a:gs pos="0">
                      <a:srgbClr val="FFFFFF"/>
                    </a:gs>
                  </a:gsLst>
                  <a:lin ang="16200000" scaled="1"/>
                </a:gradFill>
                <a:latin typeface="Segoe UI"/>
              </a:rPr>
            </a:br>
            <a:r>
              <a:rPr lang="en-US">
                <a:gradFill>
                  <a:gsLst>
                    <a:gs pos="100000">
                      <a:srgbClr val="FFFFFF"/>
                    </a:gs>
                    <a:gs pos="0">
                      <a:srgbClr val="FFFFFF"/>
                    </a:gs>
                  </a:gsLst>
                  <a:lin ang="16200000" scaled="1"/>
                </a:gradFill>
                <a:latin typeface="Segoe UI"/>
              </a:rPr>
              <a:t>no-code development. </a:t>
            </a:r>
            <a:endPar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rPr>
              <a:t>Try Copilot in Power Platform today</a:t>
            </a: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a:t>
            </a:r>
          </a:p>
        </p:txBody>
      </p:sp>
    </p:spTree>
    <p:extLst>
      <p:ext uri="{BB962C8B-B14F-4D97-AF65-F5344CB8AC3E}">
        <p14:creationId xmlns:p14="http://schemas.microsoft.com/office/powerpoint/2010/main" val="2902075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95833E-6 -2.59259E-6 L -3.95833E-6 0.01968 " pathEditMode="relative" rAng="0" ptsTypes="AA">
                                      <p:cBhvr>
                                        <p:cTn id="9"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795528" y="2320925"/>
            <a:ext cx="3913188" cy="22161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AI technology </a:t>
            </a:r>
            <a:b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48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here</a:t>
            </a:r>
          </a:p>
        </p:txBody>
      </p:sp>
      <p:grpSp>
        <p:nvGrpSpPr>
          <p:cNvPr id="2" name="Group 1" descr="Computerworld headline">
            <a:extLst>
              <a:ext uri="{FF2B5EF4-FFF2-40B4-BE49-F238E27FC236}">
                <a16:creationId xmlns:a16="http://schemas.microsoft.com/office/drawing/2014/main" id="{77D36C2D-B739-0315-BA08-7B887215A74C}"/>
              </a:ext>
            </a:extLst>
          </p:cNvPr>
          <p:cNvGrpSpPr/>
          <p:nvPr/>
        </p:nvGrpSpPr>
        <p:grpSpPr>
          <a:xfrm>
            <a:off x="8518041" y="515470"/>
            <a:ext cx="2756151" cy="1047891"/>
            <a:chOff x="5284358" y="2523452"/>
            <a:chExt cx="3126559" cy="1188720"/>
          </a:xfrm>
        </p:grpSpPr>
        <p:grpSp>
          <p:nvGrpSpPr>
            <p:cNvPr id="4" name="Group 3">
              <a:extLst>
                <a:ext uri="{FF2B5EF4-FFF2-40B4-BE49-F238E27FC236}">
                  <a16:creationId xmlns:a16="http://schemas.microsoft.com/office/drawing/2014/main" id="{341D483B-7F62-9DCF-9210-FEC1D6190194}"/>
                </a:ext>
              </a:extLst>
            </p:cNvPr>
            <p:cNvGrpSpPr/>
            <p:nvPr/>
          </p:nvGrpSpPr>
          <p:grpSpPr>
            <a:xfrm>
              <a:off x="5284358" y="2523452"/>
              <a:ext cx="3126559" cy="1188720"/>
              <a:chOff x="2894711" y="2523452"/>
              <a:chExt cx="2268425" cy="1188720"/>
            </a:xfrm>
          </p:grpSpPr>
          <p:sp>
            <p:nvSpPr>
              <p:cNvPr id="8" name="Rectangle: Rounded Corners 7">
                <a:extLst>
                  <a:ext uri="{FF2B5EF4-FFF2-40B4-BE49-F238E27FC236}">
                    <a16:creationId xmlns:a16="http://schemas.microsoft.com/office/drawing/2014/main" id="{0C60475B-6B91-56FB-325F-0266DA91D722}"/>
                  </a:ext>
                </a:extLst>
              </p:cNvPr>
              <p:cNvSpPr/>
              <p:nvPr/>
            </p:nvSpPr>
            <p:spPr bwMode="auto">
              <a:xfrm>
                <a:off x="2894711" y="2523452"/>
                <a:ext cx="2268425" cy="1188720"/>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BFACFDAD-B79D-2C0E-8EE0-0EA88978838A}"/>
                  </a:ext>
                </a:extLst>
              </p:cNvPr>
              <p:cNvSpPr/>
              <p:nvPr/>
            </p:nvSpPr>
            <p:spPr bwMode="auto">
              <a:xfrm>
                <a:off x="2894711" y="2528686"/>
                <a:ext cx="2268425" cy="366265"/>
              </a:xfrm>
              <a:prstGeom prst="round2SameRect">
                <a:avLst>
                  <a:gd name="adj1" fmla="val 23602"/>
                  <a:gd name="adj2" fmla="val 0"/>
                </a:avLst>
              </a:prstGeom>
              <a:solidFill>
                <a:srgbClr val="A31E22"/>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5" name="Picture 4">
              <a:extLst>
                <a:ext uri="{FF2B5EF4-FFF2-40B4-BE49-F238E27FC236}">
                  <a16:creationId xmlns:a16="http://schemas.microsoft.com/office/drawing/2014/main" id="{EF945915-93AB-B01E-0F72-719691B85350}"/>
                </a:ext>
              </a:extLst>
            </p:cNvPr>
            <p:cNvPicPr>
              <a:picLocks noChangeAspect="1"/>
            </p:cNvPicPr>
            <p:nvPr/>
          </p:nvPicPr>
          <p:blipFill rotWithShape="1">
            <a:blip r:embed="rId3"/>
            <a:srcRect t="40985" r="15101" b="35497"/>
            <a:stretch/>
          </p:blipFill>
          <p:spPr>
            <a:xfrm>
              <a:off x="5368739" y="3037925"/>
              <a:ext cx="2894042" cy="544331"/>
            </a:xfrm>
            <a:prstGeom prst="rect">
              <a:avLst/>
            </a:prstGeom>
            <a:solidFill>
              <a:schemeClr val="tx1"/>
            </a:solidFill>
            <a:ln>
              <a:noFill/>
            </a:ln>
          </p:spPr>
        </p:pic>
        <p:pic>
          <p:nvPicPr>
            <p:cNvPr id="6" name="Picture 12" descr="The hottest enterprise tech startups to watch in 2020 | prooV">
              <a:extLst>
                <a:ext uri="{FF2B5EF4-FFF2-40B4-BE49-F238E27FC236}">
                  <a16:creationId xmlns:a16="http://schemas.microsoft.com/office/drawing/2014/main" id="{0174EEF5-B774-3256-A7FA-B566CCD1B06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22169" b="21688"/>
            <a:stretch/>
          </p:blipFill>
          <p:spPr bwMode="auto">
            <a:xfrm>
              <a:off x="5394784" y="2597324"/>
              <a:ext cx="1057461" cy="237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descr="Forbes headline">
            <a:extLst>
              <a:ext uri="{FF2B5EF4-FFF2-40B4-BE49-F238E27FC236}">
                <a16:creationId xmlns:a16="http://schemas.microsoft.com/office/drawing/2014/main" id="{E063D392-DA07-153D-CAD7-EE4BBDC263F3}"/>
              </a:ext>
            </a:extLst>
          </p:cNvPr>
          <p:cNvGrpSpPr/>
          <p:nvPr/>
        </p:nvGrpSpPr>
        <p:grpSpPr>
          <a:xfrm>
            <a:off x="6391918" y="514830"/>
            <a:ext cx="1999682" cy="1049170"/>
            <a:chOff x="2894711" y="1204686"/>
            <a:chExt cx="2268425" cy="1190171"/>
          </a:xfrm>
        </p:grpSpPr>
        <p:sp>
          <p:nvSpPr>
            <p:cNvPr id="14" name="Rectangle: Rounded Corners 13">
              <a:extLst>
                <a:ext uri="{FF2B5EF4-FFF2-40B4-BE49-F238E27FC236}">
                  <a16:creationId xmlns:a16="http://schemas.microsoft.com/office/drawing/2014/main" id="{4B85B86F-ADBF-C6DC-6A18-544ABDB2B8BE}"/>
                </a:ext>
              </a:extLst>
            </p:cNvPr>
            <p:cNvSpPr/>
            <p:nvPr/>
          </p:nvSpPr>
          <p:spPr bwMode="auto">
            <a:xfrm>
              <a:off x="2894711" y="1204686"/>
              <a:ext cx="2268425" cy="1190171"/>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3A833BAE-B623-09E2-5BA8-920A683E63D0}"/>
                </a:ext>
              </a:extLst>
            </p:cNvPr>
            <p:cNvPicPr>
              <a:picLocks noChangeAspect="1"/>
            </p:cNvPicPr>
            <p:nvPr/>
          </p:nvPicPr>
          <p:blipFill rotWithShape="1">
            <a:blip r:embed="rId6"/>
            <a:srcRect t="39874" r="14097" b="3461"/>
            <a:stretch/>
          </p:blipFill>
          <p:spPr>
            <a:xfrm>
              <a:off x="2956391" y="1649306"/>
              <a:ext cx="1845357" cy="663702"/>
            </a:xfrm>
            <a:prstGeom prst="rect">
              <a:avLst/>
            </a:prstGeom>
            <a:solidFill>
              <a:schemeClr val="tx1"/>
            </a:solidFill>
            <a:ln>
              <a:noFill/>
            </a:ln>
          </p:spPr>
        </p:pic>
        <p:sp>
          <p:nvSpPr>
            <p:cNvPr id="21" name="Rectangle: Top Corners Rounded 20">
              <a:extLst>
                <a:ext uri="{FF2B5EF4-FFF2-40B4-BE49-F238E27FC236}">
                  <a16:creationId xmlns:a16="http://schemas.microsoft.com/office/drawing/2014/main" id="{09C57AC7-353E-D034-2C8F-3A21E6A991F0}"/>
                </a:ext>
              </a:extLst>
            </p:cNvPr>
            <p:cNvSpPr/>
            <p:nvPr/>
          </p:nvSpPr>
          <p:spPr bwMode="auto">
            <a:xfrm>
              <a:off x="2894711" y="1204686"/>
              <a:ext cx="2268425" cy="366265"/>
            </a:xfrm>
            <a:prstGeom prst="round2SameRect">
              <a:avLst>
                <a:gd name="adj1" fmla="val 23602"/>
                <a:gd name="adj2" fmla="val 0"/>
              </a:avLst>
            </a:prstGeom>
            <a:solidFill>
              <a:schemeClr val="bg1">
                <a:lumMod val="75000"/>
                <a:lumOff val="2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2" name="Picture 2" descr="Forbes Logo PNG Images Free Download - Free Transparent PNG Logos">
              <a:extLst>
                <a:ext uri="{FF2B5EF4-FFF2-40B4-BE49-F238E27FC236}">
                  <a16:creationId xmlns:a16="http://schemas.microsoft.com/office/drawing/2014/main" id="{4DF539C8-E77F-73C1-AC2E-CC1840A32D2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000373" y="1300598"/>
              <a:ext cx="666513" cy="174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venturebeat AI headline">
            <a:extLst>
              <a:ext uri="{FF2B5EF4-FFF2-40B4-BE49-F238E27FC236}">
                <a16:creationId xmlns:a16="http://schemas.microsoft.com/office/drawing/2014/main" id="{9C5EA933-51CD-80A8-3752-689E8C8C93D1}"/>
              </a:ext>
            </a:extLst>
          </p:cNvPr>
          <p:cNvGrpSpPr/>
          <p:nvPr/>
        </p:nvGrpSpPr>
        <p:grpSpPr>
          <a:xfrm>
            <a:off x="9274510" y="1710582"/>
            <a:ext cx="1999682" cy="1047891"/>
            <a:chOff x="2889512" y="3765130"/>
            <a:chExt cx="2268425" cy="1188720"/>
          </a:xfrm>
        </p:grpSpPr>
        <p:sp>
          <p:nvSpPr>
            <p:cNvPr id="24" name="Rectangle: Rounded Corners 23">
              <a:extLst>
                <a:ext uri="{FF2B5EF4-FFF2-40B4-BE49-F238E27FC236}">
                  <a16:creationId xmlns:a16="http://schemas.microsoft.com/office/drawing/2014/main" id="{2A9D7993-1945-2EA1-EE5B-D71BE483803B}"/>
                </a:ext>
              </a:extLst>
            </p:cNvPr>
            <p:cNvSpPr/>
            <p:nvPr/>
          </p:nvSpPr>
          <p:spPr bwMode="auto">
            <a:xfrm>
              <a:off x="2889512" y="3765130"/>
              <a:ext cx="2268425" cy="1188720"/>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 name="Rectangle: Top Corners Rounded 24">
              <a:extLst>
                <a:ext uri="{FF2B5EF4-FFF2-40B4-BE49-F238E27FC236}">
                  <a16:creationId xmlns:a16="http://schemas.microsoft.com/office/drawing/2014/main" id="{CC6F6108-1C25-09A3-EA3D-7C0EB8430FF3}"/>
                </a:ext>
              </a:extLst>
            </p:cNvPr>
            <p:cNvSpPr/>
            <p:nvPr/>
          </p:nvSpPr>
          <p:spPr bwMode="auto">
            <a:xfrm>
              <a:off x="2889512" y="3770364"/>
              <a:ext cx="2268425" cy="366265"/>
            </a:xfrm>
            <a:prstGeom prst="round2SameRect">
              <a:avLst>
                <a:gd name="adj1" fmla="val 23602"/>
                <a:gd name="adj2" fmla="val 0"/>
              </a:avLst>
            </a:prstGeom>
            <a:solidFill>
              <a:schemeClr val="tx1">
                <a:lumMod val="9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2BCCE29-F81A-287E-A967-EB540ACD95CB}"/>
                </a:ext>
              </a:extLst>
            </p:cNvPr>
            <p:cNvPicPr>
              <a:picLocks noChangeAspect="1"/>
            </p:cNvPicPr>
            <p:nvPr/>
          </p:nvPicPr>
          <p:blipFill>
            <a:blip r:embed="rId9"/>
            <a:stretch>
              <a:fillRect/>
            </a:stretch>
          </p:blipFill>
          <p:spPr>
            <a:xfrm>
              <a:off x="2910586" y="4175075"/>
              <a:ext cx="2175763" cy="729559"/>
            </a:xfrm>
            <a:prstGeom prst="rect">
              <a:avLst/>
            </a:prstGeom>
          </p:spPr>
        </p:pic>
        <p:pic>
          <p:nvPicPr>
            <p:cNvPr id="27" name="Picture 6">
              <a:extLst>
                <a:ext uri="{FF2B5EF4-FFF2-40B4-BE49-F238E27FC236}">
                  <a16:creationId xmlns:a16="http://schemas.microsoft.com/office/drawing/2014/main" id="{BF45F5E5-191E-B638-BBA9-EEC13DAAA4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1616" y="3901804"/>
              <a:ext cx="996885" cy="126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descr="Market insider headline">
            <a:extLst>
              <a:ext uri="{FF2B5EF4-FFF2-40B4-BE49-F238E27FC236}">
                <a16:creationId xmlns:a16="http://schemas.microsoft.com/office/drawing/2014/main" id="{89055630-4C42-13D8-8A53-CFE448704B25}"/>
              </a:ext>
            </a:extLst>
          </p:cNvPr>
          <p:cNvGrpSpPr/>
          <p:nvPr/>
        </p:nvGrpSpPr>
        <p:grpSpPr>
          <a:xfrm>
            <a:off x="6391918" y="1709942"/>
            <a:ext cx="2756151" cy="1049170"/>
            <a:chOff x="5268798" y="1201820"/>
            <a:chExt cx="2268425" cy="1190171"/>
          </a:xfrm>
        </p:grpSpPr>
        <p:sp>
          <p:nvSpPr>
            <p:cNvPr id="29" name="Rectangle: Rounded Corners 28">
              <a:extLst>
                <a:ext uri="{FF2B5EF4-FFF2-40B4-BE49-F238E27FC236}">
                  <a16:creationId xmlns:a16="http://schemas.microsoft.com/office/drawing/2014/main" id="{BE32B70C-A965-0069-C3AF-E431DDB580B8}"/>
                </a:ext>
              </a:extLst>
            </p:cNvPr>
            <p:cNvSpPr/>
            <p:nvPr/>
          </p:nvSpPr>
          <p:spPr bwMode="auto">
            <a:xfrm>
              <a:off x="5268798" y="1201820"/>
              <a:ext cx="2268425" cy="1190171"/>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03C7E1E3-E530-FF7F-6C2A-5893C8B7C316}"/>
                </a:ext>
              </a:extLst>
            </p:cNvPr>
            <p:cNvSpPr/>
            <p:nvPr/>
          </p:nvSpPr>
          <p:spPr bwMode="auto">
            <a:xfrm>
              <a:off x="5268798" y="1207055"/>
              <a:ext cx="2268425" cy="366265"/>
            </a:xfrm>
            <a:prstGeom prst="round2SameRect">
              <a:avLst>
                <a:gd name="adj1" fmla="val 23602"/>
                <a:gd name="adj2" fmla="val 0"/>
              </a:avLst>
            </a:prstGeom>
            <a:solidFill>
              <a:schemeClr val="tx1">
                <a:lumMod val="9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1" name="Group 30" descr="The verge headline">
            <a:extLst>
              <a:ext uri="{FF2B5EF4-FFF2-40B4-BE49-F238E27FC236}">
                <a16:creationId xmlns:a16="http://schemas.microsoft.com/office/drawing/2014/main" id="{3F2E5F80-CB52-7B85-F3AC-FAFB02BA8C6C}"/>
              </a:ext>
            </a:extLst>
          </p:cNvPr>
          <p:cNvGrpSpPr/>
          <p:nvPr/>
        </p:nvGrpSpPr>
        <p:grpSpPr>
          <a:xfrm>
            <a:off x="6391918" y="2901734"/>
            <a:ext cx="2756151" cy="1049170"/>
            <a:chOff x="4332517" y="4783733"/>
            <a:chExt cx="3526965" cy="1342592"/>
          </a:xfrm>
        </p:grpSpPr>
        <p:sp>
          <p:nvSpPr>
            <p:cNvPr id="32" name="Rectangle: Rounded Corners 31">
              <a:extLst>
                <a:ext uri="{FF2B5EF4-FFF2-40B4-BE49-F238E27FC236}">
                  <a16:creationId xmlns:a16="http://schemas.microsoft.com/office/drawing/2014/main" id="{ABAFF661-264D-5348-E4D5-DF128388AD07}"/>
                </a:ext>
              </a:extLst>
            </p:cNvPr>
            <p:cNvSpPr/>
            <p:nvPr/>
          </p:nvSpPr>
          <p:spPr bwMode="auto">
            <a:xfrm>
              <a:off x="4332517" y="4783733"/>
              <a:ext cx="3526965" cy="1342592"/>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Rectangle: Top Corners Rounded 33">
              <a:extLst>
                <a:ext uri="{FF2B5EF4-FFF2-40B4-BE49-F238E27FC236}">
                  <a16:creationId xmlns:a16="http://schemas.microsoft.com/office/drawing/2014/main" id="{83403517-293A-C4FC-9CEF-503BFDE6E047}"/>
                </a:ext>
              </a:extLst>
            </p:cNvPr>
            <p:cNvSpPr/>
            <p:nvPr/>
          </p:nvSpPr>
          <p:spPr bwMode="auto">
            <a:xfrm>
              <a:off x="4332517" y="4789638"/>
              <a:ext cx="3526965" cy="413171"/>
            </a:xfrm>
            <a:prstGeom prst="round2SameRect">
              <a:avLst>
                <a:gd name="adj1" fmla="val 23602"/>
                <a:gd name="adj2" fmla="val 0"/>
              </a:avLst>
            </a:prstGeom>
            <a:solidFill>
              <a:srgbClr val="4C02E8"/>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pic>
          <p:nvPicPr>
            <p:cNvPr id="35" name="Picture 34" descr="Text, logo&#10;&#10;Description automatically generated">
              <a:extLst>
                <a:ext uri="{FF2B5EF4-FFF2-40B4-BE49-F238E27FC236}">
                  <a16:creationId xmlns:a16="http://schemas.microsoft.com/office/drawing/2014/main" id="{5D53563D-A1D0-C2ED-9740-0CD8F043220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0085" t="36659" r="10219" b="36889"/>
            <a:stretch/>
          </p:blipFill>
          <p:spPr>
            <a:xfrm>
              <a:off x="4475555" y="4895740"/>
              <a:ext cx="1040457" cy="244103"/>
            </a:xfrm>
            <a:prstGeom prst="rect">
              <a:avLst/>
            </a:prstGeom>
          </p:spPr>
        </p:pic>
      </p:grpSp>
      <p:sp>
        <p:nvSpPr>
          <p:cNvPr id="36" name="Rectangle: Rounded Corners 35" descr="USA Today headline">
            <a:extLst>
              <a:ext uri="{FF2B5EF4-FFF2-40B4-BE49-F238E27FC236}">
                <a16:creationId xmlns:a16="http://schemas.microsoft.com/office/drawing/2014/main" id="{8573FB1D-CE37-47C9-9AE6-EB1EA6098551}"/>
              </a:ext>
            </a:extLst>
          </p:cNvPr>
          <p:cNvSpPr/>
          <p:nvPr/>
        </p:nvSpPr>
        <p:spPr bwMode="auto">
          <a:xfrm>
            <a:off x="9274510" y="2905693"/>
            <a:ext cx="1999682" cy="1047891"/>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7" name="Rectangle: Top Corners Rounded 36">
            <a:extLst>
              <a:ext uri="{FF2B5EF4-FFF2-40B4-BE49-F238E27FC236}">
                <a16:creationId xmlns:a16="http://schemas.microsoft.com/office/drawing/2014/main" id="{FB2544F5-7E6A-E09B-E2B2-946D8E9FFAC7}"/>
              </a:ext>
              <a:ext uri="{C183D7F6-B498-43B3-948B-1728B52AA6E4}">
                <adec:decorative xmlns:adec="http://schemas.microsoft.com/office/drawing/2017/decorative" val="0"/>
              </a:ext>
            </a:extLst>
          </p:cNvPr>
          <p:cNvSpPr/>
          <p:nvPr/>
        </p:nvSpPr>
        <p:spPr bwMode="auto">
          <a:xfrm>
            <a:off x="9274510" y="2910307"/>
            <a:ext cx="1999682" cy="322873"/>
          </a:xfrm>
          <a:prstGeom prst="round2SameRect">
            <a:avLst>
              <a:gd name="adj1" fmla="val 23602"/>
              <a:gd name="adj2" fmla="val 0"/>
            </a:avLst>
          </a:prstGeom>
          <a:solidFill>
            <a:schemeClr val="bg1">
              <a:lumMod val="75000"/>
              <a:lumOff val="2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8" name="Rectangle: Rounded Corners 37" descr="venture beat headline">
            <a:extLst>
              <a:ext uri="{FF2B5EF4-FFF2-40B4-BE49-F238E27FC236}">
                <a16:creationId xmlns:a16="http://schemas.microsoft.com/office/drawing/2014/main" id="{E37C862C-26BA-8CE4-6456-1CE3560A1C7F}"/>
              </a:ext>
            </a:extLst>
          </p:cNvPr>
          <p:cNvSpPr/>
          <p:nvPr/>
        </p:nvSpPr>
        <p:spPr bwMode="auto">
          <a:xfrm>
            <a:off x="6391918" y="4100165"/>
            <a:ext cx="4882274" cy="1047891"/>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Rectangle: Top Corners Rounded 38">
            <a:extLst>
              <a:ext uri="{FF2B5EF4-FFF2-40B4-BE49-F238E27FC236}">
                <a16:creationId xmlns:a16="http://schemas.microsoft.com/office/drawing/2014/main" id="{EBA67651-D8D5-8567-0B90-D181539CA6C1}"/>
              </a:ext>
              <a:ext uri="{C183D7F6-B498-43B3-948B-1728B52AA6E4}">
                <adec:decorative xmlns:adec="http://schemas.microsoft.com/office/drawing/2017/decorative" val="0"/>
              </a:ext>
            </a:extLst>
          </p:cNvPr>
          <p:cNvSpPr/>
          <p:nvPr/>
        </p:nvSpPr>
        <p:spPr bwMode="auto">
          <a:xfrm>
            <a:off x="6391918" y="4104779"/>
            <a:ext cx="4882274" cy="322873"/>
          </a:xfrm>
          <a:prstGeom prst="round2SameRect">
            <a:avLst>
              <a:gd name="adj1" fmla="val 23602"/>
              <a:gd name="adj2" fmla="val 0"/>
            </a:avLst>
          </a:prstGeom>
          <a:solidFill>
            <a:schemeClr val="tx1">
              <a:lumMod val="9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0" name="Picture 6" descr="A black background with a black square">
            <a:extLst>
              <a:ext uri="{FF2B5EF4-FFF2-40B4-BE49-F238E27FC236}">
                <a16:creationId xmlns:a16="http://schemas.microsoft.com/office/drawing/2014/main" id="{43DA5EF7-3CE4-CDF2-AF42-ACC175AB31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9968" y="4220647"/>
            <a:ext cx="882140" cy="1119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black background with a black square&#10;&#10;Description automatically generated with low confidence">
            <a:extLst>
              <a:ext uri="{FF2B5EF4-FFF2-40B4-BE49-F238E27FC236}">
                <a16:creationId xmlns:a16="http://schemas.microsoft.com/office/drawing/2014/main" id="{B568959A-0C58-6582-AE0A-D7B0715092B2}"/>
              </a:ext>
            </a:extLst>
          </p:cNvPr>
          <p:cNvPicPr>
            <a:picLocks noChangeAspect="1"/>
          </p:cNvPicPr>
          <p:nvPr/>
        </p:nvPicPr>
        <p:blipFill>
          <a:blip r:embed="rId13"/>
          <a:stretch>
            <a:fillRect/>
          </a:stretch>
        </p:blipFill>
        <p:spPr>
          <a:xfrm>
            <a:off x="6391918" y="4452254"/>
            <a:ext cx="4569194" cy="682771"/>
          </a:xfrm>
          <a:prstGeom prst="rect">
            <a:avLst/>
          </a:prstGeom>
        </p:spPr>
      </p:pic>
      <p:grpSp>
        <p:nvGrpSpPr>
          <p:cNvPr id="42" name="Group 41" descr="CNN business headline">
            <a:extLst>
              <a:ext uri="{FF2B5EF4-FFF2-40B4-BE49-F238E27FC236}">
                <a16:creationId xmlns:a16="http://schemas.microsoft.com/office/drawing/2014/main" id="{BAFE6EA3-69A7-2840-7D53-B111B07564F2}"/>
              </a:ext>
            </a:extLst>
          </p:cNvPr>
          <p:cNvGrpSpPr/>
          <p:nvPr/>
        </p:nvGrpSpPr>
        <p:grpSpPr>
          <a:xfrm>
            <a:off x="6391918" y="5294639"/>
            <a:ext cx="1999682" cy="1047891"/>
            <a:chOff x="2894711" y="2523452"/>
            <a:chExt cx="2268425" cy="1188720"/>
          </a:xfrm>
        </p:grpSpPr>
        <p:grpSp>
          <p:nvGrpSpPr>
            <p:cNvPr id="43" name="Group 42">
              <a:extLst>
                <a:ext uri="{FF2B5EF4-FFF2-40B4-BE49-F238E27FC236}">
                  <a16:creationId xmlns:a16="http://schemas.microsoft.com/office/drawing/2014/main" id="{4D3BCF79-C903-05C7-94D2-18035032F4BE}"/>
                </a:ext>
              </a:extLst>
            </p:cNvPr>
            <p:cNvGrpSpPr/>
            <p:nvPr/>
          </p:nvGrpSpPr>
          <p:grpSpPr>
            <a:xfrm>
              <a:off x="2894711" y="2523452"/>
              <a:ext cx="2268425" cy="1188720"/>
              <a:chOff x="2894711" y="2523452"/>
              <a:chExt cx="2268425" cy="1188720"/>
            </a:xfrm>
          </p:grpSpPr>
          <p:sp>
            <p:nvSpPr>
              <p:cNvPr id="48" name="Rectangle: Rounded Corners 47">
                <a:extLst>
                  <a:ext uri="{FF2B5EF4-FFF2-40B4-BE49-F238E27FC236}">
                    <a16:creationId xmlns:a16="http://schemas.microsoft.com/office/drawing/2014/main" id="{32B78C54-0448-D82D-BF63-9CABF9B05339}"/>
                  </a:ext>
                </a:extLst>
              </p:cNvPr>
              <p:cNvSpPr/>
              <p:nvPr/>
            </p:nvSpPr>
            <p:spPr bwMode="auto">
              <a:xfrm>
                <a:off x="2894711" y="2523452"/>
                <a:ext cx="2268425" cy="1188720"/>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2EB5DD56-F6B0-F7DD-65C3-8CB44F963A0A}"/>
                  </a:ext>
                </a:extLst>
              </p:cNvPr>
              <p:cNvSpPr/>
              <p:nvPr/>
            </p:nvSpPr>
            <p:spPr bwMode="auto">
              <a:xfrm>
                <a:off x="2894711" y="2528686"/>
                <a:ext cx="2268425" cy="366265"/>
              </a:xfrm>
              <a:prstGeom prst="round2SameRect">
                <a:avLst>
                  <a:gd name="adj1" fmla="val 23602"/>
                  <a:gd name="adj2" fmla="val 0"/>
                </a:avLst>
              </a:prstGeom>
              <a:solidFill>
                <a:schemeClr val="bg1">
                  <a:lumMod val="75000"/>
                  <a:lumOff val="2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44" name="Picture 43" descr="Text&#10;&#10;Description automatically generated with medium confidence">
              <a:extLst>
                <a:ext uri="{FF2B5EF4-FFF2-40B4-BE49-F238E27FC236}">
                  <a16:creationId xmlns:a16="http://schemas.microsoft.com/office/drawing/2014/main" id="{49672D71-42A6-E6FE-2E1E-959CAE537FFE}"/>
                </a:ext>
              </a:extLst>
            </p:cNvPr>
            <p:cNvPicPr>
              <a:picLocks noChangeAspect="1"/>
            </p:cNvPicPr>
            <p:nvPr/>
          </p:nvPicPr>
          <p:blipFill rotWithShape="1">
            <a:blip r:embed="rId14">
              <a:extLst>
                <a:ext uri="{28A0092B-C50C-407E-A947-70E740481C1C}">
                  <a14:useLocalDpi xmlns:a14="http://schemas.microsoft.com/office/drawing/2010/main" val="0"/>
                </a:ext>
              </a:extLst>
            </a:blip>
            <a:srcRect t="24360" r="7761" b="11865"/>
            <a:stretch/>
          </p:blipFill>
          <p:spPr>
            <a:xfrm>
              <a:off x="2910587" y="2980253"/>
              <a:ext cx="2218626" cy="627682"/>
            </a:xfrm>
            <a:prstGeom prst="rect">
              <a:avLst/>
            </a:prstGeom>
            <a:solidFill>
              <a:schemeClr val="tx1"/>
            </a:solidFill>
            <a:ln>
              <a:noFill/>
            </a:ln>
          </p:spPr>
        </p:pic>
        <p:grpSp>
          <p:nvGrpSpPr>
            <p:cNvPr id="45" name="Group 44">
              <a:extLst>
                <a:ext uri="{FF2B5EF4-FFF2-40B4-BE49-F238E27FC236}">
                  <a16:creationId xmlns:a16="http://schemas.microsoft.com/office/drawing/2014/main" id="{8858A344-ED4D-FAA7-39E1-11F2BB0227C4}"/>
                </a:ext>
              </a:extLst>
            </p:cNvPr>
            <p:cNvGrpSpPr/>
            <p:nvPr/>
          </p:nvGrpSpPr>
          <p:grpSpPr>
            <a:xfrm>
              <a:off x="3011616" y="2610024"/>
              <a:ext cx="669422" cy="218678"/>
              <a:chOff x="3011616" y="2610024"/>
              <a:chExt cx="669422" cy="218678"/>
            </a:xfrm>
          </p:grpSpPr>
          <p:pic>
            <p:nvPicPr>
              <p:cNvPr id="46" name="Picture 4" descr="CNN Business logo on d2H – Hispanic Advertising Agency – Spanish  Advertising – d2H">
                <a:extLst>
                  <a:ext uri="{FF2B5EF4-FFF2-40B4-BE49-F238E27FC236}">
                    <a16:creationId xmlns:a16="http://schemas.microsoft.com/office/drawing/2014/main" id="{23BC83F9-C9B0-4007-37F9-83F2C2930FB8}"/>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l="34604"/>
              <a:stretch/>
            </p:blipFill>
            <p:spPr bwMode="auto">
              <a:xfrm>
                <a:off x="3243264" y="2610024"/>
                <a:ext cx="437774" cy="21867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CNN Business logo on d2H – Hispanic Advertising Agency – Spanish  Advertising – d2H">
                <a:extLst>
                  <a:ext uri="{FF2B5EF4-FFF2-40B4-BE49-F238E27FC236}">
                    <a16:creationId xmlns:a16="http://schemas.microsoft.com/office/drawing/2014/main" id="{2A612BE3-CB94-F9C6-7A6A-820F9D4914F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65396"/>
              <a:stretch/>
            </p:blipFill>
            <p:spPr bwMode="auto">
              <a:xfrm>
                <a:off x="3011616" y="2610024"/>
                <a:ext cx="231648" cy="21867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 name="Group 49" descr="Tech Church headline">
            <a:extLst>
              <a:ext uri="{FF2B5EF4-FFF2-40B4-BE49-F238E27FC236}">
                <a16:creationId xmlns:a16="http://schemas.microsoft.com/office/drawing/2014/main" id="{786803BA-CC66-48BB-4E4D-A0A24A92586D}"/>
              </a:ext>
            </a:extLst>
          </p:cNvPr>
          <p:cNvGrpSpPr/>
          <p:nvPr/>
        </p:nvGrpSpPr>
        <p:grpSpPr>
          <a:xfrm>
            <a:off x="8518041" y="5293999"/>
            <a:ext cx="2756151" cy="1049170"/>
            <a:chOff x="7982934" y="5802928"/>
            <a:chExt cx="3100853" cy="1180386"/>
          </a:xfrm>
        </p:grpSpPr>
        <p:grpSp>
          <p:nvGrpSpPr>
            <p:cNvPr id="51" name="Group 50">
              <a:extLst>
                <a:ext uri="{FF2B5EF4-FFF2-40B4-BE49-F238E27FC236}">
                  <a16:creationId xmlns:a16="http://schemas.microsoft.com/office/drawing/2014/main" id="{A21949F3-0375-460F-E0F5-13CC2AE3E952}"/>
                </a:ext>
              </a:extLst>
            </p:cNvPr>
            <p:cNvGrpSpPr/>
            <p:nvPr/>
          </p:nvGrpSpPr>
          <p:grpSpPr>
            <a:xfrm>
              <a:off x="7982934" y="5802928"/>
              <a:ext cx="3100853" cy="1180386"/>
              <a:chOff x="4332517" y="4783733"/>
              <a:chExt cx="3526965" cy="1342592"/>
            </a:xfrm>
          </p:grpSpPr>
          <p:sp>
            <p:nvSpPr>
              <p:cNvPr id="54" name="Rectangle: Rounded Corners 53">
                <a:extLst>
                  <a:ext uri="{FF2B5EF4-FFF2-40B4-BE49-F238E27FC236}">
                    <a16:creationId xmlns:a16="http://schemas.microsoft.com/office/drawing/2014/main" id="{FDE9C149-ED5F-266A-CAD3-E2A37D70D9E0}"/>
                  </a:ext>
                </a:extLst>
              </p:cNvPr>
              <p:cNvSpPr/>
              <p:nvPr/>
            </p:nvSpPr>
            <p:spPr bwMode="auto">
              <a:xfrm>
                <a:off x="4332517" y="4783733"/>
                <a:ext cx="3526965" cy="1342592"/>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5" name="Rectangle: Top Corners Rounded 54">
                <a:extLst>
                  <a:ext uri="{FF2B5EF4-FFF2-40B4-BE49-F238E27FC236}">
                    <a16:creationId xmlns:a16="http://schemas.microsoft.com/office/drawing/2014/main" id="{97BACD36-F937-5F80-99E7-40F54E8C08E1}"/>
                  </a:ext>
                </a:extLst>
              </p:cNvPr>
              <p:cNvSpPr/>
              <p:nvPr/>
            </p:nvSpPr>
            <p:spPr bwMode="auto">
              <a:xfrm>
                <a:off x="4332517" y="4789638"/>
                <a:ext cx="3526965" cy="413171"/>
              </a:xfrm>
              <a:prstGeom prst="round2SameRect">
                <a:avLst>
                  <a:gd name="adj1" fmla="val 23602"/>
                  <a:gd name="adj2" fmla="val 0"/>
                </a:avLst>
              </a:prstGeom>
              <a:solidFill>
                <a:srgbClr val="089E00"/>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pic>
          <p:nvPicPr>
            <p:cNvPr id="52" name="Picture 14" descr="Techcrunch Logo transparent PNG - StickPNG">
              <a:extLst>
                <a:ext uri="{FF2B5EF4-FFF2-40B4-BE49-F238E27FC236}">
                  <a16:creationId xmlns:a16="http://schemas.microsoft.com/office/drawing/2014/main" id="{1D3CD178-D9AF-16B7-0EB2-AD388A532C56}"/>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074662" y="5907326"/>
              <a:ext cx="1084348" cy="1899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D97E064F-FE34-DD5E-F888-CF5F27FB38C7}"/>
                </a:ext>
              </a:extLst>
            </p:cNvPr>
            <p:cNvPicPr>
              <a:picLocks noChangeAspect="1"/>
            </p:cNvPicPr>
            <p:nvPr/>
          </p:nvPicPr>
          <p:blipFill>
            <a:blip r:embed="rId20"/>
            <a:stretch>
              <a:fillRect/>
            </a:stretch>
          </p:blipFill>
          <p:spPr>
            <a:xfrm>
              <a:off x="8078057" y="6355079"/>
              <a:ext cx="2858814" cy="443095"/>
            </a:xfrm>
            <a:prstGeom prst="rect">
              <a:avLst/>
            </a:prstGeom>
          </p:spPr>
        </p:pic>
      </p:grpSp>
      <p:pic>
        <p:nvPicPr>
          <p:cNvPr id="56" name="Picture 55" descr="A close-up of black text">
            <a:extLst>
              <a:ext uri="{FF2B5EF4-FFF2-40B4-BE49-F238E27FC236}">
                <a16:creationId xmlns:a16="http://schemas.microsoft.com/office/drawing/2014/main" id="{1176CC53-F17B-9D3D-C3B8-76529B6812E4}"/>
              </a:ext>
            </a:extLst>
          </p:cNvPr>
          <p:cNvPicPr>
            <a:picLocks noChangeAspect="1"/>
          </p:cNvPicPr>
          <p:nvPr/>
        </p:nvPicPr>
        <p:blipFill>
          <a:blip r:embed="rId21"/>
          <a:stretch>
            <a:fillRect/>
          </a:stretch>
        </p:blipFill>
        <p:spPr>
          <a:xfrm>
            <a:off x="6480021" y="3373329"/>
            <a:ext cx="2584768" cy="397155"/>
          </a:xfrm>
          <a:prstGeom prst="rect">
            <a:avLst/>
          </a:prstGeom>
        </p:spPr>
      </p:pic>
      <p:pic>
        <p:nvPicPr>
          <p:cNvPr id="57" name="Picture 56" descr="A close-up of a logo">
            <a:extLst>
              <a:ext uri="{FF2B5EF4-FFF2-40B4-BE49-F238E27FC236}">
                <a16:creationId xmlns:a16="http://schemas.microsoft.com/office/drawing/2014/main" id="{5BC05F6A-F804-72E1-D61C-31DB6EF47354}"/>
              </a:ext>
            </a:extLst>
          </p:cNvPr>
          <p:cNvPicPr>
            <a:picLocks noChangeAspect="1"/>
          </p:cNvPicPr>
          <p:nvPr/>
        </p:nvPicPr>
        <p:blipFill>
          <a:blip r:embed="rId22"/>
          <a:stretch>
            <a:fillRect/>
          </a:stretch>
        </p:blipFill>
        <p:spPr>
          <a:xfrm>
            <a:off x="6480021" y="2143544"/>
            <a:ext cx="2608243" cy="441008"/>
          </a:xfrm>
          <a:prstGeom prst="rect">
            <a:avLst/>
          </a:prstGeom>
        </p:spPr>
      </p:pic>
      <p:pic>
        <p:nvPicPr>
          <p:cNvPr id="58" name="Picture 16" descr="AXIS Financial Media | Feeling Freedom in Retirement">
            <a:extLst>
              <a:ext uri="{FF2B5EF4-FFF2-40B4-BE49-F238E27FC236}">
                <a16:creationId xmlns:a16="http://schemas.microsoft.com/office/drawing/2014/main" id="{48A84B20-5219-C2E9-31A7-0B328CB3FF08}"/>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25695" y="1787594"/>
            <a:ext cx="578444" cy="18888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USA Today Logo transparent PNG - StickPNG">
            <a:extLst>
              <a:ext uri="{FF2B5EF4-FFF2-40B4-BE49-F238E27FC236}">
                <a16:creationId xmlns:a16="http://schemas.microsoft.com/office/drawing/2014/main" id="{35A70F17-E805-0FCB-1191-293259768CB6}"/>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19890" t="1" b="-1"/>
          <a:stretch/>
        </p:blipFill>
        <p:spPr bwMode="auto">
          <a:xfrm>
            <a:off x="9523318" y="2992582"/>
            <a:ext cx="710565" cy="16596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USA Today Logo transparent PNG - StickPNG">
            <a:extLst>
              <a:ext uri="{FF2B5EF4-FFF2-40B4-BE49-F238E27FC236}">
                <a16:creationId xmlns:a16="http://schemas.microsoft.com/office/drawing/2014/main" id="{A29DC074-4F69-5BE1-1A14-383A56546BBC}"/>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1" r="78499" b="-1"/>
          <a:stretch/>
        </p:blipFill>
        <p:spPr bwMode="auto">
          <a:xfrm>
            <a:off x="9346894" y="2992582"/>
            <a:ext cx="190713" cy="1659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Text&#10;&#10;Description automatically generated with medium confidence">
            <a:extLst>
              <a:ext uri="{FF2B5EF4-FFF2-40B4-BE49-F238E27FC236}">
                <a16:creationId xmlns:a16="http://schemas.microsoft.com/office/drawing/2014/main" id="{D81BFECC-7080-DD1E-B199-4D2EB7158281}"/>
              </a:ext>
            </a:extLst>
          </p:cNvPr>
          <p:cNvPicPr>
            <a:picLocks noChangeAspect="1"/>
          </p:cNvPicPr>
          <p:nvPr/>
        </p:nvPicPr>
        <p:blipFill rotWithShape="1">
          <a:blip r:embed="rId28">
            <a:extLst>
              <a:ext uri="{28A0092B-C50C-407E-A947-70E740481C1C}">
                <a14:useLocalDpi xmlns:a14="http://schemas.microsoft.com/office/drawing/2010/main" val="0"/>
              </a:ext>
            </a:extLst>
          </a:blip>
          <a:srcRect l="3149" t="34842" r="9131" b="25875"/>
          <a:stretch/>
        </p:blipFill>
        <p:spPr>
          <a:xfrm>
            <a:off x="9363259" y="3429000"/>
            <a:ext cx="1828776" cy="239619"/>
          </a:xfrm>
          <a:custGeom>
            <a:avLst/>
            <a:gdLst>
              <a:gd name="connsiteX0" fmla="*/ 0 w 1737497"/>
              <a:gd name="connsiteY0" fmla="*/ 0 h 227659"/>
              <a:gd name="connsiteX1" fmla="*/ 1737497 w 1737497"/>
              <a:gd name="connsiteY1" fmla="*/ 0 h 227659"/>
              <a:gd name="connsiteX2" fmla="*/ 1737497 w 1737497"/>
              <a:gd name="connsiteY2" fmla="*/ 124264 h 227659"/>
              <a:gd name="connsiteX3" fmla="*/ 1330012 w 1737497"/>
              <a:gd name="connsiteY3" fmla="*/ 124264 h 227659"/>
              <a:gd name="connsiteX4" fmla="*/ 1330012 w 1737497"/>
              <a:gd name="connsiteY4" fmla="*/ 227659 h 227659"/>
              <a:gd name="connsiteX5" fmla="*/ 0 w 1737497"/>
              <a:gd name="connsiteY5" fmla="*/ 227659 h 22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7497" h="227659">
                <a:moveTo>
                  <a:pt x="0" y="0"/>
                </a:moveTo>
                <a:lnTo>
                  <a:pt x="1737497" y="0"/>
                </a:lnTo>
                <a:lnTo>
                  <a:pt x="1737497" y="124264"/>
                </a:lnTo>
                <a:lnTo>
                  <a:pt x="1330012" y="124264"/>
                </a:lnTo>
                <a:lnTo>
                  <a:pt x="1330012" y="227659"/>
                </a:lnTo>
                <a:lnTo>
                  <a:pt x="0" y="227659"/>
                </a:lnTo>
                <a:close/>
              </a:path>
            </a:pathLst>
          </a:custGeom>
          <a:solidFill>
            <a:schemeClr val="tx1"/>
          </a:solidFill>
          <a:ln>
            <a:noFill/>
          </a:ln>
        </p:spPr>
      </p:pic>
      <p:pic>
        <p:nvPicPr>
          <p:cNvPr id="62" name="Picture 61" descr="Text&#10;&#10;Description automatically generated with medium confidence">
            <a:extLst>
              <a:ext uri="{FF2B5EF4-FFF2-40B4-BE49-F238E27FC236}">
                <a16:creationId xmlns:a16="http://schemas.microsoft.com/office/drawing/2014/main" id="{B10FF02E-0215-1503-8384-FADF70C56CFC}"/>
              </a:ext>
            </a:extLst>
          </p:cNvPr>
          <p:cNvPicPr>
            <a:picLocks noChangeAspect="1"/>
          </p:cNvPicPr>
          <p:nvPr/>
        </p:nvPicPr>
        <p:blipFill rotWithShape="1">
          <a:blip r:embed="rId28">
            <a:extLst>
              <a:ext uri="{28A0092B-C50C-407E-A947-70E740481C1C}">
                <a14:useLocalDpi xmlns:a14="http://schemas.microsoft.com/office/drawing/2010/main" val="0"/>
              </a:ext>
            </a:extLst>
          </a:blip>
          <a:srcRect l="70107" t="55864" r="3789" b="25097"/>
          <a:stretch/>
        </p:blipFill>
        <p:spPr>
          <a:xfrm>
            <a:off x="9360028" y="3668619"/>
            <a:ext cx="544200" cy="116141"/>
          </a:xfrm>
          <a:prstGeom prst="rect">
            <a:avLst/>
          </a:prstGeom>
          <a:solidFill>
            <a:schemeClr val="tx1"/>
          </a:solidFill>
          <a:ln>
            <a:noFill/>
          </a:ln>
        </p:spPr>
      </p:pic>
      <p:pic>
        <p:nvPicPr>
          <p:cNvPr id="63" name="Picture 62" descr="Text&#10;&#10;Description automatically generated with medium confidence">
            <a:extLst>
              <a:ext uri="{FF2B5EF4-FFF2-40B4-BE49-F238E27FC236}">
                <a16:creationId xmlns:a16="http://schemas.microsoft.com/office/drawing/2014/main" id="{958BEB6E-B5DA-C763-37C0-48AFC6896878}"/>
              </a:ext>
            </a:extLst>
          </p:cNvPr>
          <p:cNvPicPr>
            <a:picLocks noChangeAspect="1"/>
          </p:cNvPicPr>
          <p:nvPr/>
        </p:nvPicPr>
        <p:blipFill rotWithShape="1">
          <a:blip r:embed="rId28">
            <a:extLst>
              <a:ext uri="{28A0092B-C50C-407E-A947-70E740481C1C}">
                <a14:useLocalDpi xmlns:a14="http://schemas.microsoft.com/office/drawing/2010/main" val="0"/>
              </a:ext>
            </a:extLst>
          </a:blip>
          <a:srcRect l="3582" t="73493" r="59228" b="7467"/>
          <a:stretch/>
        </p:blipFill>
        <p:spPr>
          <a:xfrm>
            <a:off x="9908517" y="3666613"/>
            <a:ext cx="775336" cy="116141"/>
          </a:xfrm>
          <a:prstGeom prst="rect">
            <a:avLst/>
          </a:prstGeom>
          <a:solidFill>
            <a:schemeClr val="tx1"/>
          </a:solidFill>
          <a:ln>
            <a:noFill/>
          </a:ln>
        </p:spPr>
      </p:pic>
      <p:cxnSp>
        <p:nvCxnSpPr>
          <p:cNvPr id="19" name="Straight Connector 18">
            <a:extLst>
              <a:ext uri="{FF2B5EF4-FFF2-40B4-BE49-F238E27FC236}">
                <a16:creationId xmlns:a16="http://schemas.microsoft.com/office/drawing/2014/main" id="{DE5AB088-1243-14F9-06BD-889C388C30F8}"/>
              </a:ext>
              <a:ext uri="{C183D7F6-B498-43B3-948B-1728B52AA6E4}">
                <adec:decorative xmlns:adec="http://schemas.microsoft.com/office/drawing/2017/decorative" val="0"/>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8054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3"/>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out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descr="Differentiate from the competition with intelligent apps using AI">
            <a:extLst>
              <a:ext uri="{FF2B5EF4-FFF2-40B4-BE49-F238E27FC236}">
                <a16:creationId xmlns:a16="http://schemas.microsoft.com/office/drawing/2014/main" id="{31483064-4C92-EA43-DECC-106CDFD8F7EA}"/>
              </a:ext>
            </a:extLst>
          </p:cNvPr>
          <p:cNvGrpSpPr/>
          <p:nvPr/>
        </p:nvGrpSpPr>
        <p:grpSpPr>
          <a:xfrm>
            <a:off x="6487107" y="1879152"/>
            <a:ext cx="4976760" cy="3176847"/>
            <a:chOff x="6487107" y="1879152"/>
            <a:chExt cx="4976760" cy="3176847"/>
          </a:xfrm>
        </p:grpSpPr>
        <p:sp>
          <p:nvSpPr>
            <p:cNvPr id="2" name="TextBox 1">
              <a:extLst>
                <a:ext uri="{FF2B5EF4-FFF2-40B4-BE49-F238E27FC236}">
                  <a16:creationId xmlns:a16="http://schemas.microsoft.com/office/drawing/2014/main" id="{680702A5-D940-13B8-9430-EA92CB3C4F25}"/>
                </a:ext>
              </a:extLst>
            </p:cNvPr>
            <p:cNvSpPr txBox="1"/>
            <p:nvPr/>
          </p:nvSpPr>
          <p:spPr>
            <a:xfrm>
              <a:off x="6504041" y="3237915"/>
              <a:ext cx="3856576"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Amplify human ingenuity with a copilot for everyone</a:t>
              </a:r>
            </a:p>
          </p:txBody>
        </p:sp>
        <p:sp>
          <p:nvSpPr>
            <p:cNvPr id="3" name="TextBox 2">
              <a:extLst>
                <a:ext uri="{FF2B5EF4-FFF2-40B4-BE49-F238E27FC236}">
                  <a16:creationId xmlns:a16="http://schemas.microsoft.com/office/drawing/2014/main" id="{AA8D6F21-1DAA-466E-0081-1C6550D4BCDC}"/>
                </a:ext>
              </a:extLst>
            </p:cNvPr>
            <p:cNvSpPr txBox="1"/>
            <p:nvPr/>
          </p:nvSpPr>
          <p:spPr>
            <a:xfrm>
              <a:off x="6504040" y="4378891"/>
              <a:ext cx="3919072"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Realize exponential value with the leading AI platform</a:t>
              </a:r>
            </a:p>
          </p:txBody>
        </p:sp>
        <p:sp>
          <p:nvSpPr>
            <p:cNvPr id="4" name="TextBox 3">
              <a:extLst>
                <a:ext uri="{FF2B5EF4-FFF2-40B4-BE49-F238E27FC236}">
                  <a16:creationId xmlns:a16="http://schemas.microsoft.com/office/drawing/2014/main" id="{6AB7656F-AAB8-A411-D8C7-A89FDB888441}"/>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5" name="Straight Connector 34">
              <a:extLst>
                <a:ext uri="{FF2B5EF4-FFF2-40B4-BE49-F238E27FC236}">
                  <a16:creationId xmlns:a16="http://schemas.microsoft.com/office/drawing/2014/main" id="{7D38D14C-639B-8B5D-A84E-66C554D66D19}"/>
                </a:ext>
              </a:extLst>
            </p:cNvPr>
            <p:cNvCxnSpPr>
              <a:cxnSpLocks/>
            </p:cNvCxnSpPr>
            <p:nvPr/>
          </p:nvCxnSpPr>
          <p:spPr>
            <a:xfrm>
              <a:off x="6519333" y="2857269"/>
              <a:ext cx="4944534" cy="0"/>
            </a:xfrm>
            <a:prstGeom prst="line">
              <a:avLst/>
            </a:prstGeom>
            <a:ln w="15875">
              <a:gradFill flip="none" rotWithShape="1">
                <a:gsLst>
                  <a:gs pos="0">
                    <a:srgbClr val="091F2C"/>
                  </a:gs>
                  <a:gs pos="50000">
                    <a:schemeClr val="accent1"/>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97216306-4129-F1EB-E15F-571437C6C8FA}"/>
              </a:ext>
              <a:ext uri="{C183D7F6-B498-43B3-948B-1728B52AA6E4}">
                <adec:decorative xmlns:adec="http://schemas.microsoft.com/office/drawing/2017/decorative" val="1"/>
              </a:ext>
            </a:extLst>
          </p:cNvPr>
          <p:cNvSpPr/>
          <p:nvPr/>
        </p:nvSpPr>
        <p:spPr bwMode="auto">
          <a:xfrm>
            <a:off x="6230983" y="1502229"/>
            <a:ext cx="5460274" cy="134547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35AAFD7F-B4DD-C4AA-A1F6-5B01B0300BAF}"/>
              </a:ext>
              <a:ext uri="{C183D7F6-B498-43B3-948B-1728B52AA6E4}">
                <adec:decorative xmlns:adec="http://schemas.microsoft.com/office/drawing/2017/decorative" val="1"/>
              </a:ext>
            </a:extLst>
          </p:cNvPr>
          <p:cNvSpPr/>
          <p:nvPr/>
        </p:nvSpPr>
        <p:spPr bwMode="auto">
          <a:xfrm>
            <a:off x="6368167" y="2800768"/>
            <a:ext cx="5460274" cy="1345474"/>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6" name="Circle: Hollow 98">
            <a:extLst>
              <a:ext uri="{FF2B5EF4-FFF2-40B4-BE49-F238E27FC236}">
                <a16:creationId xmlns:a16="http://schemas.microsoft.com/office/drawing/2014/main" id="{B5777448-78E4-0BA3-F049-F4F28F9760C8}"/>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accent2">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37" name="Rectangle 36">
            <a:extLst>
              <a:ext uri="{FF2B5EF4-FFF2-40B4-BE49-F238E27FC236}">
                <a16:creationId xmlns:a16="http://schemas.microsoft.com/office/drawing/2014/main" id="{784EFDF7-E658-2021-40C4-941EC281EF45}"/>
              </a:ext>
            </a:extLst>
          </p:cNvPr>
          <p:cNvSpPr>
            <a:spLocks noChangeAspect="1"/>
          </p:cNvSpPr>
          <p:nvPr/>
        </p:nvSpPr>
        <p:spPr bwMode="auto">
          <a:xfrm rot="1800000">
            <a:off x="3421080"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38" name="Rectangle 37">
            <a:extLst>
              <a:ext uri="{FF2B5EF4-FFF2-40B4-BE49-F238E27FC236}">
                <a16:creationId xmlns:a16="http://schemas.microsoft.com/office/drawing/2014/main" id="{B83A374D-EED7-E46B-E801-EB46EB95E2D3}"/>
              </a:ext>
            </a:extLst>
          </p:cNvPr>
          <p:cNvSpPr>
            <a:spLocks noChangeAspect="1"/>
          </p:cNvSpPr>
          <p:nvPr/>
        </p:nvSpPr>
        <p:spPr bwMode="auto">
          <a:xfrm rot="19800000" flipH="1">
            <a:off x="3421080"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39" name="Rectangle 38">
            <a:extLst>
              <a:ext uri="{FF2B5EF4-FFF2-40B4-BE49-F238E27FC236}">
                <a16:creationId xmlns:a16="http://schemas.microsoft.com/office/drawing/2014/main" id="{8EAAE176-7071-6ACB-A11A-C6740263A5E0}"/>
              </a:ext>
            </a:extLst>
          </p:cNvPr>
          <p:cNvSpPr>
            <a:spLocks noChangeAspect="1"/>
          </p:cNvSpPr>
          <p:nvPr/>
        </p:nvSpPr>
        <p:spPr bwMode="auto">
          <a:xfrm rot="5400000" flipH="1">
            <a:off x="3413447"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40" name="TextBox 39">
            <a:extLst>
              <a:ext uri="{FF2B5EF4-FFF2-40B4-BE49-F238E27FC236}">
                <a16:creationId xmlns:a16="http://schemas.microsoft.com/office/drawing/2014/main" id="{0171AF3E-E7CB-30DE-5B61-1EC3F3E3C4E5}"/>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42" name="Oval 41">
            <a:extLst>
              <a:ext uri="{FF2B5EF4-FFF2-40B4-BE49-F238E27FC236}">
                <a16:creationId xmlns:a16="http://schemas.microsoft.com/office/drawing/2014/main" id="{D71589C3-6C32-D95A-1DC6-6CEC1AA3444B}"/>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solidFill>
            <a:schemeClr val="bg2">
              <a:lumMod val="50000"/>
              <a:alpha val="47000"/>
            </a:schemeClr>
          </a:solidFill>
          <a:ln w="19050" cap="flat" cmpd="sng" algn="ctr">
            <a:gradFill>
              <a:gsLst>
                <a:gs pos="0">
                  <a:schemeClr val="accent3">
                    <a:lumMod val="60000"/>
                    <a:lumOff val="40000"/>
                  </a:schemeClr>
                </a:gs>
                <a:gs pos="100000">
                  <a:schemeClr val="accent2"/>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3DFD6A15-D120-D51F-73D1-7E6C2B93DD95}"/>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44" name="Group 43">
              <a:extLst>
                <a:ext uri="{FF2B5EF4-FFF2-40B4-BE49-F238E27FC236}">
                  <a16:creationId xmlns:a16="http://schemas.microsoft.com/office/drawing/2014/main" id="{A475EE77-0479-79AA-C623-26FE0C56264A}"/>
                </a:ext>
              </a:extLst>
            </p:cNvPr>
            <p:cNvGrpSpPr/>
            <p:nvPr/>
          </p:nvGrpSpPr>
          <p:grpSpPr>
            <a:xfrm>
              <a:off x="9947215" y="2150730"/>
              <a:ext cx="902810" cy="2346807"/>
              <a:chOff x="9947215" y="2150730"/>
              <a:chExt cx="902810" cy="2346807"/>
            </a:xfrm>
          </p:grpSpPr>
          <p:sp>
            <p:nvSpPr>
              <p:cNvPr id="60" name="Rectangle 59">
                <a:extLst>
                  <a:ext uri="{FF2B5EF4-FFF2-40B4-BE49-F238E27FC236}">
                    <a16:creationId xmlns:a16="http://schemas.microsoft.com/office/drawing/2014/main" id="{EDF7834F-3B33-4B71-4735-8EFFE0B1352D}"/>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61" name="Picture 60" descr="Web browser with a speech bubble containing coding symbols in it">
                <a:extLst>
                  <a:ext uri="{FF2B5EF4-FFF2-40B4-BE49-F238E27FC236}">
                    <a16:creationId xmlns:a16="http://schemas.microsoft.com/office/drawing/2014/main" id="{FFBF7403-FDC3-5B95-0A91-A1062ED6D3FA}"/>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45" name="Group 44">
              <a:extLst>
                <a:ext uri="{FF2B5EF4-FFF2-40B4-BE49-F238E27FC236}">
                  <a16:creationId xmlns:a16="http://schemas.microsoft.com/office/drawing/2014/main" id="{2F0092E3-CC87-8A00-1D84-08A1AEE0CA8F}"/>
                </a:ext>
              </a:extLst>
            </p:cNvPr>
            <p:cNvGrpSpPr/>
            <p:nvPr/>
          </p:nvGrpSpPr>
          <p:grpSpPr>
            <a:xfrm>
              <a:off x="7177431" y="4237883"/>
              <a:ext cx="2094268" cy="942241"/>
              <a:chOff x="7177431" y="4237883"/>
              <a:chExt cx="2094268" cy="942241"/>
            </a:xfrm>
          </p:grpSpPr>
          <p:pic>
            <p:nvPicPr>
              <p:cNvPr id="58" name="Picture 57" descr="A laptop with a person icon inside along with a small phone and a cloud graphic">
                <a:extLst>
                  <a:ext uri="{FF2B5EF4-FFF2-40B4-BE49-F238E27FC236}">
                    <a16:creationId xmlns:a16="http://schemas.microsoft.com/office/drawing/2014/main" id="{A93122FE-10AB-FF34-F6E7-F75F8C33E480}"/>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59" name="Rectangle 58">
                <a:extLst>
                  <a:ext uri="{FF2B5EF4-FFF2-40B4-BE49-F238E27FC236}">
                    <a16:creationId xmlns:a16="http://schemas.microsoft.com/office/drawing/2014/main" id="{B26F8EAF-A2FB-691B-DC2D-9C55ECC1BDBD}"/>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46" name="Group 45">
              <a:extLst>
                <a:ext uri="{FF2B5EF4-FFF2-40B4-BE49-F238E27FC236}">
                  <a16:creationId xmlns:a16="http://schemas.microsoft.com/office/drawing/2014/main" id="{32CB2F0F-1982-3319-2742-5809AA56C447}"/>
                </a:ext>
              </a:extLst>
            </p:cNvPr>
            <p:cNvGrpSpPr/>
            <p:nvPr/>
          </p:nvGrpSpPr>
          <p:grpSpPr>
            <a:xfrm>
              <a:off x="8478087" y="3755058"/>
              <a:ext cx="2194854" cy="1615026"/>
              <a:chOff x="8478087" y="3755058"/>
              <a:chExt cx="2194854" cy="1615026"/>
            </a:xfrm>
          </p:grpSpPr>
          <p:sp>
            <p:nvSpPr>
              <p:cNvPr id="56" name="Rectangle 55">
                <a:extLst>
                  <a:ext uri="{FF2B5EF4-FFF2-40B4-BE49-F238E27FC236}">
                    <a16:creationId xmlns:a16="http://schemas.microsoft.com/office/drawing/2014/main" id="{8EA478D9-61C8-B042-FA20-8A5EAE7B6E4F}"/>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57" name="Picture 56" descr="Cloud with a network visual of connected nodes and lines overlaid on top of it">
                <a:extLst>
                  <a:ext uri="{FF2B5EF4-FFF2-40B4-BE49-F238E27FC236}">
                    <a16:creationId xmlns:a16="http://schemas.microsoft.com/office/drawing/2014/main" id="{13483CDC-48F5-891A-1E7A-D5F7C7F7DFC4}"/>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47" name="Group 46">
              <a:extLst>
                <a:ext uri="{FF2B5EF4-FFF2-40B4-BE49-F238E27FC236}">
                  <a16:creationId xmlns:a16="http://schemas.microsoft.com/office/drawing/2014/main" id="{C3FED96B-F483-901C-092B-0EF9DB19C1FC}"/>
                </a:ext>
              </a:extLst>
            </p:cNvPr>
            <p:cNvGrpSpPr/>
            <p:nvPr/>
          </p:nvGrpSpPr>
          <p:grpSpPr>
            <a:xfrm>
              <a:off x="7239993" y="2760647"/>
              <a:ext cx="674624" cy="1466216"/>
              <a:chOff x="7239993" y="2760647"/>
              <a:chExt cx="674624" cy="1466216"/>
            </a:xfrm>
          </p:grpSpPr>
          <p:pic>
            <p:nvPicPr>
              <p:cNvPr id="54" name="Picture 53" descr="Two mountains and an upward trending arrow overlaid on top of it">
                <a:extLst>
                  <a:ext uri="{FF2B5EF4-FFF2-40B4-BE49-F238E27FC236}">
                    <a16:creationId xmlns:a16="http://schemas.microsoft.com/office/drawing/2014/main" id="{32563DBE-2C06-8F69-F2B7-38FBF29028A3}"/>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55" name="Rectangle 54">
                <a:extLst>
                  <a:ext uri="{FF2B5EF4-FFF2-40B4-BE49-F238E27FC236}">
                    <a16:creationId xmlns:a16="http://schemas.microsoft.com/office/drawing/2014/main" id="{2358FA16-5965-ED53-48CD-2207D634D755}"/>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48" name="Group 47">
              <a:extLst>
                <a:ext uri="{FF2B5EF4-FFF2-40B4-BE49-F238E27FC236}">
                  <a16:creationId xmlns:a16="http://schemas.microsoft.com/office/drawing/2014/main" id="{73A1FECD-F735-CC45-E22B-CC792791D89A}"/>
                </a:ext>
              </a:extLst>
            </p:cNvPr>
            <p:cNvGrpSpPr/>
            <p:nvPr/>
          </p:nvGrpSpPr>
          <p:grpSpPr>
            <a:xfrm>
              <a:off x="8723058" y="1393141"/>
              <a:ext cx="2361449" cy="1676948"/>
              <a:chOff x="8723058" y="1393141"/>
              <a:chExt cx="2361449" cy="1676948"/>
            </a:xfrm>
          </p:grpSpPr>
          <p:sp>
            <p:nvSpPr>
              <p:cNvPr id="52" name="Rectangle 51">
                <a:extLst>
                  <a:ext uri="{FF2B5EF4-FFF2-40B4-BE49-F238E27FC236}">
                    <a16:creationId xmlns:a16="http://schemas.microsoft.com/office/drawing/2014/main" id="{CEF7676E-3B43-8857-9EDD-2BBF81CEE40E}"/>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53" name="Picture 52" descr="Cloud with an arrow pointing downwards coming out of it">
                <a:extLst>
                  <a:ext uri="{FF2B5EF4-FFF2-40B4-BE49-F238E27FC236}">
                    <a16:creationId xmlns:a16="http://schemas.microsoft.com/office/drawing/2014/main" id="{99669ACC-9E51-E0E0-38C9-595825E02473}"/>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49" name="Group 48">
              <a:extLst>
                <a:ext uri="{FF2B5EF4-FFF2-40B4-BE49-F238E27FC236}">
                  <a16:creationId xmlns:a16="http://schemas.microsoft.com/office/drawing/2014/main" id="{6EE360ED-26FD-5F11-CE77-BBCBCFB79215}"/>
                </a:ext>
              </a:extLst>
            </p:cNvPr>
            <p:cNvGrpSpPr/>
            <p:nvPr/>
          </p:nvGrpSpPr>
          <p:grpSpPr>
            <a:xfrm>
              <a:off x="7278025" y="1950277"/>
              <a:ext cx="2243055" cy="805287"/>
              <a:chOff x="7278025" y="1950277"/>
              <a:chExt cx="2243055" cy="805287"/>
            </a:xfrm>
          </p:grpSpPr>
          <p:pic>
            <p:nvPicPr>
              <p:cNvPr id="50" name="Picture 49" descr="Shield with a lock overlaid on top of it">
                <a:extLst>
                  <a:ext uri="{FF2B5EF4-FFF2-40B4-BE49-F238E27FC236}">
                    <a16:creationId xmlns:a16="http://schemas.microsoft.com/office/drawing/2014/main" id="{8A23024F-40CC-AFC7-2FE5-5A293B0EE2C2}"/>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51" name="Rectangle 50">
                <a:extLst>
                  <a:ext uri="{FF2B5EF4-FFF2-40B4-BE49-F238E27FC236}">
                    <a16:creationId xmlns:a16="http://schemas.microsoft.com/office/drawing/2014/main" id="{D33D9E53-D90A-9540-69F5-25894BE70F3C}"/>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62" name="Oval 61">
            <a:extLst>
              <a:ext uri="{FF2B5EF4-FFF2-40B4-BE49-F238E27FC236}">
                <a16:creationId xmlns:a16="http://schemas.microsoft.com/office/drawing/2014/main" id="{BE295465-BA21-F411-DB3D-15DA6A36F70D}"/>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63" name="TextBox 62">
            <a:extLst>
              <a:ext uri="{FF2B5EF4-FFF2-40B4-BE49-F238E27FC236}">
                <a16:creationId xmlns:a16="http://schemas.microsoft.com/office/drawing/2014/main" id="{508E1B30-81B3-B5FA-6E73-974126F14021}"/>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64" name="TextBox 63">
            <a:extLst>
              <a:ext uri="{FF2B5EF4-FFF2-40B4-BE49-F238E27FC236}">
                <a16:creationId xmlns:a16="http://schemas.microsoft.com/office/drawing/2014/main" id="{2C461D90-7AD2-96F8-99BC-7D1C31C97D50}"/>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65" name="Title 68">
            <a:extLst>
              <a:ext uri="{FF2B5EF4-FFF2-40B4-BE49-F238E27FC236}">
                <a16:creationId xmlns:a16="http://schemas.microsoft.com/office/drawing/2014/main" id="{AD6E5A13-4EA3-544C-FDD3-2C5184958D0D}"/>
              </a:ext>
            </a:extLst>
          </p:cNvPr>
          <p:cNvSpPr txBox="1">
            <a:spLocks noGrp="1" noChangeAspect="1"/>
          </p:cNvSpPr>
          <p:nvPr>
            <p:ph type="title" idx="4294967295"/>
          </p:nvPr>
        </p:nvSpPr>
        <p:spPr bwMode="auto">
          <a:xfrm>
            <a:off x="2987937" y="3200400"/>
            <a:ext cx="987425" cy="4413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itchFamily="34" charset="0"/>
              </a:rPr>
              <a:t>Cloud</a:t>
            </a:r>
          </a:p>
        </p:txBody>
      </p:sp>
      <p:sp>
        <p:nvSpPr>
          <p:cNvPr id="66" name="Oval 65">
            <a:extLst>
              <a:ext uri="{FF2B5EF4-FFF2-40B4-BE49-F238E27FC236}">
                <a16:creationId xmlns:a16="http://schemas.microsoft.com/office/drawing/2014/main" id="{43C9846C-8528-5387-90E8-4A43D7F9E5AD}"/>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04639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visual showing endless cycle of Apps, data and AI models">
            <a:extLst>
              <a:ext uri="{FF2B5EF4-FFF2-40B4-BE49-F238E27FC236}">
                <a16:creationId xmlns:a16="http://schemas.microsoft.com/office/drawing/2014/main" id="{DA2E7CA9-9F47-23A2-8AB7-0604CFAAC7FF}"/>
              </a:ext>
            </a:extLst>
          </p:cNvPr>
          <p:cNvGrpSpPr/>
          <p:nvPr/>
        </p:nvGrpSpPr>
        <p:grpSpPr>
          <a:xfrm>
            <a:off x="6720012" y="1266197"/>
            <a:ext cx="4285740" cy="4285738"/>
            <a:chOff x="6683139" y="1179898"/>
            <a:chExt cx="3988782" cy="3988780"/>
          </a:xfrm>
        </p:grpSpPr>
        <p:sp>
          <p:nvSpPr>
            <p:cNvPr id="7" name="Oval 6"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66B5D498-FB57-665B-BD89-3CA0931021C7}"/>
                </a:ext>
              </a:extLst>
            </p:cNvPr>
            <p:cNvSpPr>
              <a:spLocks noChangeAspect="1"/>
            </p:cNvSpPr>
            <p:nvPr/>
          </p:nvSpPr>
          <p:spPr bwMode="auto">
            <a:xfrm>
              <a:off x="7144260" y="1641019"/>
              <a:ext cx="3066540" cy="3066538"/>
            </a:xfrm>
            <a:prstGeom prst="ellipse">
              <a:avLst/>
            </a:prstGeom>
            <a:noFill/>
            <a:ln w="19050" cap="flat" cmpd="sng" algn="ctr">
              <a:gradFill>
                <a:gsLst>
                  <a:gs pos="0">
                    <a:srgbClr val="CD9AD0"/>
                  </a:gs>
                  <a:gs pos="100000">
                    <a:srgbClr val="8EC8E8"/>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Oval 4"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E2FD119D-90EC-6BDD-4318-F1463D796F3D}"/>
                </a:ext>
              </a:extLst>
            </p:cNvPr>
            <p:cNvSpPr>
              <a:spLocks noChangeAspect="1"/>
            </p:cNvSpPr>
            <p:nvPr/>
          </p:nvSpPr>
          <p:spPr bwMode="auto">
            <a:xfrm>
              <a:off x="6683139" y="1179898"/>
              <a:ext cx="3988782" cy="3988780"/>
            </a:xfrm>
            <a:prstGeom prst="ellipse">
              <a:avLst/>
            </a:prstGeom>
            <a:noFill/>
            <a:ln w="19050" cap="flat" cmpd="sng" algn="ctr">
              <a:gradFill>
                <a:gsLst>
                  <a:gs pos="0">
                    <a:srgbClr val="CD9AD0"/>
                  </a:gs>
                  <a:gs pos="100000">
                    <a:schemeClr val="accent3">
                      <a:lumMod val="75000"/>
                    </a:schemeClr>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 name="Oval 3"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8D73B0F3-908A-D681-AFB4-3FF6054FA746}"/>
                </a:ext>
              </a:extLst>
            </p:cNvPr>
            <p:cNvSpPr>
              <a:spLocks noChangeAspect="1"/>
            </p:cNvSpPr>
            <p:nvPr/>
          </p:nvSpPr>
          <p:spPr bwMode="auto">
            <a:xfrm>
              <a:off x="6915658" y="1412418"/>
              <a:ext cx="3523742" cy="3523740"/>
            </a:xfrm>
            <a:prstGeom prst="ellipse">
              <a:avLst/>
            </a:prstGeom>
            <a:noFill/>
            <a:ln w="19050" cap="flat" cmpd="sng" algn="ctr">
              <a:gradFill>
                <a:gsLst>
                  <a:gs pos="0">
                    <a:schemeClr val="accent1"/>
                  </a:gs>
                  <a:gs pos="100000">
                    <a:schemeClr val="accent1">
                      <a:lumMod val="75000"/>
                    </a:schemeClr>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44" name="Title 43">
            <a:extLst>
              <a:ext uri="{FF2B5EF4-FFF2-40B4-BE49-F238E27FC236}">
                <a16:creationId xmlns:a16="http://schemas.microsoft.com/office/drawing/2014/main" id="{6BF61F35-6F55-2CA5-8CF8-4DB4A8744C2C}"/>
              </a:ext>
            </a:extLst>
          </p:cNvPr>
          <p:cNvSpPr txBox="1">
            <a:spLocks noGrp="1"/>
          </p:cNvSpPr>
          <p:nvPr>
            <p:ph type="title" idx="4294967295"/>
          </p:nvPr>
        </p:nvSpPr>
        <p:spPr>
          <a:xfrm>
            <a:off x="795528" y="2598738"/>
            <a:ext cx="4219575" cy="16605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367"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In the age of AI, every app should be </a:t>
            </a:r>
            <a:r>
              <a:rPr kumimoji="0" lang="en-US" sz="4000" b="0" i="0" u="none" strike="noStrike" kern="1200" cap="none" spc="-100" normalizeH="0" baseline="0" noProof="0">
                <a:ln w="3175">
                  <a:noFill/>
                </a:ln>
                <a:gradFill>
                  <a:gsLst>
                    <a:gs pos="100000">
                      <a:srgbClr val="CD9AD0"/>
                    </a:gs>
                    <a:gs pos="0">
                      <a:srgbClr val="8EC8E8"/>
                    </a:gs>
                  </a:gsLst>
                  <a:lin ang="18600000" scaled="0"/>
                </a:gradFill>
                <a:effectLst/>
                <a:uLnTx/>
                <a:uFillTx/>
                <a:latin typeface="Segoe UI Semibold"/>
                <a:ea typeface="+mj-lt"/>
                <a:cs typeface="Segoe UI Semibold"/>
              </a:rPr>
              <a:t>intelligent</a:t>
            </a:r>
          </a:p>
        </p:txBody>
      </p:sp>
      <p:sp>
        <p:nvSpPr>
          <p:cNvPr id="10" name="TextBox 9">
            <a:extLst>
              <a:ext uri="{FF2B5EF4-FFF2-40B4-BE49-F238E27FC236}">
                <a16:creationId xmlns:a16="http://schemas.microsoft.com/office/drawing/2014/main" id="{7D969B3F-1120-EC64-9FBE-14CAF82978F4}"/>
              </a:ext>
              <a:ext uri="{C183D7F6-B498-43B3-948B-1728B52AA6E4}">
                <adec:decorative xmlns:adec="http://schemas.microsoft.com/office/drawing/2017/decorative" val="1"/>
              </a:ext>
            </a:extLst>
          </p:cNvPr>
          <p:cNvSpPr txBox="1"/>
          <p:nvPr/>
        </p:nvSpPr>
        <p:spPr>
          <a:xfrm>
            <a:off x="6346906" y="2092250"/>
            <a:ext cx="1673514" cy="713776"/>
          </a:xfrm>
          <a:prstGeom prst="rect">
            <a:avLst/>
          </a:prstGeom>
          <a:solidFill>
            <a:schemeClr val="bg1"/>
          </a:solidFill>
          <a:effectLst>
            <a:softEdge rad="122555"/>
          </a:effectLst>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Apps</a:t>
            </a:r>
          </a:p>
        </p:txBody>
      </p:sp>
      <p:sp>
        <p:nvSpPr>
          <p:cNvPr id="6" name="TextBox 5">
            <a:extLst>
              <a:ext uri="{FF2B5EF4-FFF2-40B4-BE49-F238E27FC236}">
                <a16:creationId xmlns:a16="http://schemas.microsoft.com/office/drawing/2014/main" id="{8B526670-669B-093E-5E1C-CE10533E72CC}"/>
              </a:ext>
              <a:ext uri="{C183D7F6-B498-43B3-948B-1728B52AA6E4}">
                <adec:decorative xmlns:adec="http://schemas.microsoft.com/office/drawing/2017/decorative" val="1"/>
              </a:ext>
            </a:extLst>
          </p:cNvPr>
          <p:cNvSpPr txBox="1"/>
          <p:nvPr/>
        </p:nvSpPr>
        <p:spPr>
          <a:xfrm>
            <a:off x="9879934" y="2124695"/>
            <a:ext cx="1254100" cy="648887"/>
          </a:xfrm>
          <a:prstGeom prst="rect">
            <a:avLst/>
          </a:prstGeom>
          <a:solidFill>
            <a:schemeClr val="bg1"/>
          </a:solidFill>
          <a:effectLst>
            <a:softEdge rad="122555"/>
          </a:effectLst>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Data</a:t>
            </a:r>
          </a:p>
        </p:txBody>
      </p:sp>
      <p:sp>
        <p:nvSpPr>
          <p:cNvPr id="28" name="TextBox 27">
            <a:extLst>
              <a:ext uri="{FF2B5EF4-FFF2-40B4-BE49-F238E27FC236}">
                <a16:creationId xmlns:a16="http://schemas.microsoft.com/office/drawing/2014/main" id="{4D0F60B9-029A-F957-7055-196D1F9CF389}"/>
              </a:ext>
              <a:ext uri="{C183D7F6-B498-43B3-948B-1728B52AA6E4}">
                <adec:decorative xmlns:adec="http://schemas.microsoft.com/office/drawing/2017/decorative" val="1"/>
              </a:ext>
            </a:extLst>
          </p:cNvPr>
          <p:cNvSpPr txBox="1"/>
          <p:nvPr/>
        </p:nvSpPr>
        <p:spPr>
          <a:xfrm>
            <a:off x="7748080" y="4834406"/>
            <a:ext cx="2229602" cy="863669"/>
          </a:xfrm>
          <a:prstGeom prst="rect">
            <a:avLst/>
          </a:prstGeom>
          <a:solidFill>
            <a:schemeClr val="bg1"/>
          </a:solidFill>
          <a:effectLst>
            <a:softEdge rad="122555"/>
          </a:effectLst>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AI Models</a:t>
            </a:r>
          </a:p>
        </p:txBody>
      </p:sp>
      <p:grpSp>
        <p:nvGrpSpPr>
          <p:cNvPr id="12" name="Group 11">
            <a:extLst>
              <a:ext uri="{FF2B5EF4-FFF2-40B4-BE49-F238E27FC236}">
                <a16:creationId xmlns:a16="http://schemas.microsoft.com/office/drawing/2014/main" id="{0E7840F8-9D7D-ABB3-247F-D1BD59342C30}"/>
              </a:ext>
              <a:ext uri="{C183D7F6-B498-43B3-948B-1728B52AA6E4}">
                <adec:decorative xmlns:adec="http://schemas.microsoft.com/office/drawing/2017/decorative" val="1"/>
              </a:ext>
            </a:extLst>
          </p:cNvPr>
          <p:cNvGrpSpPr/>
          <p:nvPr/>
        </p:nvGrpSpPr>
        <p:grpSpPr>
          <a:xfrm rot="801211">
            <a:off x="9192222" y="1165268"/>
            <a:ext cx="323181" cy="323179"/>
            <a:chOff x="6059838" y="3393640"/>
            <a:chExt cx="354670" cy="354668"/>
          </a:xfrm>
        </p:grpSpPr>
        <p:sp>
          <p:nvSpPr>
            <p:cNvPr id="9" name="Oval 8">
              <a:extLst>
                <a:ext uri="{FF2B5EF4-FFF2-40B4-BE49-F238E27FC236}">
                  <a16:creationId xmlns:a16="http://schemas.microsoft.com/office/drawing/2014/main" id="{92C60BCE-A89C-E616-8993-6149DD3F9D9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Graphic 7">
              <a:extLst>
                <a:ext uri="{FF2B5EF4-FFF2-40B4-BE49-F238E27FC236}">
                  <a16:creationId xmlns:a16="http://schemas.microsoft.com/office/drawing/2014/main" id="{D3F9F169-5502-3702-C34A-C0887E2F47A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250E489C-4D2B-A2A8-1874-4BE773056763}"/>
              </a:ext>
              <a:ext uri="{C183D7F6-B498-43B3-948B-1728B52AA6E4}">
                <adec:decorative xmlns:adec="http://schemas.microsoft.com/office/drawing/2017/decorative" val="1"/>
              </a:ext>
            </a:extLst>
          </p:cNvPr>
          <p:cNvGrpSpPr/>
          <p:nvPr/>
        </p:nvGrpSpPr>
        <p:grpSpPr>
          <a:xfrm>
            <a:off x="8653208" y="1348903"/>
            <a:ext cx="323181" cy="323179"/>
            <a:chOff x="6059838" y="3393640"/>
            <a:chExt cx="354670" cy="354668"/>
          </a:xfrm>
        </p:grpSpPr>
        <p:sp>
          <p:nvSpPr>
            <p:cNvPr id="14" name="Oval 13">
              <a:extLst>
                <a:ext uri="{FF2B5EF4-FFF2-40B4-BE49-F238E27FC236}">
                  <a16:creationId xmlns:a16="http://schemas.microsoft.com/office/drawing/2014/main" id="{EA51506A-C7A6-8564-521D-0D559DA1F25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Graphic 7">
              <a:extLst>
                <a:ext uri="{FF2B5EF4-FFF2-40B4-BE49-F238E27FC236}">
                  <a16:creationId xmlns:a16="http://schemas.microsoft.com/office/drawing/2014/main" id="{AB648713-7177-967A-7055-78A3D756AF7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D145445-605F-6BC4-3E27-ECF9CF1FA653}"/>
              </a:ext>
              <a:ext uri="{C183D7F6-B498-43B3-948B-1728B52AA6E4}">
                <adec:decorative xmlns:adec="http://schemas.microsoft.com/office/drawing/2017/decorative" val="1"/>
              </a:ext>
            </a:extLst>
          </p:cNvPr>
          <p:cNvGrpSpPr/>
          <p:nvPr/>
        </p:nvGrpSpPr>
        <p:grpSpPr>
          <a:xfrm rot="20106020">
            <a:off x="8066067" y="1721080"/>
            <a:ext cx="323181" cy="323179"/>
            <a:chOff x="6059838" y="3393640"/>
            <a:chExt cx="354670" cy="354668"/>
          </a:xfrm>
        </p:grpSpPr>
        <p:sp>
          <p:nvSpPr>
            <p:cNvPr id="17" name="Oval 16">
              <a:extLst>
                <a:ext uri="{FF2B5EF4-FFF2-40B4-BE49-F238E27FC236}">
                  <a16:creationId xmlns:a16="http://schemas.microsoft.com/office/drawing/2014/main" id="{8EB33485-CFA0-1DA8-9631-95E5E824A8A2}"/>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Graphic 7">
              <a:extLst>
                <a:ext uri="{FF2B5EF4-FFF2-40B4-BE49-F238E27FC236}">
                  <a16:creationId xmlns:a16="http://schemas.microsoft.com/office/drawing/2014/main" id="{D2800FFA-A013-C33C-4C83-3552ACCF1FDD}"/>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3BF46C1D-98DA-B7C0-A7E4-CE7D8B3CDA19}"/>
              </a:ext>
              <a:ext uri="{C183D7F6-B498-43B3-948B-1728B52AA6E4}">
                <adec:decorative xmlns:adec="http://schemas.microsoft.com/office/drawing/2017/decorative" val="1"/>
              </a:ext>
            </a:extLst>
          </p:cNvPr>
          <p:cNvGrpSpPr/>
          <p:nvPr/>
        </p:nvGrpSpPr>
        <p:grpSpPr>
          <a:xfrm rot="5766164">
            <a:off x="10837525" y="3470234"/>
            <a:ext cx="323181" cy="323179"/>
            <a:chOff x="6059838" y="3393640"/>
            <a:chExt cx="354670" cy="354668"/>
          </a:xfrm>
        </p:grpSpPr>
        <p:sp>
          <p:nvSpPr>
            <p:cNvPr id="29" name="Oval 28">
              <a:extLst>
                <a:ext uri="{FF2B5EF4-FFF2-40B4-BE49-F238E27FC236}">
                  <a16:creationId xmlns:a16="http://schemas.microsoft.com/office/drawing/2014/main" id="{AE6997BF-8546-A741-6E96-0D0CBEFDA53C}"/>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Graphic 7">
              <a:extLst>
                <a:ext uri="{FF2B5EF4-FFF2-40B4-BE49-F238E27FC236}">
                  <a16:creationId xmlns:a16="http://schemas.microsoft.com/office/drawing/2014/main" id="{5A9FB679-38C9-796A-334C-1EE4234FB121}"/>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46704CAE-16D7-5FF1-B93D-5CD8784A2E01}"/>
              </a:ext>
              <a:ext uri="{C183D7F6-B498-43B3-948B-1728B52AA6E4}">
                <adec:decorative xmlns:adec="http://schemas.microsoft.com/office/drawing/2017/decorative" val="1"/>
              </a:ext>
            </a:extLst>
          </p:cNvPr>
          <p:cNvGrpSpPr/>
          <p:nvPr/>
        </p:nvGrpSpPr>
        <p:grpSpPr>
          <a:xfrm rot="6997175">
            <a:off x="10441131" y="3984808"/>
            <a:ext cx="323181" cy="323179"/>
            <a:chOff x="6059838" y="3393640"/>
            <a:chExt cx="354670" cy="354668"/>
          </a:xfrm>
        </p:grpSpPr>
        <p:sp>
          <p:nvSpPr>
            <p:cNvPr id="26" name="Oval 25">
              <a:extLst>
                <a:ext uri="{FF2B5EF4-FFF2-40B4-BE49-F238E27FC236}">
                  <a16:creationId xmlns:a16="http://schemas.microsoft.com/office/drawing/2014/main" id="{64A55BF8-B742-AFCA-F04F-3F5F8ACE4025}"/>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 name="Graphic 7">
              <a:extLst>
                <a:ext uri="{FF2B5EF4-FFF2-40B4-BE49-F238E27FC236}">
                  <a16:creationId xmlns:a16="http://schemas.microsoft.com/office/drawing/2014/main" id="{369DE1D8-6B02-11C6-1C9D-9E37E490F1EF}"/>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E7B8B962-A314-FCE5-BDFB-C90B8CFEA323}"/>
              </a:ext>
              <a:ext uri="{C183D7F6-B498-43B3-948B-1728B52AA6E4}">
                <adec:decorative xmlns:adec="http://schemas.microsoft.com/office/drawing/2017/decorative" val="1"/>
              </a:ext>
            </a:extLst>
          </p:cNvPr>
          <p:cNvGrpSpPr/>
          <p:nvPr/>
        </p:nvGrpSpPr>
        <p:grpSpPr>
          <a:xfrm rot="7822949">
            <a:off x="9898630" y="4356986"/>
            <a:ext cx="323181" cy="323179"/>
            <a:chOff x="6059838" y="3393640"/>
            <a:chExt cx="354670" cy="354668"/>
          </a:xfrm>
        </p:grpSpPr>
        <p:sp>
          <p:nvSpPr>
            <p:cNvPr id="24" name="Oval 23">
              <a:extLst>
                <a:ext uri="{FF2B5EF4-FFF2-40B4-BE49-F238E27FC236}">
                  <a16:creationId xmlns:a16="http://schemas.microsoft.com/office/drawing/2014/main" id="{30176BEA-2E90-2A17-1FA6-73D73B0FDBAD}"/>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 name="Graphic 7">
              <a:extLst>
                <a:ext uri="{FF2B5EF4-FFF2-40B4-BE49-F238E27FC236}">
                  <a16:creationId xmlns:a16="http://schemas.microsoft.com/office/drawing/2014/main" id="{A4121CD3-8F55-4619-8C37-33A7680B9B45}"/>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19A6220D-EE62-0748-AA84-C8BCC7FDA036}"/>
              </a:ext>
              <a:ext uri="{C183D7F6-B498-43B3-948B-1728B52AA6E4}">
                <adec:decorative xmlns:adec="http://schemas.microsoft.com/office/drawing/2017/decorative" val="1"/>
              </a:ext>
            </a:extLst>
          </p:cNvPr>
          <p:cNvGrpSpPr/>
          <p:nvPr/>
        </p:nvGrpSpPr>
        <p:grpSpPr>
          <a:xfrm rot="13673015">
            <a:off x="7100092" y="4652140"/>
            <a:ext cx="323181" cy="323179"/>
            <a:chOff x="6059838" y="3393640"/>
            <a:chExt cx="354670" cy="354668"/>
          </a:xfrm>
        </p:grpSpPr>
        <p:sp>
          <p:nvSpPr>
            <p:cNvPr id="39" name="Oval 38">
              <a:extLst>
                <a:ext uri="{FF2B5EF4-FFF2-40B4-BE49-F238E27FC236}">
                  <a16:creationId xmlns:a16="http://schemas.microsoft.com/office/drawing/2014/main" id="{88E60250-A4F9-EB5E-2F50-56639DA09296}"/>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0" name="Graphic 7">
              <a:extLst>
                <a:ext uri="{FF2B5EF4-FFF2-40B4-BE49-F238E27FC236}">
                  <a16:creationId xmlns:a16="http://schemas.microsoft.com/office/drawing/2014/main" id="{3AC9E6D8-8D4A-07E5-FC63-CA0EBC7476F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2A85AA5-C285-DA81-4F29-F5421733E090}"/>
              </a:ext>
              <a:ext uri="{C183D7F6-B498-43B3-948B-1728B52AA6E4}">
                <adec:decorative xmlns:adec="http://schemas.microsoft.com/office/drawing/2017/decorative" val="1"/>
              </a:ext>
            </a:extLst>
          </p:cNvPr>
          <p:cNvGrpSpPr/>
          <p:nvPr/>
        </p:nvGrpSpPr>
        <p:grpSpPr>
          <a:xfrm rot="14400000">
            <a:off x="7005595" y="4088685"/>
            <a:ext cx="323181" cy="323179"/>
            <a:chOff x="6059838" y="3393640"/>
            <a:chExt cx="354670" cy="354668"/>
          </a:xfrm>
        </p:grpSpPr>
        <p:sp>
          <p:nvSpPr>
            <p:cNvPr id="37" name="Oval 36">
              <a:extLst>
                <a:ext uri="{FF2B5EF4-FFF2-40B4-BE49-F238E27FC236}">
                  <a16:creationId xmlns:a16="http://schemas.microsoft.com/office/drawing/2014/main" id="{FC977364-AA81-50B6-4E23-F9A8C909199E}"/>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 name="Graphic 7">
              <a:extLst>
                <a:ext uri="{FF2B5EF4-FFF2-40B4-BE49-F238E27FC236}">
                  <a16:creationId xmlns:a16="http://schemas.microsoft.com/office/drawing/2014/main" id="{EB0D5B6C-B69C-F8F7-CEC3-E05FE331675A}"/>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683F38B7-9AF3-96A3-864B-8F63890022C1}"/>
              </a:ext>
              <a:ext uri="{C183D7F6-B498-43B3-948B-1728B52AA6E4}">
                <adec:decorative xmlns:adec="http://schemas.microsoft.com/office/drawing/2017/decorative" val="1"/>
              </a:ext>
            </a:extLst>
          </p:cNvPr>
          <p:cNvGrpSpPr/>
          <p:nvPr/>
        </p:nvGrpSpPr>
        <p:grpSpPr>
          <a:xfrm rot="15877900">
            <a:off x="7061222" y="3386847"/>
            <a:ext cx="323181" cy="323179"/>
            <a:chOff x="6059838" y="3393640"/>
            <a:chExt cx="354670" cy="354668"/>
          </a:xfrm>
        </p:grpSpPr>
        <p:sp>
          <p:nvSpPr>
            <p:cNvPr id="35" name="Oval 34">
              <a:extLst>
                <a:ext uri="{FF2B5EF4-FFF2-40B4-BE49-F238E27FC236}">
                  <a16:creationId xmlns:a16="http://schemas.microsoft.com/office/drawing/2014/main" id="{82A118C2-C90D-AF8E-29E3-848DFEFDF9A8}"/>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Graphic 7">
              <a:extLst>
                <a:ext uri="{FF2B5EF4-FFF2-40B4-BE49-F238E27FC236}">
                  <a16:creationId xmlns:a16="http://schemas.microsoft.com/office/drawing/2014/main" id="{B60ED76B-748B-37D7-EC83-932443FC885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3" name="Graphic 41">
            <a:extLst>
              <a:ext uri="{FF2B5EF4-FFF2-40B4-BE49-F238E27FC236}">
                <a16:creationId xmlns:a16="http://schemas.microsoft.com/office/drawing/2014/main" id="{CB5562D3-ACB4-7B92-B793-566D93542DEA}"/>
              </a:ext>
              <a:ext uri="{C183D7F6-B498-43B3-948B-1728B52AA6E4}">
                <adec:decorative xmlns:adec="http://schemas.microsoft.com/office/drawing/2017/decorative" val="1"/>
              </a:ext>
            </a:extLst>
          </p:cNvPr>
          <p:cNvSpPr/>
          <p:nvPr/>
        </p:nvSpPr>
        <p:spPr>
          <a:xfrm>
            <a:off x="8320211" y="2793568"/>
            <a:ext cx="1085342" cy="1085340"/>
          </a:xfrm>
          <a:custGeom>
            <a:avLst/>
            <a:gdLst>
              <a:gd name="connsiteX0" fmla="*/ 683740 w 1447699"/>
              <a:gd name="connsiteY0" fmla="*/ 904812 h 1447699"/>
              <a:gd name="connsiteX1" fmla="*/ 542989 w 1447699"/>
              <a:gd name="connsiteY1" fmla="*/ 764064 h 1447699"/>
              <a:gd name="connsiteX2" fmla="*/ 382133 w 1447699"/>
              <a:gd name="connsiteY2" fmla="*/ 764064 h 1447699"/>
              <a:gd name="connsiteX3" fmla="*/ 241385 w 1447699"/>
              <a:gd name="connsiteY3" fmla="*/ 904812 h 1447699"/>
              <a:gd name="connsiteX4" fmla="*/ 241385 w 1447699"/>
              <a:gd name="connsiteY4" fmla="*/ 1065668 h 1447699"/>
              <a:gd name="connsiteX5" fmla="*/ 382133 w 1447699"/>
              <a:gd name="connsiteY5" fmla="*/ 1206416 h 1447699"/>
              <a:gd name="connsiteX6" fmla="*/ 542989 w 1447699"/>
              <a:gd name="connsiteY6" fmla="*/ 1206416 h 1447699"/>
              <a:gd name="connsiteX7" fmla="*/ 683740 w 1447699"/>
              <a:gd name="connsiteY7" fmla="*/ 1065668 h 1447699"/>
              <a:gd name="connsiteX8" fmla="*/ 683740 w 1447699"/>
              <a:gd name="connsiteY8" fmla="*/ 904812 h 1447699"/>
              <a:gd name="connsiteX9" fmla="*/ 1206312 w 1447699"/>
              <a:gd name="connsiteY9" fmla="*/ 904812 h 1447699"/>
              <a:gd name="connsiteX10" fmla="*/ 1065563 w 1447699"/>
              <a:gd name="connsiteY10" fmla="*/ 764064 h 1447699"/>
              <a:gd name="connsiteX11" fmla="*/ 904708 w 1447699"/>
              <a:gd name="connsiteY11" fmla="*/ 764064 h 1447699"/>
              <a:gd name="connsiteX12" fmla="*/ 763959 w 1447699"/>
              <a:gd name="connsiteY12" fmla="*/ 904812 h 1447699"/>
              <a:gd name="connsiteX13" fmla="*/ 763959 w 1447699"/>
              <a:gd name="connsiteY13" fmla="*/ 1065668 h 1447699"/>
              <a:gd name="connsiteX14" fmla="*/ 904708 w 1447699"/>
              <a:gd name="connsiteY14" fmla="*/ 1206416 h 1447699"/>
              <a:gd name="connsiteX15" fmla="*/ 1065563 w 1447699"/>
              <a:gd name="connsiteY15" fmla="*/ 1206416 h 1447699"/>
              <a:gd name="connsiteX16" fmla="*/ 1206312 w 1447699"/>
              <a:gd name="connsiteY16" fmla="*/ 1065668 h 1447699"/>
              <a:gd name="connsiteX17" fmla="*/ 1206312 w 1447699"/>
              <a:gd name="connsiteY17" fmla="*/ 904812 h 1447699"/>
              <a:gd name="connsiteX18" fmla="*/ 683636 w 1447699"/>
              <a:gd name="connsiteY18" fmla="*/ 382032 h 1447699"/>
              <a:gd name="connsiteX19" fmla="*/ 542887 w 1447699"/>
              <a:gd name="connsiteY19" fmla="*/ 241283 h 1447699"/>
              <a:gd name="connsiteX20" fmla="*/ 382032 w 1447699"/>
              <a:gd name="connsiteY20" fmla="*/ 241283 h 1447699"/>
              <a:gd name="connsiteX21" fmla="*/ 241283 w 1447699"/>
              <a:gd name="connsiteY21" fmla="*/ 382032 h 1447699"/>
              <a:gd name="connsiteX22" fmla="*/ 241283 w 1447699"/>
              <a:gd name="connsiteY22" fmla="*/ 542887 h 1447699"/>
              <a:gd name="connsiteX23" fmla="*/ 382032 w 1447699"/>
              <a:gd name="connsiteY23" fmla="*/ 683636 h 1447699"/>
              <a:gd name="connsiteX24" fmla="*/ 542887 w 1447699"/>
              <a:gd name="connsiteY24" fmla="*/ 683636 h 1447699"/>
              <a:gd name="connsiteX25" fmla="*/ 683636 w 1447699"/>
              <a:gd name="connsiteY25" fmla="*/ 542887 h 1447699"/>
              <a:gd name="connsiteX26" fmla="*/ 683636 w 1447699"/>
              <a:gd name="connsiteY26" fmla="*/ 382032 h 1447699"/>
              <a:gd name="connsiteX27" fmla="*/ 1206215 w 1447699"/>
              <a:gd name="connsiteY27" fmla="*/ 382032 h 1447699"/>
              <a:gd name="connsiteX28" fmla="*/ 1065467 w 1447699"/>
              <a:gd name="connsiteY28" fmla="*/ 241283 h 1447699"/>
              <a:gd name="connsiteX29" fmla="*/ 904611 w 1447699"/>
              <a:gd name="connsiteY29" fmla="*/ 241283 h 1447699"/>
              <a:gd name="connsiteX30" fmla="*/ 763863 w 1447699"/>
              <a:gd name="connsiteY30" fmla="*/ 382032 h 1447699"/>
              <a:gd name="connsiteX31" fmla="*/ 763863 w 1447699"/>
              <a:gd name="connsiteY31" fmla="*/ 542887 h 1447699"/>
              <a:gd name="connsiteX32" fmla="*/ 904611 w 1447699"/>
              <a:gd name="connsiteY32" fmla="*/ 683636 h 1447699"/>
              <a:gd name="connsiteX33" fmla="*/ 1065467 w 1447699"/>
              <a:gd name="connsiteY33" fmla="*/ 683636 h 1447699"/>
              <a:gd name="connsiteX34" fmla="*/ 1206215 w 1447699"/>
              <a:gd name="connsiteY34" fmla="*/ 542887 h 1447699"/>
              <a:gd name="connsiteX35" fmla="*/ 1206215 w 1447699"/>
              <a:gd name="connsiteY35" fmla="*/ 382032 h 1447699"/>
              <a:gd name="connsiteX36" fmla="*/ 261390 w 1447699"/>
              <a:gd name="connsiteY36" fmla="*/ 0 h 1447699"/>
              <a:gd name="connsiteX37" fmla="*/ 0 w 1447699"/>
              <a:gd name="connsiteY37" fmla="*/ 261390 h 1447699"/>
              <a:gd name="connsiteX38" fmla="*/ 0 w 1447699"/>
              <a:gd name="connsiteY38" fmla="*/ 1186309 h 1447699"/>
              <a:gd name="connsiteX39" fmla="*/ 261390 w 1447699"/>
              <a:gd name="connsiteY39" fmla="*/ 1447700 h 1447699"/>
              <a:gd name="connsiteX40" fmla="*/ 1186309 w 1447699"/>
              <a:gd name="connsiteY40" fmla="*/ 1447700 h 1447699"/>
              <a:gd name="connsiteX41" fmla="*/ 1447700 w 1447699"/>
              <a:gd name="connsiteY41" fmla="*/ 1186309 h 1447699"/>
              <a:gd name="connsiteX42" fmla="*/ 1447700 w 1447699"/>
              <a:gd name="connsiteY42" fmla="*/ 261390 h 1447699"/>
              <a:gd name="connsiteX43" fmla="*/ 1186309 w 1447699"/>
              <a:gd name="connsiteY43" fmla="*/ 0 h 1447699"/>
              <a:gd name="connsiteX44" fmla="*/ 261390 w 1447699"/>
              <a:gd name="connsiteY44" fmla="*/ 0 h 1447699"/>
              <a:gd name="connsiteX45" fmla="*/ 120642 w 1447699"/>
              <a:gd name="connsiteY45" fmla="*/ 261390 h 1447699"/>
              <a:gd name="connsiteX46" fmla="*/ 261390 w 1447699"/>
              <a:gd name="connsiteY46" fmla="*/ 120642 h 1447699"/>
              <a:gd name="connsiteX47" fmla="*/ 1186309 w 1447699"/>
              <a:gd name="connsiteY47" fmla="*/ 120642 h 1447699"/>
              <a:gd name="connsiteX48" fmla="*/ 1327058 w 1447699"/>
              <a:gd name="connsiteY48" fmla="*/ 261390 h 1447699"/>
              <a:gd name="connsiteX49" fmla="*/ 1327058 w 1447699"/>
              <a:gd name="connsiteY49" fmla="*/ 1186309 h 1447699"/>
              <a:gd name="connsiteX50" fmla="*/ 1186309 w 1447699"/>
              <a:gd name="connsiteY50" fmla="*/ 1327058 h 1447699"/>
              <a:gd name="connsiteX51" fmla="*/ 261390 w 1447699"/>
              <a:gd name="connsiteY51" fmla="*/ 1327058 h 1447699"/>
              <a:gd name="connsiteX52" fmla="*/ 120642 w 1447699"/>
              <a:gd name="connsiteY52" fmla="*/ 1186309 h 1447699"/>
              <a:gd name="connsiteX53" fmla="*/ 120642 w 1447699"/>
              <a:gd name="connsiteY53" fmla="*/ 261390 h 14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47699" h="1447699">
                <a:moveTo>
                  <a:pt x="683740" y="904812"/>
                </a:moveTo>
                <a:cubicBezTo>
                  <a:pt x="683740" y="827079"/>
                  <a:pt x="620725" y="764064"/>
                  <a:pt x="542989" y="764064"/>
                </a:cubicBezTo>
                <a:lnTo>
                  <a:pt x="382133" y="764064"/>
                </a:lnTo>
                <a:cubicBezTo>
                  <a:pt x="304401" y="764064"/>
                  <a:pt x="241385" y="827079"/>
                  <a:pt x="241385" y="904812"/>
                </a:cubicBezTo>
                <a:lnTo>
                  <a:pt x="241385" y="1065668"/>
                </a:lnTo>
                <a:cubicBezTo>
                  <a:pt x="241385" y="1143401"/>
                  <a:pt x="304401" y="1206416"/>
                  <a:pt x="382133" y="1206416"/>
                </a:cubicBezTo>
                <a:lnTo>
                  <a:pt x="542989" y="1206416"/>
                </a:lnTo>
                <a:cubicBezTo>
                  <a:pt x="620725" y="1206416"/>
                  <a:pt x="683740" y="1143401"/>
                  <a:pt x="683740" y="1065668"/>
                </a:cubicBezTo>
                <a:lnTo>
                  <a:pt x="683740" y="904812"/>
                </a:lnTo>
                <a:close/>
                <a:moveTo>
                  <a:pt x="1206312" y="904812"/>
                </a:moveTo>
                <a:cubicBezTo>
                  <a:pt x="1206312" y="827079"/>
                  <a:pt x="1143297" y="764064"/>
                  <a:pt x="1065563" y="764064"/>
                </a:cubicBezTo>
                <a:lnTo>
                  <a:pt x="904708" y="764064"/>
                </a:lnTo>
                <a:cubicBezTo>
                  <a:pt x="826974" y="764064"/>
                  <a:pt x="763959" y="827079"/>
                  <a:pt x="763959" y="904812"/>
                </a:cubicBezTo>
                <a:lnTo>
                  <a:pt x="763959" y="1065668"/>
                </a:lnTo>
                <a:cubicBezTo>
                  <a:pt x="763959" y="1143401"/>
                  <a:pt x="826974" y="1206416"/>
                  <a:pt x="904708" y="1206416"/>
                </a:cubicBezTo>
                <a:lnTo>
                  <a:pt x="1065563" y="1206416"/>
                </a:lnTo>
                <a:cubicBezTo>
                  <a:pt x="1143297" y="1206416"/>
                  <a:pt x="1206312" y="1143401"/>
                  <a:pt x="1206312" y="1065668"/>
                </a:cubicBezTo>
                <a:lnTo>
                  <a:pt x="1206312" y="904812"/>
                </a:lnTo>
                <a:close/>
                <a:moveTo>
                  <a:pt x="683636" y="382032"/>
                </a:moveTo>
                <a:cubicBezTo>
                  <a:pt x="683636" y="304298"/>
                  <a:pt x="620621" y="241283"/>
                  <a:pt x="542887" y="241283"/>
                </a:cubicBezTo>
                <a:lnTo>
                  <a:pt x="382032" y="241283"/>
                </a:lnTo>
                <a:cubicBezTo>
                  <a:pt x="304298" y="241283"/>
                  <a:pt x="241283" y="304298"/>
                  <a:pt x="241283" y="382032"/>
                </a:cubicBezTo>
                <a:lnTo>
                  <a:pt x="241283" y="542887"/>
                </a:lnTo>
                <a:cubicBezTo>
                  <a:pt x="241283" y="620621"/>
                  <a:pt x="304298" y="683636"/>
                  <a:pt x="382032" y="683636"/>
                </a:cubicBezTo>
                <a:lnTo>
                  <a:pt x="542887" y="683636"/>
                </a:lnTo>
                <a:cubicBezTo>
                  <a:pt x="620621" y="683636"/>
                  <a:pt x="683636" y="620621"/>
                  <a:pt x="683636" y="542887"/>
                </a:cubicBezTo>
                <a:lnTo>
                  <a:pt x="683636" y="382032"/>
                </a:lnTo>
                <a:close/>
                <a:moveTo>
                  <a:pt x="1206215" y="382032"/>
                </a:moveTo>
                <a:cubicBezTo>
                  <a:pt x="1206215" y="304298"/>
                  <a:pt x="1143200" y="241283"/>
                  <a:pt x="1065467" y="241283"/>
                </a:cubicBezTo>
                <a:lnTo>
                  <a:pt x="904611" y="241283"/>
                </a:lnTo>
                <a:cubicBezTo>
                  <a:pt x="826878" y="241283"/>
                  <a:pt x="763863" y="304298"/>
                  <a:pt x="763863" y="382032"/>
                </a:cubicBezTo>
                <a:lnTo>
                  <a:pt x="763863" y="542887"/>
                </a:lnTo>
                <a:cubicBezTo>
                  <a:pt x="763863" y="620621"/>
                  <a:pt x="826878" y="683636"/>
                  <a:pt x="904611" y="683636"/>
                </a:cubicBezTo>
                <a:lnTo>
                  <a:pt x="1065467" y="683636"/>
                </a:lnTo>
                <a:cubicBezTo>
                  <a:pt x="1143200" y="683636"/>
                  <a:pt x="1206215" y="620621"/>
                  <a:pt x="1206215" y="542887"/>
                </a:cubicBezTo>
                <a:lnTo>
                  <a:pt x="1206215" y="382032"/>
                </a:lnTo>
                <a:close/>
                <a:moveTo>
                  <a:pt x="261390" y="0"/>
                </a:moveTo>
                <a:cubicBezTo>
                  <a:pt x="117028" y="0"/>
                  <a:pt x="0" y="117028"/>
                  <a:pt x="0" y="261390"/>
                </a:cubicBezTo>
                <a:lnTo>
                  <a:pt x="0" y="1186309"/>
                </a:lnTo>
                <a:cubicBezTo>
                  <a:pt x="0" y="1330669"/>
                  <a:pt x="117028" y="1447700"/>
                  <a:pt x="261390" y="1447700"/>
                </a:cubicBezTo>
                <a:lnTo>
                  <a:pt x="1186309" y="1447700"/>
                </a:lnTo>
                <a:cubicBezTo>
                  <a:pt x="1330669" y="1447700"/>
                  <a:pt x="1447700" y="1330669"/>
                  <a:pt x="1447700" y="1186309"/>
                </a:cubicBezTo>
                <a:lnTo>
                  <a:pt x="1447700" y="261390"/>
                </a:lnTo>
                <a:cubicBezTo>
                  <a:pt x="1447700" y="117028"/>
                  <a:pt x="1330669" y="0"/>
                  <a:pt x="1186309" y="0"/>
                </a:cubicBezTo>
                <a:lnTo>
                  <a:pt x="261390" y="0"/>
                </a:lnTo>
                <a:close/>
                <a:moveTo>
                  <a:pt x="120642" y="261390"/>
                </a:moveTo>
                <a:cubicBezTo>
                  <a:pt x="120642" y="183657"/>
                  <a:pt x="183657" y="120642"/>
                  <a:pt x="261390" y="120642"/>
                </a:cubicBezTo>
                <a:lnTo>
                  <a:pt x="1186309" y="120642"/>
                </a:lnTo>
                <a:cubicBezTo>
                  <a:pt x="1264043" y="120642"/>
                  <a:pt x="1327058" y="183657"/>
                  <a:pt x="1327058" y="261390"/>
                </a:cubicBezTo>
                <a:lnTo>
                  <a:pt x="1327058" y="1186309"/>
                </a:lnTo>
                <a:cubicBezTo>
                  <a:pt x="1327058" y="1264043"/>
                  <a:pt x="1264043" y="1327058"/>
                  <a:pt x="1186309" y="1327058"/>
                </a:cubicBezTo>
                <a:lnTo>
                  <a:pt x="261390" y="1327058"/>
                </a:lnTo>
                <a:cubicBezTo>
                  <a:pt x="183657" y="1327058"/>
                  <a:pt x="120642" y="1264043"/>
                  <a:pt x="120642" y="1186309"/>
                </a:cubicBezTo>
                <a:lnTo>
                  <a:pt x="120642" y="261390"/>
                </a:lnTo>
                <a:close/>
              </a:path>
            </a:pathLst>
          </a:custGeom>
          <a:gradFill>
            <a:gsLst>
              <a:gs pos="0">
                <a:srgbClr val="CD9AD0"/>
              </a:gs>
              <a:gs pos="100000">
                <a:srgbClr val="8EC8E8"/>
              </a:gs>
            </a:gsLst>
            <a:lin ang="13500000" scaled="1"/>
          </a:gradFill>
          <a:ln w="80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2389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autoRev="1" fill="hold" nodeType="withEffect">
                                  <p:stCondLst>
                                    <p:cond delay="0"/>
                                  </p:stCondLst>
                                  <p:childTnLst>
                                    <p:animScale>
                                      <p:cBhvr>
                                        <p:cTn id="9" dur="500" fill="hold"/>
                                        <p:tgtEl>
                                          <p:spTgt spid="2"/>
                                        </p:tgtEl>
                                      </p:cBhvr>
                                      <p:by x="80000" y="80000"/>
                                    </p:animScale>
                                  </p:childTnLst>
                                </p:cTn>
                              </p:par>
                              <p:par>
                                <p:cTn id="10" presetID="10" presetClass="entr" presetSubtype="0" fill="hold" grpId="0" nodeType="withEffect">
                                  <p:stCondLst>
                                    <p:cond delay="1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100"/>
                                  </p:stCondLst>
                                  <p:childTnLst>
                                    <p:animMotion origin="layout" path="M -1.25E-6 0 L -1.25E-6 0.01968 " pathEditMode="relative" rAng="0" ptsTypes="AA">
                                      <p:cBhvr>
                                        <p:cTn id="14" dur="500" spd="-100000" fill="hold"/>
                                        <p:tgtEl>
                                          <p:spTgt spid="44"/>
                                        </p:tgtEl>
                                        <p:attrNameLst>
                                          <p:attrName>ppt_x</p:attrName>
                                          <p:attrName>ppt_y</p:attrName>
                                        </p:attrNameLst>
                                      </p:cBhvr>
                                      <p:rCtr x="0" y="972"/>
                                    </p:animMotion>
                                  </p:childTnLst>
                                </p:cTn>
                              </p:par>
                              <p:par>
                                <p:cTn id="15" presetID="10" presetClass="entr" presetSubtype="0" fill="hold" nodeType="withEffect">
                                  <p:stCondLst>
                                    <p:cond delay="8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800"/>
                                  </p:stCondLst>
                                  <p:childTnLst>
                                    <p:animMotion origin="layout" path="M -2.08333E-7 3.7037E-6 L 0.01979 -0.04769 " pathEditMode="relative" rAng="0" ptsTypes="AA">
                                      <p:cBhvr>
                                        <p:cTn id="19" dur="500" spd="-100000" fill="hold"/>
                                        <p:tgtEl>
                                          <p:spTgt spid="23"/>
                                        </p:tgtEl>
                                        <p:attrNameLst>
                                          <p:attrName>ppt_x</p:attrName>
                                          <p:attrName>ppt_y</p:attrName>
                                        </p:attrNameLst>
                                      </p:cBhvr>
                                      <p:rCtr x="990" y="-2384"/>
                                    </p:animMotion>
                                  </p:childTnLst>
                                </p:cTn>
                              </p:par>
                              <p:par>
                                <p:cTn id="20" presetID="10" presetClass="entr" presetSubtype="0" fill="hold" nodeType="withEffect">
                                  <p:stCondLst>
                                    <p:cond delay="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nodeType="withEffect">
                                  <p:stCondLst>
                                    <p:cond delay="800"/>
                                  </p:stCondLst>
                                  <p:childTnLst>
                                    <p:animMotion origin="layout" path="M -1.45833E-6 3.7037E-7 L 0.01055 -0.05023 " pathEditMode="relative" rAng="0" ptsTypes="AA">
                                      <p:cBhvr>
                                        <p:cTn id="24" dur="500" spd="-100000" fill="hold"/>
                                        <p:tgtEl>
                                          <p:spTgt spid="22"/>
                                        </p:tgtEl>
                                        <p:attrNameLst>
                                          <p:attrName>ppt_x</p:attrName>
                                          <p:attrName>ppt_y</p:attrName>
                                        </p:attrNameLst>
                                      </p:cBhvr>
                                      <p:rCtr x="521" y="-2523"/>
                                    </p:animMotion>
                                  </p:childTnLst>
                                </p:cTn>
                              </p:par>
                              <p:par>
                                <p:cTn id="25" presetID="10" presetClass="entr" presetSubtype="0" fill="hold" nodeType="withEffect">
                                  <p:stCondLst>
                                    <p:cond delay="8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800"/>
                                  </p:stCondLst>
                                  <p:childTnLst>
                                    <p:animMotion origin="layout" path="M -3.33333E-6 3.7037E-7 L 0.00013 -0.05764 " pathEditMode="relative" rAng="0" ptsTypes="AA">
                                      <p:cBhvr>
                                        <p:cTn id="29" dur="500" spd="-100000" fill="hold"/>
                                        <p:tgtEl>
                                          <p:spTgt spid="21"/>
                                        </p:tgtEl>
                                        <p:attrNameLst>
                                          <p:attrName>ppt_x</p:attrName>
                                          <p:attrName>ppt_y</p:attrName>
                                        </p:attrNameLst>
                                      </p:cBhvr>
                                      <p:rCtr x="0" y="-2894"/>
                                    </p:animMotion>
                                  </p:childTnLst>
                                </p:cTn>
                              </p:par>
                              <p:par>
                                <p:cTn id="30" presetID="10" presetClass="entr" presetSubtype="0" fill="hold" nodeType="withEffect">
                                  <p:stCondLst>
                                    <p:cond delay="8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nodeType="withEffect">
                                  <p:stCondLst>
                                    <p:cond delay="800"/>
                                  </p:stCondLst>
                                  <p:childTnLst>
                                    <p:animMotion origin="layout" path="M 2.08333E-7 2.96296E-6 L -0.02747 0.02731 " pathEditMode="relative" rAng="0" ptsTypes="AA">
                                      <p:cBhvr>
                                        <p:cTn id="34" dur="500" spd="-100000" fill="hold"/>
                                        <p:tgtEl>
                                          <p:spTgt spid="16"/>
                                        </p:tgtEl>
                                        <p:attrNameLst>
                                          <p:attrName>ppt_x</p:attrName>
                                          <p:attrName>ppt_y</p:attrName>
                                        </p:attrNameLst>
                                      </p:cBhvr>
                                      <p:rCtr x="-1380" y="1366"/>
                                    </p:animMotion>
                                  </p:childTnLst>
                                </p:cTn>
                              </p:par>
                              <p:par>
                                <p:cTn id="35" presetID="10" presetClass="entr" presetSubtype="0" fill="hold" nodeType="withEffect">
                                  <p:stCondLst>
                                    <p:cond delay="8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800"/>
                                  </p:stCondLst>
                                  <p:childTnLst>
                                    <p:animMotion origin="layout" path="M 3.33333E-6 1.11111E-6 L -0.03138 0.00717 " pathEditMode="relative" rAng="0" ptsTypes="AA">
                                      <p:cBhvr>
                                        <p:cTn id="39" dur="500" spd="-100000" fill="hold"/>
                                        <p:tgtEl>
                                          <p:spTgt spid="13"/>
                                        </p:tgtEl>
                                        <p:attrNameLst>
                                          <p:attrName>ppt_x</p:attrName>
                                          <p:attrName>ppt_y</p:attrName>
                                        </p:attrNameLst>
                                      </p:cBhvr>
                                      <p:rCtr x="-1576" y="347"/>
                                    </p:animMotion>
                                  </p:childTnLst>
                                </p:cTn>
                              </p:par>
                              <p:par>
                                <p:cTn id="40" presetID="10" presetClass="entr" presetSubtype="0" fill="hold" nodeType="withEffect">
                                  <p:stCondLst>
                                    <p:cond delay="8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800"/>
                                  </p:stCondLst>
                                  <p:childTnLst>
                                    <p:animMotion origin="layout" path="M 2.5E-6 1.48148E-6 L -0.0319 -0.00787 " pathEditMode="relative" rAng="0" ptsTypes="AA">
                                      <p:cBhvr>
                                        <p:cTn id="44" dur="500" spd="-100000" fill="hold"/>
                                        <p:tgtEl>
                                          <p:spTgt spid="12"/>
                                        </p:tgtEl>
                                        <p:attrNameLst>
                                          <p:attrName>ppt_x</p:attrName>
                                          <p:attrName>ppt_y</p:attrName>
                                        </p:attrNameLst>
                                      </p:cBhvr>
                                      <p:rCtr x="-1602" y="-394"/>
                                    </p:animMotion>
                                  </p:childTnLst>
                                </p:cTn>
                              </p:par>
                              <p:par>
                                <p:cTn id="45" presetID="10" presetClass="entr" presetSubtype="0" fill="hold" nodeType="withEffect">
                                  <p:stCondLst>
                                    <p:cond delay="8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42" presetClass="path" presetSubtype="0" decel="100000" fill="hold" nodeType="withEffect">
                                  <p:stCondLst>
                                    <p:cond delay="800"/>
                                  </p:stCondLst>
                                  <p:childTnLst>
                                    <p:animMotion origin="layout" path="M 2.08333E-6 -1.11111E-6 L 0.00716 0.0625 " pathEditMode="relative" rAng="0" ptsTypes="AA">
                                      <p:cBhvr>
                                        <p:cTn id="49" dur="500" spd="-100000" fill="hold"/>
                                        <p:tgtEl>
                                          <p:spTgt spid="34"/>
                                        </p:tgtEl>
                                        <p:attrNameLst>
                                          <p:attrName>ppt_x</p:attrName>
                                          <p:attrName>ppt_y</p:attrName>
                                        </p:attrNameLst>
                                      </p:cBhvr>
                                      <p:rCtr x="352" y="3125"/>
                                    </p:animMotion>
                                  </p:childTnLst>
                                </p:cTn>
                              </p:par>
                              <p:par>
                                <p:cTn id="50" presetID="10" presetClass="entr" presetSubtype="0" fill="hold" nodeType="withEffect">
                                  <p:stCondLst>
                                    <p:cond delay="8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nodeType="withEffect">
                                  <p:stCondLst>
                                    <p:cond delay="800"/>
                                  </p:stCondLst>
                                  <p:childTnLst>
                                    <p:animMotion origin="layout" path="M -6.25E-7 4.07407E-6 L 0.01589 0.04606 " pathEditMode="relative" rAng="0" ptsTypes="AA">
                                      <p:cBhvr>
                                        <p:cTn id="54" dur="500" spd="-100000" fill="hold"/>
                                        <p:tgtEl>
                                          <p:spTgt spid="33"/>
                                        </p:tgtEl>
                                        <p:attrNameLst>
                                          <p:attrName>ppt_x</p:attrName>
                                          <p:attrName>ppt_y</p:attrName>
                                        </p:attrNameLst>
                                      </p:cBhvr>
                                      <p:rCtr x="794" y="2292"/>
                                    </p:animMotion>
                                  </p:childTnLst>
                                </p:cTn>
                              </p:par>
                              <p:par>
                                <p:cTn id="55" presetID="10" presetClass="entr" presetSubtype="0" fill="hold" nodeType="withEffect">
                                  <p:stCondLst>
                                    <p:cond delay="8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42" presetClass="path" presetSubtype="0" decel="100000" fill="hold" nodeType="withEffect">
                                  <p:stCondLst>
                                    <p:cond delay="800"/>
                                  </p:stCondLst>
                                  <p:childTnLst>
                                    <p:animMotion origin="layout" path="M -2.91667E-6 -1.85185E-6 L 0.01966 0.03496 " pathEditMode="relative" rAng="0" ptsTypes="AA">
                                      <p:cBhvr>
                                        <p:cTn id="59" dur="500" spd="-100000" fill="hold"/>
                                        <p:tgtEl>
                                          <p:spTgt spid="32"/>
                                        </p:tgtEl>
                                        <p:attrNameLst>
                                          <p:attrName>ppt_x</p:attrName>
                                          <p:attrName>ppt_y</p:attrName>
                                        </p:attrNameLst>
                                      </p:cBhvr>
                                      <p:rCtr x="977" y="1736"/>
                                    </p:animMotion>
                                  </p:childTnLst>
                                </p:cTn>
                              </p:par>
                              <p:par>
                                <p:cTn id="60" presetID="10" presetClass="entr" presetSubtype="0" fill="hold" grpId="0" nodeType="withEffect">
                                  <p:stCondLst>
                                    <p:cond delay="8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800"/>
                                  </p:stCondLst>
                                  <p:childTnLst>
                                    <p:animMotion origin="layout" path="M -2.70833E-6 4.07407E-6 L -0.00989 0.05416 " pathEditMode="relative" rAng="0" ptsTypes="AA">
                                      <p:cBhvr>
                                        <p:cTn id="64" dur="500" spd="-100000" fill="hold"/>
                                        <p:tgtEl>
                                          <p:spTgt spid="10"/>
                                        </p:tgtEl>
                                        <p:attrNameLst>
                                          <p:attrName>ppt_x</p:attrName>
                                          <p:attrName>ppt_y</p:attrName>
                                        </p:attrNameLst>
                                      </p:cBhvr>
                                      <p:rCtr x="-495" y="2708"/>
                                    </p:animMotion>
                                  </p:childTnLst>
                                </p:cTn>
                              </p:par>
                              <p:par>
                                <p:cTn id="65" presetID="10" presetClass="entr" presetSubtype="0" fill="hold" grpId="0" nodeType="withEffect">
                                  <p:stCondLst>
                                    <p:cond delay="8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42" presetClass="path" presetSubtype="0" decel="100000" fill="hold" grpId="1" nodeType="withEffect">
                                  <p:stCondLst>
                                    <p:cond delay="800"/>
                                  </p:stCondLst>
                                  <p:childTnLst>
                                    <p:animMotion origin="layout" path="M 1.04167E-6 -4.44444E-6 L -0.02018 -0.05023 " pathEditMode="relative" rAng="0" ptsTypes="AA">
                                      <p:cBhvr>
                                        <p:cTn id="69" dur="500" spd="-100000" fill="hold"/>
                                        <p:tgtEl>
                                          <p:spTgt spid="6"/>
                                        </p:tgtEl>
                                        <p:attrNameLst>
                                          <p:attrName>ppt_x</p:attrName>
                                          <p:attrName>ppt_y</p:attrName>
                                        </p:attrNameLst>
                                      </p:cBhvr>
                                      <p:rCtr x="-1016" y="-2523"/>
                                    </p:animMotion>
                                  </p:childTnLst>
                                </p:cTn>
                              </p:par>
                              <p:par>
                                <p:cTn id="70" presetID="10" presetClass="entr" presetSubtype="0" fill="hold" grpId="0" nodeType="withEffect">
                                  <p:stCondLst>
                                    <p:cond delay="8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42" presetClass="path" presetSubtype="0" decel="100000" fill="hold" grpId="1" nodeType="withEffect">
                                  <p:stCondLst>
                                    <p:cond delay="800"/>
                                  </p:stCondLst>
                                  <p:childTnLst>
                                    <p:animMotion origin="layout" path="M -3.125E-6 -4.07407E-6 L 0.04284 -0.00578 " pathEditMode="relative" rAng="0" ptsTypes="AA">
                                      <p:cBhvr>
                                        <p:cTn id="74" dur="500" spd="-100000" fill="hold"/>
                                        <p:tgtEl>
                                          <p:spTgt spid="28"/>
                                        </p:tgtEl>
                                        <p:attrNameLst>
                                          <p:attrName>ppt_x</p:attrName>
                                          <p:attrName>ppt_y</p:attrName>
                                        </p:attrNameLst>
                                      </p:cBhvr>
                                      <p:rCtr x="2135" y="-301"/>
                                    </p:animMotion>
                                  </p:childTnLst>
                                </p:cTn>
                              </p:par>
                              <p:par>
                                <p:cTn id="75" presetID="10" presetClass="entr" presetSubtype="0" fill="hold" grpId="0" nodeType="withEffect">
                                  <p:stCondLst>
                                    <p:cond delay="20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42" presetClass="path" presetSubtype="0" decel="100000" fill="hold" grpId="1" nodeType="withEffect">
                                  <p:stCondLst>
                                    <p:cond delay="200"/>
                                  </p:stCondLst>
                                  <p:childTnLst>
                                    <p:animMotion origin="layout" path="M -3.125E-6 -2.59259E-6 L -3.125E-6 0.01968 " pathEditMode="relative" rAng="0" ptsTypes="AA">
                                      <p:cBhvr>
                                        <p:cTn id="79" dur="500" spd="-100000" fill="hold"/>
                                        <p:tgtEl>
                                          <p:spTgt spid="4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10" grpId="0" animBg="1"/>
      <p:bldP spid="10" grpId="1" animBg="1"/>
      <p:bldP spid="6" grpId="0" animBg="1"/>
      <p:bldP spid="6" grpId="1" animBg="1"/>
      <p:bldP spid="28" grpId="0" animBg="1"/>
      <p:bldP spid="28" grpId="1" animBg="1"/>
      <p:bldP spid="43" grpId="0" animBg="1"/>
      <p:bldP spid="4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82636-8202-43EE-AEF4-341CB1F2EA9B}"/>
              </a:ext>
            </a:extLst>
          </p:cNvPr>
          <p:cNvSpPr txBox="1">
            <a:spLocks noGrp="1"/>
          </p:cNvSpPr>
          <p:nvPr>
            <p:ph type="title" idx="4294967295"/>
          </p:nvPr>
        </p:nvSpPr>
        <p:spPr>
          <a:xfrm>
            <a:off x="795528" y="2731510"/>
            <a:ext cx="4011613" cy="831850"/>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90000"/>
              </a:lnSpc>
              <a:spcBef>
                <a:spcPts val="0"/>
              </a:spcBef>
              <a:spcAft>
                <a:spcPts val="0"/>
              </a:spcAft>
              <a:buClrTx/>
              <a:buSzTx/>
              <a:buFontTx/>
              <a:buNone/>
              <a:tabLst/>
              <a:defRPr/>
            </a:pPr>
            <a:r>
              <a:rPr kumimoji="0" lang="en-US" sz="60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Azure AI</a:t>
            </a:r>
          </a:p>
        </p:txBody>
      </p:sp>
      <p:grpSp>
        <p:nvGrpSpPr>
          <p:cNvPr id="5" name="Group 4" descr="Cognitive services product name and logo">
            <a:extLst>
              <a:ext uri="{FF2B5EF4-FFF2-40B4-BE49-F238E27FC236}">
                <a16:creationId xmlns:a16="http://schemas.microsoft.com/office/drawing/2014/main" id="{9AD6A450-3C84-5CE4-0976-584869286F71}"/>
              </a:ext>
            </a:extLst>
          </p:cNvPr>
          <p:cNvGrpSpPr/>
          <p:nvPr/>
        </p:nvGrpSpPr>
        <p:grpSpPr>
          <a:xfrm>
            <a:off x="6150892" y="2461762"/>
            <a:ext cx="4964148" cy="539496"/>
            <a:chOff x="6258178" y="3154140"/>
            <a:chExt cx="4964148" cy="539496"/>
          </a:xfrm>
        </p:grpSpPr>
        <p:sp>
          <p:nvSpPr>
            <p:cNvPr id="48" name="Rectangle 47">
              <a:extLst>
                <a:ext uri="{FF2B5EF4-FFF2-40B4-BE49-F238E27FC236}">
                  <a16:creationId xmlns:a16="http://schemas.microsoft.com/office/drawing/2014/main" id="{6912BFC0-7BA0-4B11-98FF-3D26700D0701}"/>
                </a:ext>
              </a:extLst>
            </p:cNvPr>
            <p:cNvSpPr>
              <a:spLocks/>
            </p:cNvSpPr>
            <p:nvPr/>
          </p:nvSpPr>
          <p:spPr bwMode="auto">
            <a:xfrm>
              <a:off x="7068048" y="3208445"/>
              <a:ext cx="4154278"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Cognitive Services</a:t>
              </a:r>
            </a:p>
          </p:txBody>
        </p:sp>
        <p:pic>
          <p:nvPicPr>
            <p:cNvPr id="7" name="Graphic 6">
              <a:extLst>
                <a:ext uri="{FF2B5EF4-FFF2-40B4-BE49-F238E27FC236}">
                  <a16:creationId xmlns:a16="http://schemas.microsoft.com/office/drawing/2014/main" id="{F94EAEBC-A160-4D34-BBD4-178B13156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8178" y="3154140"/>
              <a:ext cx="539496" cy="539496"/>
            </a:xfrm>
            <a:prstGeom prst="rect">
              <a:avLst/>
            </a:prstGeom>
          </p:spPr>
        </p:pic>
      </p:grpSp>
      <p:sp>
        <p:nvSpPr>
          <p:cNvPr id="4" name="Rectangle 3" descr="Azure OpenAI Service product name">
            <a:extLst>
              <a:ext uri="{FF2B5EF4-FFF2-40B4-BE49-F238E27FC236}">
                <a16:creationId xmlns:a16="http://schemas.microsoft.com/office/drawing/2014/main" id="{BCF25093-9434-2349-2581-4967DB1826F7}"/>
              </a:ext>
            </a:extLst>
          </p:cNvPr>
          <p:cNvSpPr>
            <a:spLocks/>
          </p:cNvSpPr>
          <p:nvPr/>
        </p:nvSpPr>
        <p:spPr bwMode="auto">
          <a:xfrm>
            <a:off x="6969308" y="5026612"/>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a:t>
            </a:r>
            <a:r>
              <a:rPr kumimoji="0" lang="en-US" sz="2800" b="0" i="0" u="none" strike="noStrike" kern="0" cap="none" spc="0" normalizeH="0" baseline="0" noProof="0" err="1">
                <a:ln>
                  <a:noFill/>
                </a:ln>
                <a:gradFill>
                  <a:gsLst>
                    <a:gs pos="4286">
                      <a:srgbClr val="FFFFFF"/>
                    </a:gs>
                    <a:gs pos="15789">
                      <a:srgbClr val="FFFFFF"/>
                    </a:gs>
                  </a:gsLst>
                  <a:lin ang="0" scaled="1"/>
                </a:gradFill>
                <a:effectLst/>
                <a:uLnTx/>
                <a:uFillTx/>
                <a:latin typeface="Segoe UI Semibold"/>
                <a:ea typeface="+mn-ea"/>
                <a:cs typeface="Segoe UI" pitchFamily="34" charset="0"/>
              </a:rPr>
              <a:t>OpenAI</a:t>
            </a: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 Service</a:t>
            </a:r>
          </a:p>
        </p:txBody>
      </p:sp>
      <p:pic>
        <p:nvPicPr>
          <p:cNvPr id="8" name="Graphic 7" descr="Azure OpenAI Service product logo">
            <a:extLst>
              <a:ext uri="{FF2B5EF4-FFF2-40B4-BE49-F238E27FC236}">
                <a16:creationId xmlns:a16="http://schemas.microsoft.com/office/drawing/2014/main" id="{F9F8D8B0-9A6B-F363-65CE-95EA7DC570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7166" y="4874727"/>
            <a:ext cx="726948" cy="726948"/>
          </a:xfrm>
          <a:prstGeom prst="rect">
            <a:avLst/>
          </a:prstGeom>
        </p:spPr>
      </p:pic>
      <p:grpSp>
        <p:nvGrpSpPr>
          <p:cNvPr id="11" name="Group 10">
            <a:extLst>
              <a:ext uri="{FF2B5EF4-FFF2-40B4-BE49-F238E27FC236}">
                <a16:creationId xmlns:a16="http://schemas.microsoft.com/office/drawing/2014/main" id="{7DD616B9-56B3-B451-EDC0-E03D6758D8E8}"/>
              </a:ext>
              <a:ext uri="{C183D7F6-B498-43B3-948B-1728B52AA6E4}">
                <adec:decorative xmlns:adec="http://schemas.microsoft.com/office/drawing/2017/decorative" val="1"/>
              </a:ext>
            </a:extLst>
          </p:cNvPr>
          <p:cNvGrpSpPr/>
          <p:nvPr/>
        </p:nvGrpSpPr>
        <p:grpSpPr>
          <a:xfrm>
            <a:off x="6127537" y="3680970"/>
            <a:ext cx="4853082" cy="539496"/>
            <a:chOff x="6127537" y="3680970"/>
            <a:chExt cx="4853082" cy="539496"/>
          </a:xfrm>
        </p:grpSpPr>
        <p:pic>
          <p:nvPicPr>
            <p:cNvPr id="9" name="Graphic 8">
              <a:extLst>
                <a:ext uri="{FF2B5EF4-FFF2-40B4-BE49-F238E27FC236}">
                  <a16:creationId xmlns:a16="http://schemas.microsoft.com/office/drawing/2014/main" id="{84B42C7B-1685-4587-9394-09C0CF0990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7537" y="3680970"/>
              <a:ext cx="606275" cy="539496"/>
            </a:xfrm>
            <a:prstGeom prst="rect">
              <a:avLst/>
            </a:prstGeom>
          </p:spPr>
        </p:pic>
        <p:sp>
          <p:nvSpPr>
            <p:cNvPr id="6" name="Rectangle 5" descr="Azure OpenAI Service product name">
              <a:extLst>
                <a:ext uri="{FF2B5EF4-FFF2-40B4-BE49-F238E27FC236}">
                  <a16:creationId xmlns:a16="http://schemas.microsoft.com/office/drawing/2014/main" id="{59EA1A6B-C299-92E3-EC46-14C0355869FF}"/>
                </a:ext>
              </a:extLst>
            </p:cNvPr>
            <p:cNvSpPr>
              <a:spLocks/>
            </p:cNvSpPr>
            <p:nvPr/>
          </p:nvSpPr>
          <p:spPr bwMode="auto">
            <a:xfrm>
              <a:off x="6969308" y="3770908"/>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Machine Learning</a:t>
              </a:r>
            </a:p>
          </p:txBody>
        </p:sp>
      </p:grpSp>
      <p:grpSp>
        <p:nvGrpSpPr>
          <p:cNvPr id="10" name="Group 9">
            <a:extLst>
              <a:ext uri="{FF2B5EF4-FFF2-40B4-BE49-F238E27FC236}">
                <a16:creationId xmlns:a16="http://schemas.microsoft.com/office/drawing/2014/main" id="{A3F32B09-3103-13C5-655C-A5644D798D62}"/>
              </a:ext>
              <a:ext uri="{C183D7F6-B498-43B3-948B-1728B52AA6E4}">
                <adec:decorative xmlns:adec="http://schemas.microsoft.com/office/drawing/2017/decorative" val="1"/>
              </a:ext>
            </a:extLst>
          </p:cNvPr>
          <p:cNvGrpSpPr/>
          <p:nvPr/>
        </p:nvGrpSpPr>
        <p:grpSpPr>
          <a:xfrm>
            <a:off x="6150892" y="1230677"/>
            <a:ext cx="4829728" cy="525299"/>
            <a:chOff x="6150892" y="1230677"/>
            <a:chExt cx="4829728" cy="525299"/>
          </a:xfrm>
        </p:grpSpPr>
        <p:sp>
          <p:nvSpPr>
            <p:cNvPr id="61" name="Rectangle 60">
              <a:extLst>
                <a:ext uri="{FF2B5EF4-FFF2-40B4-BE49-F238E27FC236}">
                  <a16:creationId xmlns:a16="http://schemas.microsoft.com/office/drawing/2014/main" id="{46BC91C3-5F45-424B-9F47-0B23DA018101}"/>
                </a:ext>
              </a:extLst>
            </p:cNvPr>
            <p:cNvSpPr>
              <a:spLocks/>
            </p:cNvSpPr>
            <p:nvPr/>
          </p:nvSpPr>
          <p:spPr bwMode="auto">
            <a:xfrm>
              <a:off x="6969309" y="1259501"/>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AI Infrastructure</a:t>
              </a:r>
            </a:p>
          </p:txBody>
        </p:sp>
        <p:pic>
          <p:nvPicPr>
            <p:cNvPr id="13" name="Picture 12" descr="Icon">
              <a:extLst>
                <a:ext uri="{FF2B5EF4-FFF2-40B4-BE49-F238E27FC236}">
                  <a16:creationId xmlns:a16="http://schemas.microsoft.com/office/drawing/2014/main" id="{8F5B49FF-8969-1950-38DC-BE3FE89BAB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0892" y="1230677"/>
              <a:ext cx="539496" cy="525299"/>
            </a:xfrm>
            <a:prstGeom prst="rect">
              <a:avLst/>
            </a:prstGeom>
          </p:spPr>
        </p:pic>
      </p:grpSp>
      <p:cxnSp>
        <p:nvCxnSpPr>
          <p:cNvPr id="3" name="Straight Connector 2">
            <a:extLst>
              <a:ext uri="{FF2B5EF4-FFF2-40B4-BE49-F238E27FC236}">
                <a16:creationId xmlns:a16="http://schemas.microsoft.com/office/drawing/2014/main" id="{8BCEDC6D-EEF4-9BBD-BAFD-31453FD212DD}"/>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2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5E-6 2.22222E-6 L 2.5E-6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nodeType="withEffect">
                                  <p:stCondLst>
                                    <p:cond delay="250"/>
                                  </p:stCondLst>
                                  <p:childTnLst>
                                    <p:animMotion origin="layout" path="M -4.16667E-6 0.03843 L -4.16667E-6 -1.11111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500"/>
                                  </p:stCondLst>
                                  <p:childTnLst>
                                    <p:animMotion origin="layout" path="M -2.91667E-6 3.7037E-7 L -2.91667E-6 0.03935 " pathEditMode="relative" rAng="0" ptsTypes="AA">
                                      <p:cBhvr>
                                        <p:cTn id="19" dur="500" spd="-100000" fill="hold"/>
                                        <p:tgtEl>
                                          <p:spTgt spid="5"/>
                                        </p:tgtEl>
                                        <p:attrNameLst>
                                          <p:attrName>ppt_x</p:attrName>
                                          <p:attrName>ppt_y</p:attrName>
                                        </p:attrNameLst>
                                      </p:cBhvr>
                                      <p:rCtr x="0" y="1968"/>
                                    </p:animMotion>
                                  </p:childTnLst>
                                </p:cTn>
                              </p:par>
                              <p:par>
                                <p:cTn id="20" presetID="10" presetClass="entr" presetSubtype="0" fill="hold"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64" presetClass="path" presetSubtype="0" decel="100000" fill="hold" nodeType="withEffect">
                                  <p:stCondLst>
                                    <p:cond delay="750"/>
                                  </p:stCondLst>
                                  <p:childTnLst>
                                    <p:animMotion origin="layout" path="M -2.5E-6 0.05324 L -2.5E-6 -3.7037E-7 " pathEditMode="relative" rAng="0" ptsTypes="AA">
                                      <p:cBhvr>
                                        <p:cTn id="24" dur="500" fill="hold"/>
                                        <p:tgtEl>
                                          <p:spTgt spid="11"/>
                                        </p:tgtEl>
                                        <p:attrNameLst>
                                          <p:attrName>ppt_x</p:attrName>
                                          <p:attrName>ppt_y</p:attrName>
                                        </p:attrNameLst>
                                      </p:cBhvr>
                                      <p:rCtr x="0" y="-2639"/>
                                    </p:animMotion>
                                  </p:childTnLst>
                                </p:cTn>
                              </p:par>
                              <p:par>
                                <p:cTn id="25" presetID="10" presetClass="entr" presetSubtype="0" fill="hold"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nodeType="withEffect">
                                  <p:stCondLst>
                                    <p:cond delay="1000"/>
                                  </p:stCondLst>
                                  <p:childTnLst>
                                    <p:animMotion origin="layout" path="M -2.5E-6 1.11111E-6 L -2.5E-6 0.01805 " pathEditMode="relative" rAng="0" ptsTypes="AA">
                                      <p:cBhvr>
                                        <p:cTn id="29" dur="500" spd="-100000" fill="hold"/>
                                        <p:tgtEl>
                                          <p:spTgt spid="8"/>
                                        </p:tgtEl>
                                        <p:attrNameLst>
                                          <p:attrName>ppt_x</p:attrName>
                                          <p:attrName>ppt_y</p:attrName>
                                        </p:attrNameLst>
                                      </p:cBhvr>
                                      <p:rCtr x="0" y="903"/>
                                    </p:animMotion>
                                  </p:childTnLst>
                                </p:cTn>
                              </p:par>
                              <p:par>
                                <p:cTn id="30" presetID="10" presetClass="entr" presetSubtype="0" fill="hold" grpId="0" nodeType="withEffect">
                                  <p:stCondLst>
                                    <p:cond delay="10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1000"/>
                                  </p:stCondLst>
                                  <p:childTnLst>
                                    <p:animMotion origin="layout" path="M 2.29167E-6 -1.85185E-6 L 2.29167E-6 0.01806 " pathEditMode="relative" rAng="0" ptsTypes="AA">
                                      <p:cBhvr>
                                        <p:cTn id="34" dur="500" spd="-100000" fill="hold"/>
                                        <p:tgtEl>
                                          <p:spTgt spid="4"/>
                                        </p:tgtEl>
                                        <p:attrNameLst>
                                          <p:attrName>ppt_x</p:attrName>
                                          <p:attrName>ppt_y</p:attrName>
                                        </p:attrNameLst>
                                      </p:cBhvr>
                                      <p:rCtr x="0" y="903"/>
                                    </p:animMotion>
                                  </p:childTnLst>
                                </p:cTn>
                              </p:par>
                              <p:par>
                                <p:cTn id="35" presetID="16" presetClass="entr" presetSubtype="42"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out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D154DE78-89B2-B5D9-AE51-99843EB9FB68}"/>
              </a:ext>
            </a:extLst>
          </p:cNvPr>
          <p:cNvSpPr txBox="1">
            <a:spLocks noGrp="1"/>
          </p:cNvSpPr>
          <p:nvPr>
            <p:ph type="title" idx="4294967295"/>
          </p:nvPr>
        </p:nvSpPr>
        <p:spPr>
          <a:xfrm>
            <a:off x="587375" y="766469"/>
            <a:ext cx="11017250"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457200" rtl="0" eaLnBrk="1" latinLnBrk="0" hangingPunct="1">
              <a:lnSpc>
                <a:spcPct val="100000"/>
              </a:lnSpc>
              <a:spcBef>
                <a:spcPct val="0"/>
              </a:spcBef>
              <a:buNone/>
              <a:defRPr lang="en-US" sz="3400" b="1" i="0" kern="1200" cap="none" spc="-50" baseline="0">
                <a:ln w="3175">
                  <a:noFill/>
                </a:ln>
                <a:solidFill>
                  <a:srgbClr val="185E8F"/>
                </a:solidFill>
                <a:effectLst/>
                <a:latin typeface="Trebuchet MS" panose="020B0603020202020204" pitchFamily="34" charset="0"/>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gradFill>
                  <a:gsLst>
                    <a:gs pos="0">
                      <a:schemeClr val="tx1"/>
                    </a:gs>
                    <a:gs pos="53000">
                      <a:schemeClr val="tx1"/>
                    </a:gs>
                  </a:gsLst>
                  <a:lin ang="0" scaled="1"/>
                </a:gradFill>
                <a:effectLst/>
                <a:uLnTx/>
                <a:uFillTx/>
                <a:latin typeface="+mj-lt"/>
                <a:ea typeface="+mj-ea"/>
                <a:cs typeface="+mj-cs"/>
              </a:rPr>
              <a:t>Empowering </a:t>
            </a:r>
            <a:r>
              <a:rPr lang="en-GB" sz="3600">
                <a:gradFill flip="none" rotWithShape="1">
                  <a:gsLst>
                    <a:gs pos="0">
                      <a:srgbClr val="CD9AD0"/>
                    </a:gs>
                    <a:gs pos="100000">
                      <a:srgbClr val="8EC8E8"/>
                    </a:gs>
                  </a:gsLst>
                  <a:lin ang="10800000" scaled="1"/>
                  <a:tileRect/>
                </a:gradFill>
                <a:latin typeface="+mj-lt"/>
                <a:ea typeface="+mn-ea"/>
                <a:cs typeface="Segoe UI" panose="020B0502040204020203" pitchFamily="34" charset="0"/>
              </a:rPr>
              <a:t>every</a:t>
            </a:r>
            <a:r>
              <a:rPr kumimoji="0" lang="en-GB" sz="3600" b="0" i="0" u="none" strike="noStrike" kern="1200" cap="none" spc="-50" normalizeH="0" baseline="0" noProof="0">
                <a:ln w="3175">
                  <a:noFill/>
                </a:ln>
                <a:gradFill>
                  <a:gsLst>
                    <a:gs pos="0">
                      <a:schemeClr val="tx1"/>
                    </a:gs>
                    <a:gs pos="53000">
                      <a:schemeClr val="tx1"/>
                    </a:gs>
                  </a:gsLst>
                  <a:lin ang="0" scaled="1"/>
                </a:gradFill>
                <a:effectLst/>
                <a:uLnTx/>
                <a:uFillTx/>
                <a:latin typeface="+mj-lt"/>
                <a:ea typeface="+mj-ea"/>
                <a:cs typeface="+mj-cs"/>
              </a:rPr>
              <a:t> organization with Azure AI</a:t>
            </a:r>
          </a:p>
        </p:txBody>
      </p:sp>
      <p:sp>
        <p:nvSpPr>
          <p:cNvPr id="4" name="Title 1">
            <a:extLst>
              <a:ext uri="{FF2B5EF4-FFF2-40B4-BE49-F238E27FC236}">
                <a16:creationId xmlns:a16="http://schemas.microsoft.com/office/drawing/2014/main" id="{0BC9DF70-E121-1777-2720-D38885C1BFDA}"/>
              </a:ext>
            </a:extLst>
          </p:cNvPr>
          <p:cNvSpPr txBox="1">
            <a:spLocks/>
          </p:cNvSpPr>
          <p:nvPr/>
        </p:nvSpPr>
        <p:spPr>
          <a:xfrm>
            <a:off x="9158892" y="2106144"/>
            <a:ext cx="272255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Azure OpenAI Service</a:t>
            </a:r>
          </a:p>
        </p:txBody>
      </p:sp>
      <p:sp>
        <p:nvSpPr>
          <p:cNvPr id="7" name="Title 1">
            <a:extLst>
              <a:ext uri="{FF2B5EF4-FFF2-40B4-BE49-F238E27FC236}">
                <a16:creationId xmlns:a16="http://schemas.microsoft.com/office/drawing/2014/main" id="{771DB253-48C4-7E6F-EE37-58D244668714}"/>
              </a:ext>
            </a:extLst>
          </p:cNvPr>
          <p:cNvSpPr txBox="1">
            <a:spLocks/>
          </p:cNvSpPr>
          <p:nvPr/>
        </p:nvSpPr>
        <p:spPr>
          <a:xfrm>
            <a:off x="3106189" y="2112043"/>
            <a:ext cx="272255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Azure Cognitive Services</a:t>
            </a:r>
          </a:p>
        </p:txBody>
      </p:sp>
      <p:sp>
        <p:nvSpPr>
          <p:cNvPr id="10" name="Title 1">
            <a:extLst>
              <a:ext uri="{FF2B5EF4-FFF2-40B4-BE49-F238E27FC236}">
                <a16:creationId xmlns:a16="http://schemas.microsoft.com/office/drawing/2014/main" id="{AB62AFE8-0A0F-E3FA-03BE-34C3A54D1B78}"/>
              </a:ext>
            </a:extLst>
          </p:cNvPr>
          <p:cNvSpPr txBox="1">
            <a:spLocks/>
          </p:cNvSpPr>
          <p:nvPr/>
        </p:nvSpPr>
        <p:spPr>
          <a:xfrm>
            <a:off x="5928232" y="2106144"/>
            <a:ext cx="3197409"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Azure Machine Learning </a:t>
            </a:r>
          </a:p>
        </p:txBody>
      </p:sp>
      <p:sp>
        <p:nvSpPr>
          <p:cNvPr id="13" name="Title 1">
            <a:extLst>
              <a:ext uri="{FF2B5EF4-FFF2-40B4-BE49-F238E27FC236}">
                <a16:creationId xmlns:a16="http://schemas.microsoft.com/office/drawing/2014/main" id="{5D490CD1-0D37-1E80-1EC6-A1A42C8F454E}"/>
              </a:ext>
            </a:extLst>
          </p:cNvPr>
          <p:cNvSpPr txBox="1">
            <a:spLocks/>
          </p:cNvSpPr>
          <p:nvPr/>
        </p:nvSpPr>
        <p:spPr>
          <a:xfrm>
            <a:off x="277712" y="2106144"/>
            <a:ext cx="272255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Azure AI Infrastructure</a:t>
            </a:r>
          </a:p>
        </p:txBody>
      </p:sp>
      <p:sp>
        <p:nvSpPr>
          <p:cNvPr id="23" name="Data Text">
            <a:extLst>
              <a:ext uri="{FF2B5EF4-FFF2-40B4-BE49-F238E27FC236}">
                <a16:creationId xmlns:a16="http://schemas.microsoft.com/office/drawing/2014/main" id="{3F2BE6A1-6DD2-1F67-66E2-C94DED8B7564}"/>
              </a:ext>
            </a:extLst>
          </p:cNvPr>
          <p:cNvSpPr/>
          <p:nvPr/>
        </p:nvSpPr>
        <p:spPr>
          <a:xfrm>
            <a:off x="572367" y="3233666"/>
            <a:ext cx="2133246" cy="1246495"/>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Purpose-built AI supercomputing infrastructure for accelerating innovation</a:t>
            </a:r>
          </a:p>
        </p:txBody>
      </p:sp>
      <p:sp>
        <p:nvSpPr>
          <p:cNvPr id="24" name="Data Text">
            <a:extLst>
              <a:ext uri="{FF2B5EF4-FFF2-40B4-BE49-F238E27FC236}">
                <a16:creationId xmlns:a16="http://schemas.microsoft.com/office/drawing/2014/main" id="{1EC68C24-2F4E-4C28-1FF7-7E6AE3E0F8BE}"/>
              </a:ext>
            </a:extLst>
          </p:cNvPr>
          <p:cNvSpPr/>
          <p:nvPr/>
        </p:nvSpPr>
        <p:spPr>
          <a:xfrm>
            <a:off x="6522129" y="3228384"/>
            <a:ext cx="2009615" cy="1246495"/>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Build, deploy, and manage high-quality models faster and with confidence</a:t>
            </a:r>
          </a:p>
        </p:txBody>
      </p:sp>
      <p:sp>
        <p:nvSpPr>
          <p:cNvPr id="25" name="Data Text">
            <a:extLst>
              <a:ext uri="{FF2B5EF4-FFF2-40B4-BE49-F238E27FC236}">
                <a16:creationId xmlns:a16="http://schemas.microsoft.com/office/drawing/2014/main" id="{B2A084B1-5068-5475-2B4E-02C63C66510E}"/>
              </a:ext>
            </a:extLst>
          </p:cNvPr>
          <p:cNvSpPr/>
          <p:nvPr/>
        </p:nvSpPr>
        <p:spPr>
          <a:xfrm>
            <a:off x="3535645" y="3228384"/>
            <a:ext cx="1863645" cy="1246495"/>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Family of cognitive APIs for vision, speech, language, and decision making</a:t>
            </a:r>
          </a:p>
        </p:txBody>
      </p:sp>
      <p:sp>
        <p:nvSpPr>
          <p:cNvPr id="26" name="Data Text">
            <a:extLst>
              <a:ext uri="{FF2B5EF4-FFF2-40B4-BE49-F238E27FC236}">
                <a16:creationId xmlns:a16="http://schemas.microsoft.com/office/drawing/2014/main" id="{646E9338-410E-FAE6-D329-30D0F9DC2C90}"/>
              </a:ext>
            </a:extLst>
          </p:cNvPr>
          <p:cNvSpPr/>
          <p:nvPr/>
        </p:nvSpPr>
        <p:spPr>
          <a:xfrm>
            <a:off x="9544914" y="3222485"/>
            <a:ext cx="1950513" cy="1246495"/>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Large foundation AI models enriched with your parameters and your data</a:t>
            </a:r>
          </a:p>
        </p:txBody>
      </p:sp>
      <p:sp>
        <p:nvSpPr>
          <p:cNvPr id="28" name="TextBox 27">
            <a:extLst>
              <a:ext uri="{FF2B5EF4-FFF2-40B4-BE49-F238E27FC236}">
                <a16:creationId xmlns:a16="http://schemas.microsoft.com/office/drawing/2014/main" id="{B33F9A66-286F-CC9C-8AF9-7DD7B6A6F9EA}"/>
              </a:ext>
            </a:extLst>
          </p:cNvPr>
          <p:cNvSpPr txBox="1"/>
          <p:nvPr/>
        </p:nvSpPr>
        <p:spPr>
          <a:xfrm>
            <a:off x="9729733" y="5055588"/>
            <a:ext cx="1580875" cy="193899"/>
          </a:xfrm>
          <a:prstGeom prst="rect">
            <a:avLst/>
          </a:prstGeom>
          <a:noFill/>
        </p:spPr>
        <p:txBody>
          <a:bodyPr wrap="square" lIns="0" tIns="0" rIns="0" bIns="0">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hlinkClick r:id="rId3"/>
              </a:rPr>
              <a:t>Learn more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67C2BFD-819B-70BC-5D0F-DAB4A411F083}"/>
              </a:ext>
            </a:extLst>
          </p:cNvPr>
          <p:cNvSpPr txBox="1"/>
          <p:nvPr/>
        </p:nvSpPr>
        <p:spPr>
          <a:xfrm>
            <a:off x="3666238" y="5061487"/>
            <a:ext cx="1602459"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4"/>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1" name="TextBox 30">
            <a:extLst>
              <a:ext uri="{FF2B5EF4-FFF2-40B4-BE49-F238E27FC236}">
                <a16:creationId xmlns:a16="http://schemas.microsoft.com/office/drawing/2014/main" id="{B4587EB8-395B-1373-716B-6D8BF8DB780B}"/>
              </a:ext>
            </a:extLst>
          </p:cNvPr>
          <p:cNvSpPr txBox="1"/>
          <p:nvPr/>
        </p:nvSpPr>
        <p:spPr>
          <a:xfrm>
            <a:off x="6725707" y="5061487"/>
            <a:ext cx="1602459"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5"/>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2" name="TextBox 31">
            <a:extLst>
              <a:ext uri="{FF2B5EF4-FFF2-40B4-BE49-F238E27FC236}">
                <a16:creationId xmlns:a16="http://schemas.microsoft.com/office/drawing/2014/main" id="{083E54FE-5DD2-DF30-6425-8ED946B1A052}"/>
              </a:ext>
            </a:extLst>
          </p:cNvPr>
          <p:cNvSpPr txBox="1"/>
          <p:nvPr/>
        </p:nvSpPr>
        <p:spPr>
          <a:xfrm>
            <a:off x="837761" y="5066769"/>
            <a:ext cx="1602459"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6"/>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Tree>
    <p:extLst>
      <p:ext uri="{BB962C8B-B14F-4D97-AF65-F5344CB8AC3E}">
        <p14:creationId xmlns:p14="http://schemas.microsoft.com/office/powerpoint/2010/main" val="332660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20231D-DBF0-D0C3-C041-77A564EFD67A}"/>
              </a:ext>
            </a:extLst>
          </p:cNvPr>
          <p:cNvSpPr txBox="1"/>
          <p:nvPr/>
        </p:nvSpPr>
        <p:spPr>
          <a:xfrm>
            <a:off x="651642" y="2479602"/>
            <a:ext cx="10888718" cy="492329"/>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47396">
                      <a:srgbClr val="FFFFFF"/>
                    </a:gs>
                    <a:gs pos="100000">
                      <a:srgbClr val="FFFFFF"/>
                    </a:gs>
                  </a:gsLst>
                  <a:lin ang="5287640" scaled="1"/>
                </a:gradFill>
                <a:effectLst/>
                <a:uLnTx/>
                <a:uFillTx/>
                <a:latin typeface="Segoe UI Semibold"/>
                <a:ea typeface="+mn-ea"/>
                <a:cs typeface="+mn-cs"/>
                <a:sym typeface="Segoe Pro Display"/>
              </a:rPr>
              <a:t>AI at any scale with AI-optimized Azure Virtual Machines</a:t>
            </a:r>
          </a:p>
        </p:txBody>
      </p:sp>
      <p:sp>
        <p:nvSpPr>
          <p:cNvPr id="31" name="Title 30">
            <a:extLst>
              <a:ext uri="{FF2B5EF4-FFF2-40B4-BE49-F238E27FC236}">
                <a16:creationId xmlns:a16="http://schemas.microsoft.com/office/drawing/2014/main" id="{44C63B1F-C04B-467E-C762-0B6D54959068}"/>
              </a:ext>
            </a:extLst>
          </p:cNvPr>
          <p:cNvSpPr txBox="1">
            <a:spLocks noGrp="1"/>
          </p:cNvSpPr>
          <p:nvPr>
            <p:ph type="title" idx="4294967295"/>
          </p:nvPr>
        </p:nvSpPr>
        <p:spPr>
          <a:xfrm>
            <a:off x="2006600" y="1463013"/>
            <a:ext cx="8178800" cy="839788"/>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defPPr>
              <a:defRPr lang="en-US"/>
            </a:defPPr>
            <a:lvl1pPr marR="0" lvl="0" indent="0" algn="ctr" fontAlgn="auto">
              <a:lnSpc>
                <a:spcPct val="90000"/>
              </a:lnSpc>
              <a:spcBef>
                <a:spcPts val="0"/>
              </a:spcBef>
              <a:spcAft>
                <a:spcPts val="0"/>
              </a:spcAft>
              <a:buClrTx/>
              <a:buSzTx/>
              <a:buFontTx/>
              <a:buNone/>
              <a:tabLst/>
              <a:defRPr sz="5400">
                <a:gradFill flip="none" rotWithShape="1">
                  <a:gsLst>
                    <a:gs pos="0">
                      <a:srgbClr val="CD9AD0"/>
                    </a:gs>
                    <a:gs pos="100000">
                      <a:srgbClr val="8EC8E8"/>
                    </a:gs>
                  </a:gsLst>
                  <a:lin ang="10800000" scaled="1"/>
                  <a:tileRect/>
                </a:gradFill>
                <a:latin typeface="+mj-lt"/>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mj-lt"/>
                <a:ea typeface="+mn-ea"/>
                <a:cs typeface="Segoe UI" panose="020B0502040204020203" pitchFamily="34" charset="0"/>
              </a:rPr>
              <a:t>AI Infrastructure</a:t>
            </a:r>
          </a:p>
        </p:txBody>
      </p:sp>
      <p:sp>
        <p:nvSpPr>
          <p:cNvPr id="54" name="TextBox 53">
            <a:extLst>
              <a:ext uri="{FF2B5EF4-FFF2-40B4-BE49-F238E27FC236}">
                <a16:creationId xmlns:a16="http://schemas.microsoft.com/office/drawing/2014/main" id="{F5BEBF34-4EC4-370B-5932-F368CA72EB4A}"/>
              </a:ext>
            </a:extLst>
          </p:cNvPr>
          <p:cNvSpPr txBox="1"/>
          <p:nvPr/>
        </p:nvSpPr>
        <p:spPr>
          <a:xfrm>
            <a:off x="7990806" y="4165321"/>
            <a:ext cx="2194560" cy="1015663"/>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Proven AI supercomputing performance</a:t>
            </a:r>
          </a:p>
        </p:txBody>
      </p:sp>
      <p:sp>
        <p:nvSpPr>
          <p:cNvPr id="44" name="TextBox 43">
            <a:extLst>
              <a:ext uri="{FF2B5EF4-FFF2-40B4-BE49-F238E27FC236}">
                <a16:creationId xmlns:a16="http://schemas.microsoft.com/office/drawing/2014/main" id="{238254D2-2E87-8A10-C9D4-06602E4802CA}"/>
              </a:ext>
            </a:extLst>
          </p:cNvPr>
          <p:cNvSpPr txBox="1"/>
          <p:nvPr/>
        </p:nvSpPr>
        <p:spPr>
          <a:xfrm>
            <a:off x="1961657" y="4165321"/>
            <a:ext cx="2068806" cy="707886"/>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Purpose-built AI infrastructure</a:t>
            </a:r>
          </a:p>
        </p:txBody>
      </p:sp>
      <p:cxnSp>
        <p:nvCxnSpPr>
          <p:cNvPr id="8" name="Straight Connector 7">
            <a:extLst>
              <a:ext uri="{FF2B5EF4-FFF2-40B4-BE49-F238E27FC236}">
                <a16:creationId xmlns:a16="http://schemas.microsoft.com/office/drawing/2014/main" id="{5F00569C-20F5-DE77-77E0-D09239691B64}"/>
              </a:ext>
              <a:ext uri="{C183D7F6-B498-43B3-948B-1728B52AA6E4}">
                <adec:decorative xmlns:adec="http://schemas.microsoft.com/office/drawing/2017/decorative" val="1"/>
              </a:ext>
            </a:extLst>
          </p:cNvPr>
          <p:cNvCxnSpPr>
            <a:cxnSpLocks/>
          </p:cNvCxnSpPr>
          <p:nvPr/>
        </p:nvCxnSpPr>
        <p:spPr>
          <a:xfrm>
            <a:off x="4582391" y="3594657"/>
            <a:ext cx="0" cy="165871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7517332" y="3594657"/>
            <a:ext cx="0" cy="165871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D89E1ED-0EC2-3169-8176-3CE1C5A8D08A}"/>
              </a:ext>
            </a:extLst>
          </p:cNvPr>
          <p:cNvSpPr txBox="1"/>
          <p:nvPr/>
        </p:nvSpPr>
        <p:spPr>
          <a:xfrm>
            <a:off x="5119086" y="4165321"/>
            <a:ext cx="1929114" cy="1015663"/>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at scale for large AI models </a:t>
            </a:r>
          </a:p>
        </p:txBody>
      </p:sp>
      <p:sp>
        <p:nvSpPr>
          <p:cNvPr id="3" name="Graphic 58">
            <a:extLst>
              <a:ext uri="{FF2B5EF4-FFF2-40B4-BE49-F238E27FC236}">
                <a16:creationId xmlns:a16="http://schemas.microsoft.com/office/drawing/2014/main" id="{AEC352D0-C30F-9756-1463-129AE8C9467B}"/>
              </a:ext>
              <a:ext uri="{C183D7F6-B498-43B3-948B-1728B52AA6E4}">
                <adec:decorative xmlns:adec="http://schemas.microsoft.com/office/drawing/2017/decorative" val="1"/>
              </a:ext>
            </a:extLst>
          </p:cNvPr>
          <p:cNvSpPr/>
          <p:nvPr/>
        </p:nvSpPr>
        <p:spPr>
          <a:xfrm>
            <a:off x="2794055" y="3625794"/>
            <a:ext cx="404011" cy="466203"/>
          </a:xfrm>
          <a:custGeom>
            <a:avLst/>
            <a:gdLst>
              <a:gd name="connsiteX0" fmla="*/ 201161 w 275251"/>
              <a:gd name="connsiteY0" fmla="*/ 84699 h 317622"/>
              <a:gd name="connsiteX1" fmla="*/ 269979 w 275251"/>
              <a:gd name="connsiteY1" fmla="*/ 84699 h 317622"/>
              <a:gd name="connsiteX2" fmla="*/ 190573 w 275251"/>
              <a:gd name="connsiteY2" fmla="*/ 5294 h 317622"/>
              <a:gd name="connsiteX3" fmla="*/ 190573 w 275251"/>
              <a:gd name="connsiteY3" fmla="*/ 74112 h 317622"/>
              <a:gd name="connsiteX4" fmla="*/ 201161 w 275251"/>
              <a:gd name="connsiteY4" fmla="*/ 84699 h 317622"/>
              <a:gd name="connsiteX5" fmla="*/ 201161 w 275251"/>
              <a:gd name="connsiteY5" fmla="*/ 105874 h 317622"/>
              <a:gd name="connsiteX6" fmla="*/ 169399 w 275251"/>
              <a:gd name="connsiteY6" fmla="*/ 74112 h 317622"/>
              <a:gd name="connsiteX7" fmla="*/ 169399 w 275251"/>
              <a:gd name="connsiteY7" fmla="*/ 0 h 317622"/>
              <a:gd name="connsiteX8" fmla="*/ 95287 w 275251"/>
              <a:gd name="connsiteY8" fmla="*/ 0 h 317622"/>
              <a:gd name="connsiteX9" fmla="*/ 63524 w 275251"/>
              <a:gd name="connsiteY9" fmla="*/ 31762 h 317622"/>
              <a:gd name="connsiteX10" fmla="*/ 63524 w 275251"/>
              <a:gd name="connsiteY10" fmla="*/ 132914 h 317622"/>
              <a:gd name="connsiteX11" fmla="*/ 63690 w 275251"/>
              <a:gd name="connsiteY11" fmla="*/ 132839 h 317622"/>
              <a:gd name="connsiteX12" fmla="*/ 63906 w 275251"/>
              <a:gd name="connsiteY12" fmla="*/ 132745 h 317622"/>
              <a:gd name="connsiteX13" fmla="*/ 72778 w 275251"/>
              <a:gd name="connsiteY13" fmla="*/ 115233 h 317622"/>
              <a:gd name="connsiteX14" fmla="*/ 95287 w 275251"/>
              <a:gd name="connsiteY14" fmla="*/ 105895 h 317622"/>
              <a:gd name="connsiteX15" fmla="*/ 117711 w 275251"/>
              <a:gd name="connsiteY15" fmla="*/ 115170 h 317622"/>
              <a:gd name="connsiteX16" fmla="*/ 126668 w 275251"/>
              <a:gd name="connsiteY16" fmla="*/ 132766 h 317622"/>
              <a:gd name="connsiteX17" fmla="*/ 162432 w 275251"/>
              <a:gd name="connsiteY17" fmla="*/ 155233 h 317622"/>
              <a:gd name="connsiteX18" fmla="*/ 184877 w 275251"/>
              <a:gd name="connsiteY18" fmla="*/ 190976 h 317622"/>
              <a:gd name="connsiteX19" fmla="*/ 202410 w 275251"/>
              <a:gd name="connsiteY19" fmla="*/ 199869 h 317622"/>
              <a:gd name="connsiteX20" fmla="*/ 211748 w 275251"/>
              <a:gd name="connsiteY20" fmla="*/ 222357 h 317622"/>
              <a:gd name="connsiteX21" fmla="*/ 202495 w 275251"/>
              <a:gd name="connsiteY21" fmla="*/ 244781 h 317622"/>
              <a:gd name="connsiteX22" fmla="*/ 184877 w 275251"/>
              <a:gd name="connsiteY22" fmla="*/ 253759 h 317622"/>
              <a:gd name="connsiteX23" fmla="*/ 162411 w 275251"/>
              <a:gd name="connsiteY23" fmla="*/ 289502 h 317622"/>
              <a:gd name="connsiteX24" fmla="*/ 156457 w 275251"/>
              <a:gd name="connsiteY24" fmla="*/ 294357 h 317622"/>
              <a:gd name="connsiteX25" fmla="*/ 153644 w 275251"/>
              <a:gd name="connsiteY25" fmla="*/ 296469 h 317622"/>
              <a:gd name="connsiteX26" fmla="*/ 243489 w 275251"/>
              <a:gd name="connsiteY26" fmla="*/ 296469 h 317622"/>
              <a:gd name="connsiteX27" fmla="*/ 275251 w 275251"/>
              <a:gd name="connsiteY27" fmla="*/ 264706 h 317622"/>
              <a:gd name="connsiteX28" fmla="*/ 275251 w 275251"/>
              <a:gd name="connsiteY28" fmla="*/ 105874 h 317622"/>
              <a:gd name="connsiteX29" fmla="*/ 201161 w 275251"/>
              <a:gd name="connsiteY29" fmla="*/ 105874 h 317622"/>
              <a:gd name="connsiteX30" fmla="*/ 110257 w 275251"/>
              <a:gd name="connsiteY30" fmla="*/ 207365 h 317622"/>
              <a:gd name="connsiteX31" fmla="*/ 99416 w 275251"/>
              <a:gd name="connsiteY31" fmla="*/ 201563 h 317622"/>
              <a:gd name="connsiteX32" fmla="*/ 87177 w 275251"/>
              <a:gd name="connsiteY32" fmla="*/ 202770 h 317622"/>
              <a:gd name="connsiteX33" fmla="*/ 77669 w 275251"/>
              <a:gd name="connsiteY33" fmla="*/ 210562 h 317622"/>
              <a:gd name="connsiteX34" fmla="*/ 74112 w 275251"/>
              <a:gd name="connsiteY34" fmla="*/ 222336 h 317622"/>
              <a:gd name="connsiteX35" fmla="*/ 80316 w 275251"/>
              <a:gd name="connsiteY35" fmla="*/ 237306 h 317622"/>
              <a:gd name="connsiteX36" fmla="*/ 95287 w 275251"/>
              <a:gd name="connsiteY36" fmla="*/ 243510 h 317622"/>
              <a:gd name="connsiteX37" fmla="*/ 107060 w 275251"/>
              <a:gd name="connsiteY37" fmla="*/ 239953 h 317622"/>
              <a:gd name="connsiteX38" fmla="*/ 114852 w 275251"/>
              <a:gd name="connsiteY38" fmla="*/ 230446 h 317622"/>
              <a:gd name="connsiteX39" fmla="*/ 116059 w 275251"/>
              <a:gd name="connsiteY39" fmla="*/ 218206 h 317622"/>
              <a:gd name="connsiteX40" fmla="*/ 110257 w 275251"/>
              <a:gd name="connsiteY40" fmla="*/ 207365 h 317622"/>
              <a:gd name="connsiteX41" fmla="*/ 179986 w 275251"/>
              <a:gd name="connsiteY41" fmla="*/ 211748 h 317622"/>
              <a:gd name="connsiteX42" fmla="*/ 187482 w 275251"/>
              <a:gd name="connsiteY42" fmla="*/ 214840 h 317622"/>
              <a:gd name="connsiteX43" fmla="*/ 190573 w 275251"/>
              <a:gd name="connsiteY43" fmla="*/ 222336 h 317622"/>
              <a:gd name="connsiteX44" fmla="*/ 187482 w 275251"/>
              <a:gd name="connsiteY44" fmla="*/ 229831 h 317622"/>
              <a:gd name="connsiteX45" fmla="*/ 179986 w 275251"/>
              <a:gd name="connsiteY45" fmla="*/ 232923 h 317622"/>
              <a:gd name="connsiteX46" fmla="*/ 168319 w 275251"/>
              <a:gd name="connsiteY46" fmla="*/ 232923 h 317622"/>
              <a:gd name="connsiteX47" fmla="*/ 147461 w 275251"/>
              <a:gd name="connsiteY47" fmla="*/ 274510 h 317622"/>
              <a:gd name="connsiteX48" fmla="*/ 105874 w 275251"/>
              <a:gd name="connsiteY48" fmla="*/ 295367 h 317622"/>
              <a:gd name="connsiteX49" fmla="*/ 105874 w 275251"/>
              <a:gd name="connsiteY49" fmla="*/ 307035 h 317622"/>
              <a:gd name="connsiteX50" fmla="*/ 102783 w 275251"/>
              <a:gd name="connsiteY50" fmla="*/ 314531 h 317622"/>
              <a:gd name="connsiteX51" fmla="*/ 95287 w 275251"/>
              <a:gd name="connsiteY51" fmla="*/ 317622 h 317622"/>
              <a:gd name="connsiteX52" fmla="*/ 87791 w 275251"/>
              <a:gd name="connsiteY52" fmla="*/ 314531 h 317622"/>
              <a:gd name="connsiteX53" fmla="*/ 84699 w 275251"/>
              <a:gd name="connsiteY53" fmla="*/ 307035 h 317622"/>
              <a:gd name="connsiteX54" fmla="*/ 84699 w 275251"/>
              <a:gd name="connsiteY54" fmla="*/ 295367 h 317622"/>
              <a:gd name="connsiteX55" fmla="*/ 43112 w 275251"/>
              <a:gd name="connsiteY55" fmla="*/ 274510 h 317622"/>
              <a:gd name="connsiteX56" fmla="*/ 22255 w 275251"/>
              <a:gd name="connsiteY56" fmla="*/ 232923 h 317622"/>
              <a:gd name="connsiteX57" fmla="*/ 10587 w 275251"/>
              <a:gd name="connsiteY57" fmla="*/ 232923 h 317622"/>
              <a:gd name="connsiteX58" fmla="*/ 3092 w 275251"/>
              <a:gd name="connsiteY58" fmla="*/ 229831 h 317622"/>
              <a:gd name="connsiteX59" fmla="*/ 0 w 275251"/>
              <a:gd name="connsiteY59" fmla="*/ 222336 h 317622"/>
              <a:gd name="connsiteX60" fmla="*/ 3092 w 275251"/>
              <a:gd name="connsiteY60" fmla="*/ 214840 h 317622"/>
              <a:gd name="connsiteX61" fmla="*/ 10587 w 275251"/>
              <a:gd name="connsiteY61" fmla="*/ 211748 h 317622"/>
              <a:gd name="connsiteX62" fmla="*/ 22255 w 275251"/>
              <a:gd name="connsiteY62" fmla="*/ 211748 h 317622"/>
              <a:gd name="connsiteX63" fmla="*/ 43112 w 275251"/>
              <a:gd name="connsiteY63" fmla="*/ 170161 h 317622"/>
              <a:gd name="connsiteX64" fmla="*/ 84699 w 275251"/>
              <a:gd name="connsiteY64" fmla="*/ 149304 h 317622"/>
              <a:gd name="connsiteX65" fmla="*/ 84699 w 275251"/>
              <a:gd name="connsiteY65" fmla="*/ 137636 h 317622"/>
              <a:gd name="connsiteX66" fmla="*/ 87791 w 275251"/>
              <a:gd name="connsiteY66" fmla="*/ 130140 h 317622"/>
              <a:gd name="connsiteX67" fmla="*/ 95287 w 275251"/>
              <a:gd name="connsiteY67" fmla="*/ 127049 h 317622"/>
              <a:gd name="connsiteX68" fmla="*/ 102783 w 275251"/>
              <a:gd name="connsiteY68" fmla="*/ 130140 h 317622"/>
              <a:gd name="connsiteX69" fmla="*/ 105874 w 275251"/>
              <a:gd name="connsiteY69" fmla="*/ 137636 h 317622"/>
              <a:gd name="connsiteX70" fmla="*/ 105874 w 275251"/>
              <a:gd name="connsiteY70" fmla="*/ 149304 h 317622"/>
              <a:gd name="connsiteX71" fmla="*/ 147461 w 275251"/>
              <a:gd name="connsiteY71" fmla="*/ 170161 h 317622"/>
              <a:gd name="connsiteX72" fmla="*/ 168319 w 275251"/>
              <a:gd name="connsiteY72" fmla="*/ 211748 h 317622"/>
              <a:gd name="connsiteX73" fmla="*/ 179986 w 275251"/>
              <a:gd name="connsiteY73" fmla="*/ 211748 h 317622"/>
              <a:gd name="connsiteX74" fmla="*/ 132724 w 275251"/>
              <a:gd name="connsiteY74" fmla="*/ 259773 h 317622"/>
              <a:gd name="connsiteX75" fmla="*/ 144200 w 275251"/>
              <a:gd name="connsiteY75" fmla="*/ 242600 h 317622"/>
              <a:gd name="connsiteX76" fmla="*/ 148203 w 275251"/>
              <a:gd name="connsiteY76" fmla="*/ 222336 h 317622"/>
              <a:gd name="connsiteX77" fmla="*/ 136175 w 275251"/>
              <a:gd name="connsiteY77" fmla="*/ 188752 h 317622"/>
              <a:gd name="connsiteX78" fmla="*/ 105578 w 275251"/>
              <a:gd name="connsiteY78" fmla="*/ 170415 h 317622"/>
              <a:gd name="connsiteX79" fmla="*/ 70300 w 275251"/>
              <a:gd name="connsiteY79" fmla="*/ 175666 h 317622"/>
              <a:gd name="connsiteX80" fmla="*/ 46352 w 275251"/>
              <a:gd name="connsiteY80" fmla="*/ 202092 h 317622"/>
              <a:gd name="connsiteX81" fmla="*/ 44615 w 275251"/>
              <a:gd name="connsiteY81" fmla="*/ 237708 h 317622"/>
              <a:gd name="connsiteX82" fmla="*/ 65875 w 275251"/>
              <a:gd name="connsiteY82" fmla="*/ 266358 h 317622"/>
              <a:gd name="connsiteX83" fmla="*/ 100474 w 275251"/>
              <a:gd name="connsiteY83" fmla="*/ 275018 h 317622"/>
              <a:gd name="connsiteX84" fmla="*/ 132724 w 275251"/>
              <a:gd name="connsiteY84" fmla="*/ 259773 h 3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5251" h="317622">
                <a:moveTo>
                  <a:pt x="201161" y="84699"/>
                </a:moveTo>
                <a:lnTo>
                  <a:pt x="269979" y="84699"/>
                </a:lnTo>
                <a:lnTo>
                  <a:pt x="190573" y="5294"/>
                </a:lnTo>
                <a:lnTo>
                  <a:pt x="190573" y="74112"/>
                </a:lnTo>
                <a:cubicBezTo>
                  <a:pt x="190573" y="79956"/>
                  <a:pt x="195316" y="84699"/>
                  <a:pt x="201161" y="84699"/>
                </a:cubicBezTo>
                <a:close/>
                <a:moveTo>
                  <a:pt x="201161" y="105874"/>
                </a:moveTo>
                <a:cubicBezTo>
                  <a:pt x="183628" y="105874"/>
                  <a:pt x="169399" y="91645"/>
                  <a:pt x="169399" y="74112"/>
                </a:cubicBezTo>
                <a:lnTo>
                  <a:pt x="169399" y="0"/>
                </a:lnTo>
                <a:lnTo>
                  <a:pt x="95287" y="0"/>
                </a:lnTo>
                <a:cubicBezTo>
                  <a:pt x="77754" y="0"/>
                  <a:pt x="63524" y="14229"/>
                  <a:pt x="63524" y="31762"/>
                </a:cubicBezTo>
                <a:lnTo>
                  <a:pt x="63524" y="132914"/>
                </a:lnTo>
                <a:cubicBezTo>
                  <a:pt x="63582" y="132895"/>
                  <a:pt x="63635" y="132867"/>
                  <a:pt x="63690" y="132839"/>
                </a:cubicBezTo>
                <a:cubicBezTo>
                  <a:pt x="63756" y="132804"/>
                  <a:pt x="63824" y="132768"/>
                  <a:pt x="63906" y="132745"/>
                </a:cubicBezTo>
                <a:cubicBezTo>
                  <a:pt x="64922" y="126138"/>
                  <a:pt x="67992" y="120040"/>
                  <a:pt x="72778" y="115233"/>
                </a:cubicBezTo>
                <a:cubicBezTo>
                  <a:pt x="78770" y="109199"/>
                  <a:pt x="86774" y="105895"/>
                  <a:pt x="95287" y="105895"/>
                </a:cubicBezTo>
                <a:cubicBezTo>
                  <a:pt x="103735" y="105895"/>
                  <a:pt x="111718" y="109177"/>
                  <a:pt x="117711" y="115170"/>
                </a:cubicBezTo>
                <a:cubicBezTo>
                  <a:pt x="122560" y="119998"/>
                  <a:pt x="125651" y="126117"/>
                  <a:pt x="126668" y="132766"/>
                </a:cubicBezTo>
                <a:cubicBezTo>
                  <a:pt x="140050" y="137488"/>
                  <a:pt x="152374" y="145175"/>
                  <a:pt x="162432" y="155233"/>
                </a:cubicBezTo>
                <a:cubicBezTo>
                  <a:pt x="172490" y="165291"/>
                  <a:pt x="180155" y="177614"/>
                  <a:pt x="184877" y="190976"/>
                </a:cubicBezTo>
                <a:cubicBezTo>
                  <a:pt x="191484" y="191992"/>
                  <a:pt x="197582" y="195062"/>
                  <a:pt x="202410" y="199869"/>
                </a:cubicBezTo>
                <a:cubicBezTo>
                  <a:pt x="208424" y="205862"/>
                  <a:pt x="211748" y="213844"/>
                  <a:pt x="211748" y="222357"/>
                </a:cubicBezTo>
                <a:cubicBezTo>
                  <a:pt x="211748" y="230805"/>
                  <a:pt x="208466" y="238767"/>
                  <a:pt x="202495" y="244781"/>
                </a:cubicBezTo>
                <a:cubicBezTo>
                  <a:pt x="197667" y="249630"/>
                  <a:pt x="191547" y="252743"/>
                  <a:pt x="184877" y="253759"/>
                </a:cubicBezTo>
                <a:cubicBezTo>
                  <a:pt x="180155" y="267141"/>
                  <a:pt x="172490" y="279465"/>
                  <a:pt x="162411" y="289502"/>
                </a:cubicBezTo>
                <a:cubicBezTo>
                  <a:pt x="160594" y="291319"/>
                  <a:pt x="158527" y="292837"/>
                  <a:pt x="156457" y="294357"/>
                </a:cubicBezTo>
                <a:cubicBezTo>
                  <a:pt x="155512" y="295050"/>
                  <a:pt x="154567" y="295744"/>
                  <a:pt x="153644" y="296469"/>
                </a:cubicBezTo>
                <a:lnTo>
                  <a:pt x="243489" y="296469"/>
                </a:lnTo>
                <a:cubicBezTo>
                  <a:pt x="261022" y="296469"/>
                  <a:pt x="275251" y="282239"/>
                  <a:pt x="275251" y="264706"/>
                </a:cubicBezTo>
                <a:lnTo>
                  <a:pt x="275251" y="105874"/>
                </a:lnTo>
                <a:lnTo>
                  <a:pt x="201161" y="105874"/>
                </a:lnTo>
                <a:close/>
                <a:moveTo>
                  <a:pt x="110257" y="207365"/>
                </a:moveTo>
                <a:cubicBezTo>
                  <a:pt x="107293" y="204400"/>
                  <a:pt x="103524" y="202368"/>
                  <a:pt x="99416" y="201563"/>
                </a:cubicBezTo>
                <a:cubicBezTo>
                  <a:pt x="95308" y="200758"/>
                  <a:pt x="91052" y="201161"/>
                  <a:pt x="87177" y="202770"/>
                </a:cubicBezTo>
                <a:cubicBezTo>
                  <a:pt x="83302" y="204358"/>
                  <a:pt x="79998" y="207090"/>
                  <a:pt x="77669" y="210562"/>
                </a:cubicBezTo>
                <a:cubicBezTo>
                  <a:pt x="75361" y="214056"/>
                  <a:pt x="74112" y="218143"/>
                  <a:pt x="74112" y="222336"/>
                </a:cubicBezTo>
                <a:cubicBezTo>
                  <a:pt x="74112" y="227947"/>
                  <a:pt x="76356" y="233325"/>
                  <a:pt x="80316" y="237306"/>
                </a:cubicBezTo>
                <a:cubicBezTo>
                  <a:pt x="84276" y="241287"/>
                  <a:pt x="89675" y="243510"/>
                  <a:pt x="95287" y="243510"/>
                </a:cubicBezTo>
                <a:cubicBezTo>
                  <a:pt x="99479" y="243510"/>
                  <a:pt x="103566" y="242282"/>
                  <a:pt x="107060" y="239953"/>
                </a:cubicBezTo>
                <a:cubicBezTo>
                  <a:pt x="110533" y="237624"/>
                  <a:pt x="113243" y="234320"/>
                  <a:pt x="114852" y="230446"/>
                </a:cubicBezTo>
                <a:cubicBezTo>
                  <a:pt x="116461" y="226570"/>
                  <a:pt x="116885" y="222314"/>
                  <a:pt x="116059" y="218206"/>
                </a:cubicBezTo>
                <a:cubicBezTo>
                  <a:pt x="115233" y="214099"/>
                  <a:pt x="113222" y="210329"/>
                  <a:pt x="110257" y="207365"/>
                </a:cubicBezTo>
                <a:close/>
                <a:moveTo>
                  <a:pt x="179986" y="211748"/>
                </a:moveTo>
                <a:cubicBezTo>
                  <a:pt x="182802" y="211748"/>
                  <a:pt x="185491" y="212870"/>
                  <a:pt x="187482" y="214840"/>
                </a:cubicBezTo>
                <a:cubicBezTo>
                  <a:pt x="189472" y="216830"/>
                  <a:pt x="190573" y="219519"/>
                  <a:pt x="190573" y="222336"/>
                </a:cubicBezTo>
                <a:cubicBezTo>
                  <a:pt x="190573" y="225152"/>
                  <a:pt x="189451" y="227841"/>
                  <a:pt x="187482" y="229831"/>
                </a:cubicBezTo>
                <a:cubicBezTo>
                  <a:pt x="185491" y="231822"/>
                  <a:pt x="182802" y="232923"/>
                  <a:pt x="179986" y="232923"/>
                </a:cubicBezTo>
                <a:lnTo>
                  <a:pt x="168319" y="232923"/>
                </a:lnTo>
                <a:cubicBezTo>
                  <a:pt x="166032" y="248677"/>
                  <a:pt x="158705" y="263266"/>
                  <a:pt x="147461" y="274510"/>
                </a:cubicBezTo>
                <a:cubicBezTo>
                  <a:pt x="136218" y="285754"/>
                  <a:pt x="121628" y="293081"/>
                  <a:pt x="105874" y="295367"/>
                </a:cubicBezTo>
                <a:lnTo>
                  <a:pt x="105874" y="307035"/>
                </a:lnTo>
                <a:cubicBezTo>
                  <a:pt x="105874" y="309851"/>
                  <a:pt x="104752" y="312540"/>
                  <a:pt x="102783" y="314531"/>
                </a:cubicBezTo>
                <a:cubicBezTo>
                  <a:pt x="100792" y="316521"/>
                  <a:pt x="98103" y="317622"/>
                  <a:pt x="95287" y="317622"/>
                </a:cubicBezTo>
                <a:cubicBezTo>
                  <a:pt x="92470" y="317622"/>
                  <a:pt x="89781" y="316500"/>
                  <a:pt x="87791" y="314531"/>
                </a:cubicBezTo>
                <a:cubicBezTo>
                  <a:pt x="85800" y="312540"/>
                  <a:pt x="84699" y="309851"/>
                  <a:pt x="84699" y="307035"/>
                </a:cubicBezTo>
                <a:lnTo>
                  <a:pt x="84699" y="295367"/>
                </a:lnTo>
                <a:cubicBezTo>
                  <a:pt x="68945" y="293081"/>
                  <a:pt x="54356" y="285754"/>
                  <a:pt x="43112" y="274510"/>
                </a:cubicBezTo>
                <a:cubicBezTo>
                  <a:pt x="31868" y="263266"/>
                  <a:pt x="24542" y="248677"/>
                  <a:pt x="22255" y="232923"/>
                </a:cubicBezTo>
                <a:lnTo>
                  <a:pt x="10587" y="232923"/>
                </a:lnTo>
                <a:cubicBezTo>
                  <a:pt x="7771" y="232923"/>
                  <a:pt x="5082" y="231801"/>
                  <a:pt x="3092" y="229831"/>
                </a:cubicBezTo>
                <a:cubicBezTo>
                  <a:pt x="1101" y="227841"/>
                  <a:pt x="0" y="225152"/>
                  <a:pt x="0" y="222336"/>
                </a:cubicBezTo>
                <a:cubicBezTo>
                  <a:pt x="0" y="219519"/>
                  <a:pt x="1122" y="216830"/>
                  <a:pt x="3092" y="214840"/>
                </a:cubicBezTo>
                <a:cubicBezTo>
                  <a:pt x="5082" y="212849"/>
                  <a:pt x="7771" y="211748"/>
                  <a:pt x="10587" y="211748"/>
                </a:cubicBezTo>
                <a:lnTo>
                  <a:pt x="22255" y="211748"/>
                </a:lnTo>
                <a:cubicBezTo>
                  <a:pt x="24542" y="195994"/>
                  <a:pt x="31868" y="181405"/>
                  <a:pt x="43112" y="170161"/>
                </a:cubicBezTo>
                <a:cubicBezTo>
                  <a:pt x="54356" y="158917"/>
                  <a:pt x="68945" y="151590"/>
                  <a:pt x="84699" y="149304"/>
                </a:cubicBezTo>
                <a:lnTo>
                  <a:pt x="84699" y="137636"/>
                </a:lnTo>
                <a:cubicBezTo>
                  <a:pt x="84699" y="134820"/>
                  <a:pt x="85822" y="132131"/>
                  <a:pt x="87791" y="130140"/>
                </a:cubicBezTo>
                <a:cubicBezTo>
                  <a:pt x="89781" y="128150"/>
                  <a:pt x="92470" y="127049"/>
                  <a:pt x="95287" y="127049"/>
                </a:cubicBezTo>
                <a:cubicBezTo>
                  <a:pt x="98103" y="127049"/>
                  <a:pt x="100792" y="128171"/>
                  <a:pt x="102783" y="130140"/>
                </a:cubicBezTo>
                <a:cubicBezTo>
                  <a:pt x="104773" y="132131"/>
                  <a:pt x="105874" y="134820"/>
                  <a:pt x="105874" y="137636"/>
                </a:cubicBezTo>
                <a:lnTo>
                  <a:pt x="105874" y="149304"/>
                </a:lnTo>
                <a:cubicBezTo>
                  <a:pt x="121628" y="151590"/>
                  <a:pt x="136218" y="158917"/>
                  <a:pt x="147461" y="170161"/>
                </a:cubicBezTo>
                <a:cubicBezTo>
                  <a:pt x="158705" y="181405"/>
                  <a:pt x="166032" y="195994"/>
                  <a:pt x="168319" y="211748"/>
                </a:cubicBezTo>
                <a:lnTo>
                  <a:pt x="179986" y="211748"/>
                </a:lnTo>
                <a:close/>
                <a:moveTo>
                  <a:pt x="132724" y="259773"/>
                </a:moveTo>
                <a:cubicBezTo>
                  <a:pt x="137636" y="254860"/>
                  <a:pt x="141532" y="249016"/>
                  <a:pt x="144200" y="242600"/>
                </a:cubicBezTo>
                <a:cubicBezTo>
                  <a:pt x="146847" y="236184"/>
                  <a:pt x="148203" y="229302"/>
                  <a:pt x="148203" y="222336"/>
                </a:cubicBezTo>
                <a:cubicBezTo>
                  <a:pt x="148203" y="210096"/>
                  <a:pt x="143946" y="198217"/>
                  <a:pt x="136175" y="188752"/>
                </a:cubicBezTo>
                <a:cubicBezTo>
                  <a:pt x="128404" y="179287"/>
                  <a:pt x="117584" y="172808"/>
                  <a:pt x="105578" y="170415"/>
                </a:cubicBezTo>
                <a:cubicBezTo>
                  <a:pt x="93572" y="168022"/>
                  <a:pt x="81100" y="169886"/>
                  <a:pt x="70300" y="175666"/>
                </a:cubicBezTo>
                <a:cubicBezTo>
                  <a:pt x="59501" y="181447"/>
                  <a:pt x="51031" y="190785"/>
                  <a:pt x="46352" y="202092"/>
                </a:cubicBezTo>
                <a:cubicBezTo>
                  <a:pt x="41672" y="213400"/>
                  <a:pt x="41058" y="225999"/>
                  <a:pt x="44615" y="237708"/>
                </a:cubicBezTo>
                <a:cubicBezTo>
                  <a:pt x="48173" y="249439"/>
                  <a:pt x="55690" y="259561"/>
                  <a:pt x="65875" y="266358"/>
                </a:cubicBezTo>
                <a:cubicBezTo>
                  <a:pt x="76060" y="273155"/>
                  <a:pt x="88278" y="276225"/>
                  <a:pt x="100474" y="275018"/>
                </a:cubicBezTo>
                <a:cubicBezTo>
                  <a:pt x="112671" y="273812"/>
                  <a:pt x="124063" y="268433"/>
                  <a:pt x="132724" y="259773"/>
                </a:cubicBezTo>
                <a:close/>
              </a:path>
            </a:pathLst>
          </a:custGeom>
          <a:gradFill>
            <a:gsLst>
              <a:gs pos="26000">
                <a:srgbClr val="8DC8E8"/>
              </a:gs>
              <a:gs pos="75000">
                <a:srgbClr val="CD98CF"/>
              </a:gs>
            </a:gsLst>
            <a:lin ang="2700000" scaled="0"/>
          </a:grad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Graphic 64">
            <a:extLst>
              <a:ext uri="{FF2B5EF4-FFF2-40B4-BE49-F238E27FC236}">
                <a16:creationId xmlns:a16="http://schemas.microsoft.com/office/drawing/2014/main" id="{B215D6A1-4C45-A125-FB6E-7A7328797DFF}"/>
              </a:ext>
              <a:ext uri="{C183D7F6-B498-43B3-948B-1728B52AA6E4}">
                <adec:decorative xmlns:adec="http://schemas.microsoft.com/office/drawing/2017/decorative" val="1"/>
              </a:ext>
            </a:extLst>
          </p:cNvPr>
          <p:cNvSpPr/>
          <p:nvPr/>
        </p:nvSpPr>
        <p:spPr>
          <a:xfrm>
            <a:off x="5897262" y="3652895"/>
            <a:ext cx="372762" cy="412000"/>
          </a:xfrm>
          <a:custGeom>
            <a:avLst/>
            <a:gdLst>
              <a:gd name="connsiteX0" fmla="*/ 122619 w 372762"/>
              <a:gd name="connsiteY0" fmla="*/ 0 h 412000"/>
              <a:gd name="connsiteX1" fmla="*/ 191286 w 372762"/>
              <a:gd name="connsiteY1" fmla="*/ 0 h 412000"/>
              <a:gd name="connsiteX2" fmla="*/ 235158 w 372762"/>
              <a:gd name="connsiteY2" fmla="*/ 39227 h 412000"/>
              <a:gd name="connsiteX3" fmla="*/ 269762 w 372762"/>
              <a:gd name="connsiteY3" fmla="*/ 39238 h 412000"/>
              <a:gd name="connsiteX4" fmla="*/ 313905 w 372762"/>
              <a:gd name="connsiteY4" fmla="*/ 83381 h 412000"/>
              <a:gd name="connsiteX5" fmla="*/ 313905 w 372762"/>
              <a:gd name="connsiteY5" fmla="*/ 186346 h 412000"/>
              <a:gd name="connsiteX6" fmla="*/ 264858 w 372762"/>
              <a:gd name="connsiteY6" fmla="*/ 176572 h 412000"/>
              <a:gd name="connsiteX7" fmla="*/ 137334 w 372762"/>
              <a:gd name="connsiteY7" fmla="*/ 304096 h 412000"/>
              <a:gd name="connsiteX8" fmla="*/ 172836 w 372762"/>
              <a:gd name="connsiteY8" fmla="*/ 392382 h 412000"/>
              <a:gd name="connsiteX9" fmla="*/ 44143 w 372762"/>
              <a:gd name="connsiteY9" fmla="*/ 392382 h 412000"/>
              <a:gd name="connsiteX10" fmla="*/ 0 w 372762"/>
              <a:gd name="connsiteY10" fmla="*/ 348239 h 412000"/>
              <a:gd name="connsiteX11" fmla="*/ 0 w 372762"/>
              <a:gd name="connsiteY11" fmla="*/ 83381 h 412000"/>
              <a:gd name="connsiteX12" fmla="*/ 44143 w 372762"/>
              <a:gd name="connsiteY12" fmla="*/ 39238 h 412000"/>
              <a:gd name="connsiteX13" fmla="*/ 78747 w 372762"/>
              <a:gd name="connsiteY13" fmla="*/ 39227 h 412000"/>
              <a:gd name="connsiteX14" fmla="*/ 122619 w 372762"/>
              <a:gd name="connsiteY14" fmla="*/ 0 h 412000"/>
              <a:gd name="connsiteX15" fmla="*/ 191286 w 372762"/>
              <a:gd name="connsiteY15" fmla="*/ 29429 h 412000"/>
              <a:gd name="connsiteX16" fmla="*/ 122619 w 372762"/>
              <a:gd name="connsiteY16" fmla="*/ 29429 h 412000"/>
              <a:gd name="connsiteX17" fmla="*/ 107905 w 372762"/>
              <a:gd name="connsiteY17" fmla="*/ 44143 h 412000"/>
              <a:gd name="connsiteX18" fmla="*/ 122619 w 372762"/>
              <a:gd name="connsiteY18" fmla="*/ 58857 h 412000"/>
              <a:gd name="connsiteX19" fmla="*/ 191286 w 372762"/>
              <a:gd name="connsiteY19" fmla="*/ 58857 h 412000"/>
              <a:gd name="connsiteX20" fmla="*/ 206000 w 372762"/>
              <a:gd name="connsiteY20" fmla="*/ 44143 h 412000"/>
              <a:gd name="connsiteX21" fmla="*/ 191286 w 372762"/>
              <a:gd name="connsiteY21" fmla="*/ 29429 h 412000"/>
              <a:gd name="connsiteX22" fmla="*/ 372763 w 372762"/>
              <a:gd name="connsiteY22" fmla="*/ 304096 h 412000"/>
              <a:gd name="connsiteX23" fmla="*/ 264858 w 372762"/>
              <a:gd name="connsiteY23" fmla="*/ 412001 h 412000"/>
              <a:gd name="connsiteX24" fmla="*/ 156953 w 372762"/>
              <a:gd name="connsiteY24" fmla="*/ 304096 h 412000"/>
              <a:gd name="connsiteX25" fmla="*/ 264858 w 372762"/>
              <a:gd name="connsiteY25" fmla="*/ 196191 h 412000"/>
              <a:gd name="connsiteX26" fmla="*/ 372763 w 372762"/>
              <a:gd name="connsiteY26" fmla="*/ 304096 h 412000"/>
              <a:gd name="connsiteX27" fmla="*/ 330652 w 372762"/>
              <a:gd name="connsiteY27" fmla="*/ 257920 h 412000"/>
              <a:gd name="connsiteX28" fmla="*/ 316778 w 372762"/>
              <a:gd name="connsiteY28" fmla="*/ 257920 h 412000"/>
              <a:gd name="connsiteX29" fmla="*/ 245239 w 372762"/>
              <a:gd name="connsiteY29" fmla="*/ 329461 h 412000"/>
              <a:gd name="connsiteX30" fmla="*/ 212938 w 372762"/>
              <a:gd name="connsiteY30" fmla="*/ 297159 h 412000"/>
              <a:gd name="connsiteX31" fmla="*/ 199063 w 372762"/>
              <a:gd name="connsiteY31" fmla="*/ 297159 h 412000"/>
              <a:gd name="connsiteX32" fmla="*/ 199063 w 372762"/>
              <a:gd name="connsiteY32" fmla="*/ 311033 h 412000"/>
              <a:gd name="connsiteX33" fmla="*/ 238301 w 372762"/>
              <a:gd name="connsiteY33" fmla="*/ 350271 h 412000"/>
              <a:gd name="connsiteX34" fmla="*/ 252176 w 372762"/>
              <a:gd name="connsiteY34" fmla="*/ 350271 h 412000"/>
              <a:gd name="connsiteX35" fmla="*/ 330652 w 372762"/>
              <a:gd name="connsiteY35" fmla="*/ 271795 h 412000"/>
              <a:gd name="connsiteX36" fmla="*/ 330652 w 372762"/>
              <a:gd name="connsiteY36" fmla="*/ 257920 h 4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2762" h="412000">
                <a:moveTo>
                  <a:pt x="122619" y="0"/>
                </a:moveTo>
                <a:lnTo>
                  <a:pt x="191286" y="0"/>
                </a:lnTo>
                <a:cubicBezTo>
                  <a:pt x="214003" y="0"/>
                  <a:pt x="232714" y="17161"/>
                  <a:pt x="235158" y="39227"/>
                </a:cubicBezTo>
                <a:lnTo>
                  <a:pt x="269762" y="39238"/>
                </a:lnTo>
                <a:cubicBezTo>
                  <a:pt x="294141" y="39238"/>
                  <a:pt x="313905" y="59002"/>
                  <a:pt x="313905" y="83381"/>
                </a:cubicBezTo>
                <a:lnTo>
                  <a:pt x="313905" y="186346"/>
                </a:lnTo>
                <a:cubicBezTo>
                  <a:pt x="298807" y="180048"/>
                  <a:pt x="282238" y="176572"/>
                  <a:pt x="264858" y="176572"/>
                </a:cubicBezTo>
                <a:cubicBezTo>
                  <a:pt x="194427" y="176572"/>
                  <a:pt x="137334" y="233665"/>
                  <a:pt x="137334" y="304096"/>
                </a:cubicBezTo>
                <a:cubicBezTo>
                  <a:pt x="137334" y="338361"/>
                  <a:pt x="150847" y="369469"/>
                  <a:pt x="172836" y="392382"/>
                </a:cubicBezTo>
                <a:lnTo>
                  <a:pt x="44143" y="392382"/>
                </a:lnTo>
                <a:cubicBezTo>
                  <a:pt x="19763" y="392382"/>
                  <a:pt x="0" y="372617"/>
                  <a:pt x="0" y="348239"/>
                </a:cubicBezTo>
                <a:lnTo>
                  <a:pt x="0" y="83381"/>
                </a:lnTo>
                <a:cubicBezTo>
                  <a:pt x="0" y="59002"/>
                  <a:pt x="19763" y="39238"/>
                  <a:pt x="44143" y="39238"/>
                </a:cubicBezTo>
                <a:lnTo>
                  <a:pt x="78747" y="39227"/>
                </a:lnTo>
                <a:cubicBezTo>
                  <a:pt x="81192" y="17161"/>
                  <a:pt x="99901" y="0"/>
                  <a:pt x="122619" y="0"/>
                </a:cubicBezTo>
                <a:close/>
                <a:moveTo>
                  <a:pt x="191286" y="29429"/>
                </a:moveTo>
                <a:lnTo>
                  <a:pt x="122619" y="29429"/>
                </a:lnTo>
                <a:cubicBezTo>
                  <a:pt x="114493" y="29429"/>
                  <a:pt x="107905" y="36017"/>
                  <a:pt x="107905" y="44143"/>
                </a:cubicBezTo>
                <a:cubicBezTo>
                  <a:pt x="107905" y="52269"/>
                  <a:pt x="114493" y="58857"/>
                  <a:pt x="122619" y="58857"/>
                </a:cubicBezTo>
                <a:lnTo>
                  <a:pt x="191286" y="58857"/>
                </a:lnTo>
                <a:cubicBezTo>
                  <a:pt x="199412" y="58857"/>
                  <a:pt x="206000" y="52269"/>
                  <a:pt x="206000" y="44143"/>
                </a:cubicBezTo>
                <a:cubicBezTo>
                  <a:pt x="206000" y="36017"/>
                  <a:pt x="199412" y="29429"/>
                  <a:pt x="191286" y="29429"/>
                </a:cubicBezTo>
                <a:close/>
                <a:moveTo>
                  <a:pt x="372763" y="304096"/>
                </a:moveTo>
                <a:cubicBezTo>
                  <a:pt x="372763" y="363691"/>
                  <a:pt x="324453" y="412001"/>
                  <a:pt x="264858" y="412001"/>
                </a:cubicBezTo>
                <a:cubicBezTo>
                  <a:pt x="205263" y="412001"/>
                  <a:pt x="156953" y="363691"/>
                  <a:pt x="156953" y="304096"/>
                </a:cubicBezTo>
                <a:cubicBezTo>
                  <a:pt x="156953" y="244501"/>
                  <a:pt x="205263" y="196191"/>
                  <a:pt x="264858" y="196191"/>
                </a:cubicBezTo>
                <a:cubicBezTo>
                  <a:pt x="324453" y="196191"/>
                  <a:pt x="372763" y="244501"/>
                  <a:pt x="372763" y="304096"/>
                </a:cubicBezTo>
                <a:close/>
                <a:moveTo>
                  <a:pt x="330652" y="257920"/>
                </a:moveTo>
                <a:cubicBezTo>
                  <a:pt x="326821" y="254091"/>
                  <a:pt x="320609" y="254091"/>
                  <a:pt x="316778" y="257920"/>
                </a:cubicBezTo>
                <a:lnTo>
                  <a:pt x="245239" y="329461"/>
                </a:lnTo>
                <a:lnTo>
                  <a:pt x="212938" y="297159"/>
                </a:lnTo>
                <a:cubicBezTo>
                  <a:pt x="209106" y="293329"/>
                  <a:pt x="202895" y="293329"/>
                  <a:pt x="199063" y="297159"/>
                </a:cubicBezTo>
                <a:cubicBezTo>
                  <a:pt x="195233" y="300990"/>
                  <a:pt x="195233" y="307202"/>
                  <a:pt x="199063" y="311033"/>
                </a:cubicBezTo>
                <a:lnTo>
                  <a:pt x="238301" y="350271"/>
                </a:lnTo>
                <a:cubicBezTo>
                  <a:pt x="242133" y="354101"/>
                  <a:pt x="248344" y="354101"/>
                  <a:pt x="252176" y="350271"/>
                </a:cubicBezTo>
                <a:lnTo>
                  <a:pt x="330652" y="271795"/>
                </a:lnTo>
                <a:cubicBezTo>
                  <a:pt x="334482" y="267963"/>
                  <a:pt x="334482" y="261752"/>
                  <a:pt x="330652" y="257920"/>
                </a:cubicBezTo>
                <a:close/>
              </a:path>
            </a:pathLst>
          </a:custGeom>
          <a:gradFill>
            <a:gsLst>
              <a:gs pos="26000">
                <a:srgbClr val="8DC8E8"/>
              </a:gs>
              <a:gs pos="75000">
                <a:srgbClr val="CD98CF"/>
              </a:gs>
            </a:gsLst>
            <a:lin ang="2700000" scaled="0"/>
          </a:gradFill>
          <a:ln w="22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Graphic 52">
            <a:extLst>
              <a:ext uri="{FF2B5EF4-FFF2-40B4-BE49-F238E27FC236}">
                <a16:creationId xmlns:a16="http://schemas.microsoft.com/office/drawing/2014/main" id="{5FA02A5C-A923-1263-9C90-A92BB9F70094}"/>
              </a:ext>
              <a:ext uri="{C183D7F6-B498-43B3-948B-1728B52AA6E4}">
                <adec:decorative xmlns:adec="http://schemas.microsoft.com/office/drawing/2017/decorative" val="1"/>
              </a:ext>
            </a:extLst>
          </p:cNvPr>
          <p:cNvSpPr/>
          <p:nvPr/>
        </p:nvSpPr>
        <p:spPr>
          <a:xfrm>
            <a:off x="8896237" y="3667017"/>
            <a:ext cx="383699" cy="383756"/>
          </a:xfrm>
          <a:custGeom>
            <a:avLst/>
            <a:gdLst>
              <a:gd name="connsiteX0" fmla="*/ 330888 w 330888"/>
              <a:gd name="connsiteY0" fmla="*/ 165443 h 330937"/>
              <a:gd name="connsiteX1" fmla="*/ 165444 w 330888"/>
              <a:gd name="connsiteY1" fmla="*/ 0 h 330937"/>
              <a:gd name="connsiteX2" fmla="*/ 0 w 330888"/>
              <a:gd name="connsiteY2" fmla="*/ 165443 h 330937"/>
              <a:gd name="connsiteX3" fmla="*/ 18942 w 330888"/>
              <a:gd name="connsiteY3" fmla="*/ 242380 h 330937"/>
              <a:gd name="connsiteX4" fmla="*/ 472 w 330888"/>
              <a:gd name="connsiteY4" fmla="*/ 313329 h 330937"/>
              <a:gd name="connsiteX5" fmla="*/ 473 w 330888"/>
              <a:gd name="connsiteY5" fmla="*/ 320417 h 330937"/>
              <a:gd name="connsiteX6" fmla="*/ 17626 w 330888"/>
              <a:gd name="connsiteY6" fmla="*/ 330481 h 330937"/>
              <a:gd name="connsiteX7" fmla="*/ 88608 w 330888"/>
              <a:gd name="connsiteY7" fmla="*/ 311999 h 330937"/>
              <a:gd name="connsiteX8" fmla="*/ 165444 w 330888"/>
              <a:gd name="connsiteY8" fmla="*/ 330888 h 330937"/>
              <a:gd name="connsiteX9" fmla="*/ 330888 w 330888"/>
              <a:gd name="connsiteY9" fmla="*/ 165443 h 330937"/>
              <a:gd name="connsiteX10" fmla="*/ 165444 w 330888"/>
              <a:gd name="connsiteY10" fmla="*/ 74474 h 330937"/>
              <a:gd name="connsiteX11" fmla="*/ 177852 w 330888"/>
              <a:gd name="connsiteY11" fmla="*/ 86882 h 330937"/>
              <a:gd name="connsiteX12" fmla="*/ 177852 w 330888"/>
              <a:gd name="connsiteY12" fmla="*/ 190285 h 330937"/>
              <a:gd name="connsiteX13" fmla="*/ 165444 w 330888"/>
              <a:gd name="connsiteY13" fmla="*/ 202693 h 330937"/>
              <a:gd name="connsiteX14" fmla="*/ 153036 w 330888"/>
              <a:gd name="connsiteY14" fmla="*/ 190285 h 330937"/>
              <a:gd name="connsiteX15" fmla="*/ 153036 w 330888"/>
              <a:gd name="connsiteY15" fmla="*/ 86882 h 330937"/>
              <a:gd name="connsiteX16" fmla="*/ 165444 w 330888"/>
              <a:gd name="connsiteY16" fmla="*/ 74474 h 330937"/>
              <a:gd name="connsiteX17" fmla="*/ 181989 w 330888"/>
              <a:gd name="connsiteY17" fmla="*/ 239883 h 330937"/>
              <a:gd name="connsiteX18" fmla="*/ 165444 w 330888"/>
              <a:gd name="connsiteY18" fmla="*/ 256428 h 330937"/>
              <a:gd name="connsiteX19" fmla="*/ 148900 w 330888"/>
              <a:gd name="connsiteY19" fmla="*/ 239883 h 330937"/>
              <a:gd name="connsiteX20" fmla="*/ 165444 w 330888"/>
              <a:gd name="connsiteY20" fmla="*/ 223339 h 330937"/>
              <a:gd name="connsiteX21" fmla="*/ 181989 w 330888"/>
              <a:gd name="connsiteY21" fmla="*/ 239883 h 3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0888" h="330937">
                <a:moveTo>
                  <a:pt x="330888" y="165443"/>
                </a:moveTo>
                <a:cubicBezTo>
                  <a:pt x="330888" y="74072"/>
                  <a:pt x="256816" y="0"/>
                  <a:pt x="165444" y="0"/>
                </a:cubicBezTo>
                <a:cubicBezTo>
                  <a:pt x="74072" y="0"/>
                  <a:pt x="0" y="74072"/>
                  <a:pt x="0" y="165443"/>
                </a:cubicBezTo>
                <a:cubicBezTo>
                  <a:pt x="0" y="192623"/>
                  <a:pt x="6571" y="218872"/>
                  <a:pt x="18942" y="242380"/>
                </a:cubicBezTo>
                <a:lnTo>
                  <a:pt x="472" y="313329"/>
                </a:lnTo>
                <a:cubicBezTo>
                  <a:pt x="-133" y="315652"/>
                  <a:pt x="-133" y="318092"/>
                  <a:pt x="473" y="320417"/>
                </a:cubicBezTo>
                <a:cubicBezTo>
                  <a:pt x="2430" y="327933"/>
                  <a:pt x="10110" y="332438"/>
                  <a:pt x="17626" y="330481"/>
                </a:cubicBezTo>
                <a:lnTo>
                  <a:pt x="88608" y="311999"/>
                </a:lnTo>
                <a:cubicBezTo>
                  <a:pt x="112091" y="324336"/>
                  <a:pt x="138305" y="330888"/>
                  <a:pt x="165444" y="330888"/>
                </a:cubicBezTo>
                <a:cubicBezTo>
                  <a:pt x="256816" y="330888"/>
                  <a:pt x="330888" y="256817"/>
                  <a:pt x="330888" y="165443"/>
                </a:cubicBezTo>
                <a:close/>
                <a:moveTo>
                  <a:pt x="165444" y="74474"/>
                </a:moveTo>
                <a:cubicBezTo>
                  <a:pt x="172297" y="74474"/>
                  <a:pt x="177852" y="80029"/>
                  <a:pt x="177852" y="86882"/>
                </a:cubicBezTo>
                <a:lnTo>
                  <a:pt x="177852" y="190285"/>
                </a:lnTo>
                <a:cubicBezTo>
                  <a:pt x="177852" y="197137"/>
                  <a:pt x="172297" y="202693"/>
                  <a:pt x="165444" y="202693"/>
                </a:cubicBezTo>
                <a:cubicBezTo>
                  <a:pt x="158591" y="202693"/>
                  <a:pt x="153036" y="197137"/>
                  <a:pt x="153036" y="190285"/>
                </a:cubicBezTo>
                <a:lnTo>
                  <a:pt x="153036" y="86882"/>
                </a:lnTo>
                <a:cubicBezTo>
                  <a:pt x="153036" y="80029"/>
                  <a:pt x="158591" y="74474"/>
                  <a:pt x="165444" y="74474"/>
                </a:cubicBezTo>
                <a:close/>
                <a:moveTo>
                  <a:pt x="181989" y="239883"/>
                </a:moveTo>
                <a:cubicBezTo>
                  <a:pt x="181989" y="249021"/>
                  <a:pt x="174582" y="256428"/>
                  <a:pt x="165444" y="256428"/>
                </a:cubicBezTo>
                <a:cubicBezTo>
                  <a:pt x="156307" y="256428"/>
                  <a:pt x="148900" y="249021"/>
                  <a:pt x="148900" y="239883"/>
                </a:cubicBezTo>
                <a:cubicBezTo>
                  <a:pt x="148900" y="230746"/>
                  <a:pt x="156307" y="223339"/>
                  <a:pt x="165444" y="223339"/>
                </a:cubicBezTo>
                <a:cubicBezTo>
                  <a:pt x="174582" y="223339"/>
                  <a:pt x="181989" y="230746"/>
                  <a:pt x="181989" y="239883"/>
                </a:cubicBezTo>
                <a:close/>
              </a:path>
            </a:pathLst>
          </a:custGeom>
          <a:gradFill>
            <a:gsLst>
              <a:gs pos="26000">
                <a:srgbClr val="8DC8E8"/>
              </a:gs>
              <a:gs pos="75000">
                <a:srgbClr val="CD98CF"/>
              </a:gs>
            </a:gsLst>
            <a:lin ang="2700000" scaled="0"/>
          </a:gradFill>
          <a:ln w="162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74905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0 2.96296E-6 L 0 0.01967 " pathEditMode="relative" rAng="0" ptsTypes="AA">
                                      <p:cBhvr>
                                        <p:cTn id="9" dur="500" spd="-100000" fill="hold"/>
                                        <p:tgtEl>
                                          <p:spTgt spid="31"/>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3.7037E-6 L 0 0.01968 " pathEditMode="relative" rAng="0" ptsTypes="AA">
                                      <p:cBhvr>
                                        <p:cTn id="14" dur="500" spd="-100000" fill="hold"/>
                                        <p:tgtEl>
                                          <p:spTgt spid="6"/>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3.125E-6 2.22222E-6 L -3.125E-6 0.01967 " pathEditMode="relative" rAng="0" ptsTypes="AA">
                                      <p:cBhvr>
                                        <p:cTn id="19" dur="500" spd="-100000" fill="hold"/>
                                        <p:tgtEl>
                                          <p:spTgt spid="44"/>
                                        </p:tgtEl>
                                        <p:attrNameLst>
                                          <p:attrName>ppt_x</p:attrName>
                                          <p:attrName>ppt_y</p:attrName>
                                        </p:attrNameLst>
                                      </p:cBhvr>
                                      <p:rCtr x="0" y="972"/>
                                    </p:animMotion>
                                  </p:childTnLst>
                                </p:cTn>
                              </p:par>
                              <p:par>
                                <p:cTn id="20" presetID="10" presetClass="entr" presetSubtype="0" fill="hold" grpId="0" nodeType="withEffect">
                                  <p:stCondLst>
                                    <p:cond delay="6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42" presetClass="path" presetSubtype="0" decel="100000" fill="hold" grpId="1" nodeType="withEffect">
                                  <p:stCondLst>
                                    <p:cond delay="600"/>
                                  </p:stCondLst>
                                  <p:childTnLst>
                                    <p:animMotion origin="layout" path="M -2.70833E-6 -1.48148E-6 L -2.70833E-6 0.01968 " pathEditMode="relative" rAng="0" ptsTypes="AA">
                                      <p:cBhvr>
                                        <p:cTn id="24" dur="500" spd="-100000" fill="hold"/>
                                        <p:tgtEl>
                                          <p:spTgt spid="54"/>
                                        </p:tgtEl>
                                        <p:attrNameLst>
                                          <p:attrName>ppt_x</p:attrName>
                                          <p:attrName>ppt_y</p:attrName>
                                        </p:attrNameLst>
                                      </p:cBhvr>
                                      <p:rCtr x="0" y="972"/>
                                    </p:animMotion>
                                  </p:childTnLst>
                                </p:cTn>
                              </p:par>
                              <p:par>
                                <p:cTn id="25" presetID="10" presetClass="entr" presetSubtype="0" fill="hold" nodeType="withEffect">
                                  <p:stCondLst>
                                    <p:cond delay="6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6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42" presetClass="path" presetSubtype="0" decel="100000" fill="hold" grpId="1" nodeType="withEffect">
                                  <p:stCondLst>
                                    <p:cond delay="200"/>
                                  </p:stCondLst>
                                  <p:childTnLst>
                                    <p:animMotion origin="layout" path="M -3.125E-6 -1.48148E-6 L -3.125E-6 0.01968 " pathEditMode="relative" rAng="0" ptsTypes="AA">
                                      <p:cBhvr>
                                        <p:cTn id="35" dur="500" spd="-100000" fill="hold"/>
                                        <p:tgtEl>
                                          <p:spTgt spid="3"/>
                                        </p:tgtEl>
                                        <p:attrNameLst>
                                          <p:attrName>ppt_x</p:attrName>
                                          <p:attrName>ppt_y</p:attrName>
                                        </p:attrNameLst>
                                      </p:cBhvr>
                                      <p:rCtr x="0" y="972"/>
                                    </p:animMotion>
                                  </p:childTnLst>
                                </p:cTn>
                              </p:par>
                              <p:par>
                                <p:cTn id="36" presetID="10" presetClass="entr" presetSubtype="0" fill="hold" grpId="0" nodeType="withEffect">
                                  <p:stCondLst>
                                    <p:cond delay="40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42" presetClass="path" presetSubtype="0" decel="100000" fill="hold" grpId="1" nodeType="withEffect">
                                  <p:stCondLst>
                                    <p:cond delay="400"/>
                                  </p:stCondLst>
                                  <p:childTnLst>
                                    <p:animMotion origin="layout" path="M 1.66667E-6 -1.48148E-6 L 1.66667E-6 0.01968 " pathEditMode="relative" rAng="0" ptsTypes="AA">
                                      <p:cBhvr>
                                        <p:cTn id="40" dur="500" spd="-100000" fill="hold"/>
                                        <p:tgtEl>
                                          <p:spTgt spid="2"/>
                                        </p:tgtEl>
                                        <p:attrNameLst>
                                          <p:attrName>ppt_x</p:attrName>
                                          <p:attrName>ppt_y</p:attrName>
                                        </p:attrNameLst>
                                      </p:cBhvr>
                                      <p:rCtr x="0" y="972"/>
                                    </p:animMotion>
                                  </p:childTnLst>
                                </p:cTn>
                              </p:par>
                              <p:par>
                                <p:cTn id="41" presetID="10" presetClass="entr" presetSubtype="0" fill="hold" grpId="0" nodeType="withEffect">
                                  <p:stCondLst>
                                    <p:cond delay="40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42" presetClass="path" presetSubtype="0" decel="100000" fill="hold" grpId="1" nodeType="withEffect">
                                  <p:stCondLst>
                                    <p:cond delay="400"/>
                                  </p:stCondLst>
                                  <p:childTnLst>
                                    <p:animMotion origin="layout" path="M 1.66667E-6 -1.48148E-6 L 1.66667E-6 0.01968 " pathEditMode="relative" rAng="0" ptsTypes="AA">
                                      <p:cBhvr>
                                        <p:cTn id="45" dur="500" spd="-100000" fill="hold"/>
                                        <p:tgtEl>
                                          <p:spTgt spid="4"/>
                                        </p:tgtEl>
                                        <p:attrNameLst>
                                          <p:attrName>ppt_x</p:attrName>
                                          <p:attrName>ppt_y</p:attrName>
                                        </p:attrNameLst>
                                      </p:cBhvr>
                                      <p:rCtr x="0" y="972"/>
                                    </p:animMotion>
                                  </p:childTnLst>
                                </p:cTn>
                              </p:par>
                              <p:par>
                                <p:cTn id="46" presetID="10" presetClass="entr" presetSubtype="0" fill="hold" grpId="0" nodeType="withEffect">
                                  <p:stCondLst>
                                    <p:cond delay="60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42" presetClass="path" presetSubtype="0" decel="100000" fill="hold" grpId="1" nodeType="withEffect">
                                  <p:stCondLst>
                                    <p:cond delay="600"/>
                                  </p:stCondLst>
                                  <p:childTnLst>
                                    <p:animMotion origin="layout" path="M -2.70833E-6 -1.48148E-6 L -2.70833E-6 0.01968 " pathEditMode="relative" rAng="0" ptsTypes="AA">
                                      <p:cBhvr>
                                        <p:cTn id="50"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1" grpId="0"/>
      <p:bldP spid="31" grpId="1"/>
      <p:bldP spid="54" grpId="0"/>
      <p:bldP spid="54" grpId="1"/>
      <p:bldP spid="44" grpId="0"/>
      <p:bldP spid="44" grpId="1"/>
      <p:bldP spid="2" grpId="0"/>
      <p:bldP spid="2" grpId="1"/>
      <p:bldP spid="3" grpId="0" animBg="1"/>
      <p:bldP spid="3" grpId="1" animBg="1"/>
      <p:bldP spid="4" grpId="0" animBg="1"/>
      <p:bldP spid="4" grpId="1" animBg="1"/>
      <p:bldP spid="7" grpId="0" animBg="1"/>
      <p:bldP spid="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7481B-EEF5-E024-D09F-FC9D461030E6}"/>
              </a:ext>
            </a:extLst>
          </p:cNvPr>
          <p:cNvSpPr>
            <a:spLocks noGrp="1"/>
          </p:cNvSpPr>
          <p:nvPr>
            <p:ph type="title"/>
          </p:nvPr>
        </p:nvSpPr>
        <p:spPr>
          <a:xfrm>
            <a:off x="588263" y="585788"/>
            <a:ext cx="3767837" cy="5683250"/>
          </a:xfrm>
        </p:spPr>
        <p:txBody>
          <a:bodyPr/>
          <a:lstStyle/>
          <a:p>
            <a:r>
              <a:rPr lang="en-CA" sz="4400">
                <a:gradFill flip="none" rotWithShape="1">
                  <a:gsLst>
                    <a:gs pos="12000">
                      <a:srgbClr val="CD9AD0"/>
                    </a:gs>
                    <a:gs pos="36000">
                      <a:srgbClr val="8EC8E8"/>
                    </a:gs>
                  </a:gsLst>
                  <a:lin ang="10800000" scaled="1"/>
                  <a:tileRect/>
                </a:gradFill>
                <a:latin typeface="Segoe UI Semibold"/>
                <a:ea typeface="+mj-lt"/>
                <a:cs typeface="Segoe UI Semibold"/>
              </a:rPr>
              <a:t>Real business outcomes </a:t>
            </a:r>
            <a:r>
              <a:rPr lang="en-CA" sz="4400">
                <a:solidFill>
                  <a:schemeClr val="tx1"/>
                </a:solidFill>
              </a:rPr>
              <a:t>with Azure AI</a:t>
            </a:r>
          </a:p>
        </p:txBody>
      </p:sp>
      <p:sp>
        <p:nvSpPr>
          <p:cNvPr id="5" name="Text Placeholder 4">
            <a:extLst>
              <a:ext uri="{FF2B5EF4-FFF2-40B4-BE49-F238E27FC236}">
                <a16:creationId xmlns:a16="http://schemas.microsoft.com/office/drawing/2014/main" id="{259BDBA2-47C1-8798-F09A-3EF065865826}"/>
              </a:ext>
            </a:extLst>
          </p:cNvPr>
          <p:cNvSpPr>
            <a:spLocks noGrp="1"/>
          </p:cNvSpPr>
          <p:nvPr>
            <p:ph type="body" sz="quarter" idx="11"/>
          </p:nvPr>
        </p:nvSpPr>
        <p:spPr/>
        <p:txBody>
          <a:bodyPr/>
          <a:lstStyle/>
          <a:p>
            <a:r>
              <a:rPr lang="en-CA"/>
              <a:t>Reduced voice creation by 60 days </a:t>
            </a:r>
          </a:p>
        </p:txBody>
      </p:sp>
      <p:sp>
        <p:nvSpPr>
          <p:cNvPr id="6" name="Text Placeholder 5">
            <a:extLst>
              <a:ext uri="{FF2B5EF4-FFF2-40B4-BE49-F238E27FC236}">
                <a16:creationId xmlns:a16="http://schemas.microsoft.com/office/drawing/2014/main" id="{20AE6A11-6CA5-C6A5-841A-AE51A67911F5}"/>
              </a:ext>
            </a:extLst>
          </p:cNvPr>
          <p:cNvSpPr>
            <a:spLocks noGrp="1"/>
          </p:cNvSpPr>
          <p:nvPr>
            <p:ph type="body" sz="quarter" idx="12"/>
          </p:nvPr>
        </p:nvSpPr>
        <p:spPr/>
        <p:txBody>
          <a:bodyPr/>
          <a:lstStyle/>
          <a:p>
            <a:r>
              <a:rPr lang="en-CA"/>
              <a:t>Increased model training by 50%</a:t>
            </a:r>
          </a:p>
        </p:txBody>
      </p:sp>
      <p:sp>
        <p:nvSpPr>
          <p:cNvPr id="7" name="Text Placeholder 6">
            <a:extLst>
              <a:ext uri="{FF2B5EF4-FFF2-40B4-BE49-F238E27FC236}">
                <a16:creationId xmlns:a16="http://schemas.microsoft.com/office/drawing/2014/main" id="{FDF84CDC-262F-F4B9-5B11-39A3AB36F655}"/>
              </a:ext>
            </a:extLst>
          </p:cNvPr>
          <p:cNvSpPr>
            <a:spLocks noGrp="1"/>
          </p:cNvSpPr>
          <p:nvPr>
            <p:ph type="body" sz="quarter" idx="14"/>
          </p:nvPr>
        </p:nvSpPr>
        <p:spPr/>
        <p:txBody>
          <a:bodyPr/>
          <a:lstStyle/>
          <a:p>
            <a:r>
              <a:rPr lang="en-CA"/>
              <a:t>Create generated content with 83% approval rate</a:t>
            </a:r>
          </a:p>
        </p:txBody>
      </p:sp>
      <p:pic>
        <p:nvPicPr>
          <p:cNvPr id="8" name="Picture 1">
            <a:extLst>
              <a:ext uri="{FF2B5EF4-FFF2-40B4-BE49-F238E27FC236}">
                <a16:creationId xmlns:a16="http://schemas.microsoft.com/office/drawing/2014/main" id="{78C62D57-8C02-1586-AD81-C61266DBE1CE}"/>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02506" y="1580130"/>
            <a:ext cx="687003" cy="687003"/>
          </a:xfrm>
          <a:prstGeom prst="rect">
            <a:avLst/>
          </a:prstGeom>
        </p:spPr>
      </p:pic>
      <p:pic>
        <p:nvPicPr>
          <p:cNvPr id="11" name="Picture 2">
            <a:extLst>
              <a:ext uri="{FF2B5EF4-FFF2-40B4-BE49-F238E27FC236}">
                <a16:creationId xmlns:a16="http://schemas.microsoft.com/office/drawing/2014/main" id="{FCD44868-F75F-9DD4-9E6A-2A46C77E1334}"/>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68155" y="3049561"/>
            <a:ext cx="755703" cy="755703"/>
          </a:xfrm>
          <a:prstGeom prst="rect">
            <a:avLst/>
          </a:prstGeom>
        </p:spPr>
      </p:pic>
      <p:pic>
        <p:nvPicPr>
          <p:cNvPr id="22" name="Picture 11">
            <a:extLst>
              <a:ext uri="{FF2B5EF4-FFF2-40B4-BE49-F238E27FC236}">
                <a16:creationId xmlns:a16="http://schemas.microsoft.com/office/drawing/2014/main" id="{5CF6A2E0-C657-322C-0F02-1FAD06C4580F}"/>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39268" y="4501596"/>
            <a:ext cx="687003" cy="687003"/>
          </a:xfrm>
          <a:prstGeom prst="rect">
            <a:avLst/>
          </a:prstGeom>
        </p:spPr>
      </p:pic>
      <p:cxnSp>
        <p:nvCxnSpPr>
          <p:cNvPr id="24" name="Straight Connector 23">
            <a:extLst>
              <a:ext uri="{FF2B5EF4-FFF2-40B4-BE49-F238E27FC236}">
                <a16:creationId xmlns:a16="http://schemas.microsoft.com/office/drawing/2014/main" id="{21232D5B-DC4E-4148-9D89-A90B2CA5EC1F}"/>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8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64" presetClass="path" presetSubtype="0" decel="100000" fill="hold" grpId="1" nodeType="withEffect">
                                  <p:stCondLst>
                                    <p:cond delay="0"/>
                                  </p:stCondLst>
                                  <p:childTnLst>
                                    <p:animMotion origin="layout" path="M 6.25E-7 0.0625 L 3.75E-6 -3.33333E-6 " pathEditMode="relative" rAng="0" ptsTypes="AA">
                                      <p:cBhvr>
                                        <p:cTn id="24" dur="500" fill="hold"/>
                                        <p:tgtEl>
                                          <p:spTgt spid="5">
                                            <p:txEl>
                                              <p:pRg st="0" end="0"/>
                                            </p:txEl>
                                          </p:spTgt>
                                        </p:tgtEl>
                                        <p:attrNameLst>
                                          <p:attrName>ppt_x</p:attrName>
                                          <p:attrName>ppt_y</p:attrName>
                                        </p:attrNameLst>
                                      </p:cBhvr>
                                      <p:rCtr x="208" y="-3148"/>
                                    </p:animMotion>
                                  </p:childTnLst>
                                </p:cTn>
                              </p:par>
                              <p:par>
                                <p:cTn id="25" presetID="64" presetClass="path" presetSubtype="0" decel="100000" fill="hold" nodeType="withEffect">
                                  <p:stCondLst>
                                    <p:cond delay="0"/>
                                  </p:stCondLst>
                                  <p:childTnLst>
                                    <p:animMotion origin="layout" path="M 4.16667E-7 0.04676 L 4.16667E-7 -4.07407E-6 " pathEditMode="relative" rAng="0" ptsTypes="AA">
                                      <p:cBhvr>
                                        <p:cTn id="26" dur="500" fill="hold"/>
                                        <p:tgtEl>
                                          <p:spTgt spid="8"/>
                                        </p:tgtEl>
                                        <p:attrNameLst>
                                          <p:attrName>ppt_x</p:attrName>
                                          <p:attrName>ppt_y</p:attrName>
                                        </p:attrNameLst>
                                      </p:cBhvr>
                                      <p:rCtr x="0" y="-2338"/>
                                    </p:animMotion>
                                  </p:childTnLst>
                                </p:cTn>
                              </p:par>
                              <p:par>
                                <p:cTn id="27" presetID="64" presetClass="path" presetSubtype="0" decel="100000" fill="hold" nodeType="withEffect">
                                  <p:stCondLst>
                                    <p:cond delay="0"/>
                                  </p:stCondLst>
                                  <p:childTnLst>
                                    <p:animMotion origin="layout" path="M 4.16667E-7 0.04722 L 4.16667E-7 1.48148E-6 " pathEditMode="relative" rAng="0" ptsTypes="AA">
                                      <p:cBhvr>
                                        <p:cTn id="28" dur="500" fill="hold"/>
                                        <p:tgtEl>
                                          <p:spTgt spid="11"/>
                                        </p:tgtEl>
                                        <p:attrNameLst>
                                          <p:attrName>ppt_x</p:attrName>
                                          <p:attrName>ppt_y</p:attrName>
                                        </p:attrNameLst>
                                      </p:cBhvr>
                                      <p:rCtr x="0" y="-2361"/>
                                    </p:animMotion>
                                  </p:childTnLst>
                                </p:cTn>
                              </p:par>
                              <p:par>
                                <p:cTn id="29" presetID="64" presetClass="path" presetSubtype="0" decel="100000" fill="hold" grpId="1" nodeType="withEffect">
                                  <p:stCondLst>
                                    <p:cond delay="0"/>
                                  </p:stCondLst>
                                  <p:childTnLst>
                                    <p:animMotion origin="layout" path="M 8.33333E-7 0.04699 L 8.33333E-7 -7.40741E-7 " pathEditMode="relative" rAng="0" ptsTypes="AA">
                                      <p:cBhvr>
                                        <p:cTn id="30" dur="500" fill="hold"/>
                                        <p:tgtEl>
                                          <p:spTgt spid="6">
                                            <p:txEl>
                                              <p:pRg st="0" end="0"/>
                                            </p:txEl>
                                          </p:spTgt>
                                        </p:tgtEl>
                                        <p:attrNameLst>
                                          <p:attrName>ppt_x</p:attrName>
                                          <p:attrName>ppt_y</p:attrName>
                                        </p:attrNameLst>
                                      </p:cBhvr>
                                      <p:rCtr x="0" y="-2824"/>
                                    </p:animMotion>
                                  </p:childTnLst>
                                </p:cTn>
                              </p:par>
                              <p:par>
                                <p:cTn id="31" presetID="64" presetClass="path" presetSubtype="0" decel="100000" fill="hold" nodeType="withEffect">
                                  <p:stCondLst>
                                    <p:cond delay="0"/>
                                  </p:stCondLst>
                                  <p:childTnLst>
                                    <p:animMotion origin="layout" path="M 2.5E-6 0.03565 L 2.5E-6 -1.48148E-6 " pathEditMode="relative" rAng="0" ptsTypes="AA">
                                      <p:cBhvr>
                                        <p:cTn id="32" dur="500" fill="hold"/>
                                        <p:tgtEl>
                                          <p:spTgt spid="22"/>
                                        </p:tgtEl>
                                        <p:attrNameLst>
                                          <p:attrName>ppt_x</p:attrName>
                                          <p:attrName>ppt_y</p:attrName>
                                        </p:attrNameLst>
                                      </p:cBhvr>
                                      <p:rCtr x="0" y="-1782"/>
                                    </p:animMotion>
                                  </p:childTnLst>
                                </p:cTn>
                              </p:par>
                              <p:par>
                                <p:cTn id="33" presetID="64" presetClass="path" presetSubtype="0" decel="100000" fill="hold" grpId="1" nodeType="withEffect">
                                  <p:stCondLst>
                                    <p:cond delay="0"/>
                                  </p:stCondLst>
                                  <p:childTnLst>
                                    <p:animMotion origin="layout" path="M -1.25E-6 0.04699 L -1.25E-6 -1.48148E-6 " pathEditMode="relative" rAng="0" ptsTypes="AA">
                                      <p:cBhvr>
                                        <p:cTn id="34" dur="500" fill="hold"/>
                                        <p:tgtEl>
                                          <p:spTgt spid="7">
                                            <p:txEl>
                                              <p:pRg st="0" end="0"/>
                                            </p:txEl>
                                          </p:spTgt>
                                        </p:tgtEl>
                                        <p:attrNameLst>
                                          <p:attrName>ppt_x</p:attrName>
                                          <p:attrName>ppt_y</p:attrName>
                                        </p:attrNameLst>
                                      </p:cBhvr>
                                      <p:rCtr x="0" y="-2361"/>
                                    </p:animMotion>
                                  </p:childTnLst>
                                </p:cTn>
                              </p:par>
                              <p:par>
                                <p:cTn id="35" presetID="16" presetClass="entr" presetSubtype="42"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outHorizontal)">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build="p"/>
      <p:bldP spid="6" grpId="1" build="p"/>
      <p:bldP spid="7" grpId="0" build="p"/>
      <p:bldP spid="7" grpI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9088" name="Straight Connector 299087">
            <a:extLst>
              <a:ext uri="{FF2B5EF4-FFF2-40B4-BE49-F238E27FC236}">
                <a16:creationId xmlns:a16="http://schemas.microsoft.com/office/drawing/2014/main" id="{666125E1-E7FE-AD76-6108-E14E4715C396}"/>
              </a:ext>
              <a:ext uri="{C183D7F6-B498-43B3-948B-1728B52AA6E4}">
                <adec:decorative xmlns:adec="http://schemas.microsoft.com/office/drawing/2017/decorative" val="1"/>
              </a:ext>
            </a:extLst>
          </p:cNvPr>
          <p:cNvCxnSpPr>
            <a:cxnSpLocks/>
          </p:cNvCxnSpPr>
          <p:nvPr/>
        </p:nvCxnSpPr>
        <p:spPr>
          <a:xfrm flipH="1">
            <a:off x="-33337" y="5098306"/>
            <a:ext cx="12258675" cy="0"/>
          </a:xfrm>
          <a:prstGeom prst="line">
            <a:avLst/>
          </a:prstGeom>
          <a:ln>
            <a:gradFill flip="none" rotWithShape="1">
              <a:gsLst>
                <a:gs pos="0">
                  <a:srgbClr val="091F2C"/>
                </a:gs>
                <a:gs pos="50000">
                  <a:schemeClr val="accent1"/>
                </a:gs>
                <a:gs pos="100000">
                  <a:srgbClr val="091F2C"/>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E5E7AD7-CB5D-1974-ABF8-31C45EEBCDA2}"/>
              </a:ext>
            </a:extLst>
          </p:cNvPr>
          <p:cNvSpPr>
            <a:spLocks noGrp="1"/>
          </p:cNvSpPr>
          <p:nvPr>
            <p:ph type="title"/>
          </p:nvPr>
        </p:nvSpPr>
        <p:spPr/>
        <p:txBody>
          <a:bodyPr/>
          <a:lstStyle/>
          <a:p>
            <a:pPr lvl="0"/>
            <a:r>
              <a:rPr lang="en-US" noProof="0"/>
              <a:t>Azure OpenAI Service</a:t>
            </a:r>
          </a:p>
        </p:txBody>
      </p:sp>
      <p:grpSp>
        <p:nvGrpSpPr>
          <p:cNvPr id="2" name="Group 1">
            <a:extLst>
              <a:ext uri="{FF2B5EF4-FFF2-40B4-BE49-F238E27FC236}">
                <a16:creationId xmlns:a16="http://schemas.microsoft.com/office/drawing/2014/main" id="{50A095E3-CFF1-75DC-9C7E-A0A2032B155A}"/>
              </a:ext>
              <a:ext uri="{C183D7F6-B498-43B3-948B-1728B52AA6E4}">
                <adec:decorative xmlns:adec="http://schemas.microsoft.com/office/drawing/2017/decorative" val="1"/>
              </a:ext>
            </a:extLst>
          </p:cNvPr>
          <p:cNvGrpSpPr/>
          <p:nvPr/>
        </p:nvGrpSpPr>
        <p:grpSpPr>
          <a:xfrm>
            <a:off x="595248" y="2437593"/>
            <a:ext cx="11001504" cy="1891414"/>
            <a:chOff x="595248" y="1994787"/>
            <a:chExt cx="11001504" cy="1891414"/>
          </a:xfrm>
        </p:grpSpPr>
        <p:grpSp>
          <p:nvGrpSpPr>
            <p:cNvPr id="299085" name="Group 299084">
              <a:extLst>
                <a:ext uri="{FF2B5EF4-FFF2-40B4-BE49-F238E27FC236}">
                  <a16:creationId xmlns:a16="http://schemas.microsoft.com/office/drawing/2014/main" id="{E92B98B7-1E2B-9820-652E-FA30049ADBC5}"/>
                </a:ext>
              </a:extLst>
            </p:cNvPr>
            <p:cNvGrpSpPr/>
            <p:nvPr/>
          </p:nvGrpSpPr>
          <p:grpSpPr>
            <a:xfrm>
              <a:off x="595248" y="1994787"/>
              <a:ext cx="11001504" cy="1891414"/>
              <a:chOff x="595248" y="1994786"/>
              <a:chExt cx="11001504" cy="2430379"/>
            </a:xfrm>
          </p:grpSpPr>
          <p:sp>
            <p:nvSpPr>
              <p:cNvPr id="299077" name="Rectangle: Rounded Corners 299076">
                <a:extLst>
                  <a:ext uri="{FF2B5EF4-FFF2-40B4-BE49-F238E27FC236}">
                    <a16:creationId xmlns:a16="http://schemas.microsoft.com/office/drawing/2014/main" id="{AA203332-FAB3-A5D9-1AAB-A45E076FCD50}"/>
                  </a:ext>
                </a:extLst>
              </p:cNvPr>
              <p:cNvSpPr/>
              <p:nvPr/>
            </p:nvSpPr>
            <p:spPr bwMode="auto">
              <a:xfrm>
                <a:off x="595248" y="1994786"/>
                <a:ext cx="11001504" cy="2430379"/>
              </a:xfrm>
              <a:prstGeom prst="roundRect">
                <a:avLst>
                  <a:gd name="adj" fmla="val 4488"/>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cxnSp>
            <p:nvCxnSpPr>
              <p:cNvPr id="299079" name="Straight Connector 299078">
                <a:extLst>
                  <a:ext uri="{FF2B5EF4-FFF2-40B4-BE49-F238E27FC236}">
                    <a16:creationId xmlns:a16="http://schemas.microsoft.com/office/drawing/2014/main" id="{ABCD418D-CB64-4C86-2E33-E7B0829BAD77}"/>
                  </a:ext>
                </a:extLst>
              </p:cNvPr>
              <p:cNvCxnSpPr>
                <a:cxnSpLocks/>
              </p:cNvCxnSpPr>
              <p:nvPr/>
            </p:nvCxnSpPr>
            <p:spPr>
              <a:xfrm>
                <a:off x="3342809" y="1994786"/>
                <a:ext cx="0" cy="24303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081" name="Straight Connector 299080">
                <a:extLst>
                  <a:ext uri="{FF2B5EF4-FFF2-40B4-BE49-F238E27FC236}">
                    <a16:creationId xmlns:a16="http://schemas.microsoft.com/office/drawing/2014/main" id="{A5897F7A-EA45-3844-1D99-82F9FA2274A9}"/>
                  </a:ext>
                </a:extLst>
              </p:cNvPr>
              <p:cNvCxnSpPr>
                <a:cxnSpLocks/>
              </p:cNvCxnSpPr>
              <p:nvPr/>
            </p:nvCxnSpPr>
            <p:spPr>
              <a:xfrm>
                <a:off x="6090370" y="1994786"/>
                <a:ext cx="0" cy="24303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082" name="Straight Connector 299081">
                <a:extLst>
                  <a:ext uri="{FF2B5EF4-FFF2-40B4-BE49-F238E27FC236}">
                    <a16:creationId xmlns:a16="http://schemas.microsoft.com/office/drawing/2014/main" id="{77104E04-E5AA-EDFB-C518-89E7F9C4435A}"/>
                  </a:ext>
                </a:extLst>
              </p:cNvPr>
              <p:cNvCxnSpPr>
                <a:cxnSpLocks/>
              </p:cNvCxnSpPr>
              <p:nvPr/>
            </p:nvCxnSpPr>
            <p:spPr>
              <a:xfrm>
                <a:off x="8837931" y="1994786"/>
                <a:ext cx="0" cy="24303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9066" name="TextBox 299065">
              <a:extLst>
                <a:ext uri="{FF2B5EF4-FFF2-40B4-BE49-F238E27FC236}">
                  <a16:creationId xmlns:a16="http://schemas.microsoft.com/office/drawing/2014/main" id="{7B6CFE73-1DBA-8533-E489-AC24BC192FF5}"/>
                </a:ext>
              </a:extLst>
            </p:cNvPr>
            <p:cNvSpPr txBox="1"/>
            <p:nvPr/>
          </p:nvSpPr>
          <p:spPr>
            <a:xfrm>
              <a:off x="595248" y="3060313"/>
              <a:ext cx="2747559" cy="400110"/>
            </a:xfrm>
            <a:prstGeom prst="rect">
              <a:avLst/>
            </a:prstGeom>
            <a:noFill/>
          </p:spPr>
          <p:txBody>
            <a:bodyPr wrap="square" lIns="0">
              <a:spAutoFit/>
            </a:bodyPr>
            <a:lstStyle/>
            <a:p>
              <a:pPr marL="0" marR="0" lvl="1" indent="0" algn="ctr" defTabSz="914102" rtl="0" eaLnBrk="1" fontAlgn="base" latinLnBrk="0" hangingPunct="1">
                <a:lnSpc>
                  <a:spcPct val="100000"/>
                </a:lnSpc>
                <a:spcBef>
                  <a:spcPts val="0"/>
                </a:spcBef>
                <a:spcAft>
                  <a:spcPct val="0"/>
                </a:spcAft>
                <a:buClrTx/>
                <a:buSzPct val="90000"/>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Content generation</a:t>
              </a:r>
            </a:p>
          </p:txBody>
        </p:sp>
        <p:sp>
          <p:nvSpPr>
            <p:cNvPr id="299067" name="Graphic 22">
              <a:extLst>
                <a:ext uri="{FF2B5EF4-FFF2-40B4-BE49-F238E27FC236}">
                  <a16:creationId xmlns:a16="http://schemas.microsoft.com/office/drawing/2014/main" id="{EDB24B5B-80A8-227C-2F2C-6C93FAE3F84C}"/>
                </a:ext>
              </a:extLst>
            </p:cNvPr>
            <p:cNvSpPr/>
            <p:nvPr/>
          </p:nvSpPr>
          <p:spPr>
            <a:xfrm>
              <a:off x="1766868" y="2438070"/>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069" name="TextBox 299068">
              <a:extLst>
                <a:ext uri="{FF2B5EF4-FFF2-40B4-BE49-F238E27FC236}">
                  <a16:creationId xmlns:a16="http://schemas.microsoft.com/office/drawing/2014/main" id="{238119A0-2BC2-FF4F-A16E-9FDD6ED89927}"/>
                </a:ext>
              </a:extLst>
            </p:cNvPr>
            <p:cNvSpPr txBox="1"/>
            <p:nvPr/>
          </p:nvSpPr>
          <p:spPr>
            <a:xfrm>
              <a:off x="3342808" y="3074163"/>
              <a:ext cx="2747558" cy="3693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Summarization</a:t>
              </a:r>
            </a:p>
          </p:txBody>
        </p:sp>
        <p:sp>
          <p:nvSpPr>
            <p:cNvPr id="299070" name="Graphic 98">
              <a:extLst>
                <a:ext uri="{FF2B5EF4-FFF2-40B4-BE49-F238E27FC236}">
                  <a16:creationId xmlns:a16="http://schemas.microsoft.com/office/drawing/2014/main" id="{B07A4BD2-F234-9CF2-4D0C-84BEE512C028}"/>
                </a:ext>
              </a:extLst>
            </p:cNvPr>
            <p:cNvSpPr/>
            <p:nvPr/>
          </p:nvSpPr>
          <p:spPr>
            <a:xfrm>
              <a:off x="4509966" y="2440184"/>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072" name="TextBox 299071">
              <a:extLst>
                <a:ext uri="{FF2B5EF4-FFF2-40B4-BE49-F238E27FC236}">
                  <a16:creationId xmlns:a16="http://schemas.microsoft.com/office/drawing/2014/main" id="{27B58D04-786B-B3C8-48EC-A2B92FC88764}"/>
                </a:ext>
              </a:extLst>
            </p:cNvPr>
            <p:cNvSpPr txBox="1"/>
            <p:nvPr/>
          </p:nvSpPr>
          <p:spPr>
            <a:xfrm>
              <a:off x="6101631" y="3074163"/>
              <a:ext cx="2736291" cy="3693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Code generation</a:t>
              </a:r>
            </a:p>
          </p:txBody>
        </p:sp>
        <p:sp>
          <p:nvSpPr>
            <p:cNvPr id="299073" name="Graphic 260">
              <a:extLst>
                <a:ext uri="{FF2B5EF4-FFF2-40B4-BE49-F238E27FC236}">
                  <a16:creationId xmlns:a16="http://schemas.microsoft.com/office/drawing/2014/main" id="{F22FE155-C1C5-4090-0567-8011FAFD3928}"/>
                </a:ext>
              </a:extLst>
            </p:cNvPr>
            <p:cNvSpPr>
              <a:spLocks noChangeAspect="1"/>
            </p:cNvSpPr>
            <p:nvPr/>
          </p:nvSpPr>
          <p:spPr>
            <a:xfrm>
              <a:off x="7235546" y="2420293"/>
              <a:ext cx="457200" cy="457200"/>
            </a:xfrm>
            <a:custGeom>
              <a:avLst/>
              <a:gdLst>
                <a:gd name="connsiteX0" fmla="*/ 0 w 365760"/>
                <a:gd name="connsiteY0" fmla="*/ 182880 h 365760"/>
                <a:gd name="connsiteX1" fmla="*/ 182880 w 365760"/>
                <a:gd name="connsiteY1" fmla="*/ 0 h 365760"/>
                <a:gd name="connsiteX2" fmla="*/ 365760 w 365760"/>
                <a:gd name="connsiteY2" fmla="*/ 182880 h 365760"/>
                <a:gd name="connsiteX3" fmla="*/ 182880 w 365760"/>
                <a:gd name="connsiteY3" fmla="*/ 365760 h 365760"/>
                <a:gd name="connsiteX4" fmla="*/ 0 w 365760"/>
                <a:gd name="connsiteY4" fmla="*/ 182880 h 365760"/>
                <a:gd name="connsiteX5" fmla="*/ 227642 w 365760"/>
                <a:gd name="connsiteY5" fmla="*/ 96021 h 365760"/>
                <a:gd name="connsiteX6" fmla="*/ 221751 w 365760"/>
                <a:gd name="connsiteY6" fmla="*/ 80968 h 365760"/>
                <a:gd name="connsiteX7" fmla="*/ 206698 w 365760"/>
                <a:gd name="connsiteY7" fmla="*/ 86859 h 365760"/>
                <a:gd name="connsiteX8" fmla="*/ 126688 w 365760"/>
                <a:gd name="connsiteY8" fmla="*/ 269739 h 365760"/>
                <a:gd name="connsiteX9" fmla="*/ 132579 w 365760"/>
                <a:gd name="connsiteY9" fmla="*/ 284792 h 365760"/>
                <a:gd name="connsiteX10" fmla="*/ 147632 w 365760"/>
                <a:gd name="connsiteY10" fmla="*/ 278901 h 365760"/>
                <a:gd name="connsiteX11" fmla="*/ 227642 w 365760"/>
                <a:gd name="connsiteY11" fmla="*/ 96021 h 365760"/>
                <a:gd name="connsiteX12" fmla="*/ 110952 w 365760"/>
                <a:gd name="connsiteY12" fmla="*/ 129078 h 365760"/>
                <a:gd name="connsiteX13" fmla="*/ 94788 w 365760"/>
                <a:gd name="connsiteY13" fmla="*/ 129078 h 365760"/>
                <a:gd name="connsiteX14" fmla="*/ 49068 w 365760"/>
                <a:gd name="connsiteY14" fmla="*/ 174798 h 365760"/>
                <a:gd name="connsiteX15" fmla="*/ 49068 w 365760"/>
                <a:gd name="connsiteY15" fmla="*/ 190963 h 365760"/>
                <a:gd name="connsiteX16" fmla="*/ 94788 w 365760"/>
                <a:gd name="connsiteY16" fmla="*/ 236683 h 365760"/>
                <a:gd name="connsiteX17" fmla="*/ 110952 w 365760"/>
                <a:gd name="connsiteY17" fmla="*/ 236683 h 365760"/>
                <a:gd name="connsiteX18" fmla="*/ 110952 w 365760"/>
                <a:gd name="connsiteY18" fmla="*/ 220517 h 365760"/>
                <a:gd name="connsiteX19" fmla="*/ 73315 w 365760"/>
                <a:gd name="connsiteY19" fmla="*/ 182880 h 365760"/>
                <a:gd name="connsiteX20" fmla="*/ 110952 w 365760"/>
                <a:gd name="connsiteY20" fmla="*/ 145242 h 365760"/>
                <a:gd name="connsiteX21" fmla="*/ 110952 w 365760"/>
                <a:gd name="connsiteY21" fmla="*/ 129078 h 365760"/>
                <a:gd name="connsiteX22" fmla="*/ 254807 w 365760"/>
                <a:gd name="connsiteY22" fmla="*/ 145242 h 365760"/>
                <a:gd name="connsiteX23" fmla="*/ 292446 w 365760"/>
                <a:gd name="connsiteY23" fmla="*/ 182880 h 365760"/>
                <a:gd name="connsiteX24" fmla="*/ 254807 w 365760"/>
                <a:gd name="connsiteY24" fmla="*/ 220517 h 365760"/>
                <a:gd name="connsiteX25" fmla="*/ 254807 w 365760"/>
                <a:gd name="connsiteY25" fmla="*/ 236683 h 365760"/>
                <a:gd name="connsiteX26" fmla="*/ 270973 w 365760"/>
                <a:gd name="connsiteY26" fmla="*/ 236683 h 365760"/>
                <a:gd name="connsiteX27" fmla="*/ 316693 w 365760"/>
                <a:gd name="connsiteY27" fmla="*/ 190963 h 365760"/>
                <a:gd name="connsiteX28" fmla="*/ 316693 w 365760"/>
                <a:gd name="connsiteY28" fmla="*/ 174798 h 365760"/>
                <a:gd name="connsiteX29" fmla="*/ 270973 w 365760"/>
                <a:gd name="connsiteY29" fmla="*/ 129078 h 365760"/>
                <a:gd name="connsiteX30" fmla="*/ 254807 w 365760"/>
                <a:gd name="connsiteY30" fmla="*/ 129078 h 365760"/>
                <a:gd name="connsiteX31" fmla="*/ 254807 w 365760"/>
                <a:gd name="connsiteY31" fmla="*/ 14524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5760" h="365760">
                  <a:moveTo>
                    <a:pt x="0" y="182880"/>
                  </a:moveTo>
                  <a:cubicBezTo>
                    <a:pt x="0" y="81878"/>
                    <a:pt x="81878" y="0"/>
                    <a:pt x="182880" y="0"/>
                  </a:cubicBezTo>
                  <a:cubicBezTo>
                    <a:pt x="283882" y="0"/>
                    <a:pt x="365760" y="81878"/>
                    <a:pt x="365760" y="182880"/>
                  </a:cubicBezTo>
                  <a:cubicBezTo>
                    <a:pt x="365760" y="283882"/>
                    <a:pt x="283882" y="365760"/>
                    <a:pt x="182880" y="365760"/>
                  </a:cubicBezTo>
                  <a:cubicBezTo>
                    <a:pt x="81878" y="365760"/>
                    <a:pt x="0" y="283882"/>
                    <a:pt x="0" y="182880"/>
                  </a:cubicBezTo>
                  <a:close/>
                  <a:moveTo>
                    <a:pt x="227642" y="96021"/>
                  </a:moveTo>
                  <a:cubicBezTo>
                    <a:pt x="230173" y="90238"/>
                    <a:pt x="227535" y="83498"/>
                    <a:pt x="221751" y="80968"/>
                  </a:cubicBezTo>
                  <a:cubicBezTo>
                    <a:pt x="215968" y="78438"/>
                    <a:pt x="209228" y="81075"/>
                    <a:pt x="206698" y="86859"/>
                  </a:cubicBezTo>
                  <a:lnTo>
                    <a:pt x="126688" y="269739"/>
                  </a:lnTo>
                  <a:cubicBezTo>
                    <a:pt x="124158" y="275522"/>
                    <a:pt x="126795" y="282262"/>
                    <a:pt x="132579" y="284792"/>
                  </a:cubicBezTo>
                  <a:cubicBezTo>
                    <a:pt x="138362" y="287323"/>
                    <a:pt x="145102" y="284685"/>
                    <a:pt x="147632" y="278901"/>
                  </a:cubicBezTo>
                  <a:lnTo>
                    <a:pt x="227642" y="96021"/>
                  </a:lnTo>
                  <a:close/>
                  <a:moveTo>
                    <a:pt x="110952" y="129078"/>
                  </a:moveTo>
                  <a:cubicBezTo>
                    <a:pt x="106489" y="124614"/>
                    <a:pt x="99251" y="124614"/>
                    <a:pt x="94788" y="129078"/>
                  </a:cubicBezTo>
                  <a:lnTo>
                    <a:pt x="49068" y="174798"/>
                  </a:lnTo>
                  <a:cubicBezTo>
                    <a:pt x="44604" y="179262"/>
                    <a:pt x="44604" y="186499"/>
                    <a:pt x="49068" y="190963"/>
                  </a:cubicBezTo>
                  <a:lnTo>
                    <a:pt x="94788" y="236683"/>
                  </a:lnTo>
                  <a:cubicBezTo>
                    <a:pt x="99251" y="241146"/>
                    <a:pt x="106489" y="241146"/>
                    <a:pt x="110952" y="236683"/>
                  </a:cubicBezTo>
                  <a:cubicBezTo>
                    <a:pt x="115416" y="232219"/>
                    <a:pt x="115416" y="224981"/>
                    <a:pt x="110952" y="220517"/>
                  </a:cubicBezTo>
                  <a:lnTo>
                    <a:pt x="73315" y="182880"/>
                  </a:lnTo>
                  <a:lnTo>
                    <a:pt x="110952" y="145242"/>
                  </a:lnTo>
                  <a:cubicBezTo>
                    <a:pt x="115416" y="140779"/>
                    <a:pt x="115416" y="133542"/>
                    <a:pt x="110952" y="129078"/>
                  </a:cubicBezTo>
                  <a:close/>
                  <a:moveTo>
                    <a:pt x="254807" y="145242"/>
                  </a:moveTo>
                  <a:lnTo>
                    <a:pt x="292446" y="182880"/>
                  </a:lnTo>
                  <a:lnTo>
                    <a:pt x="254807" y="220517"/>
                  </a:lnTo>
                  <a:cubicBezTo>
                    <a:pt x="250344" y="224981"/>
                    <a:pt x="250344" y="232219"/>
                    <a:pt x="254807" y="236683"/>
                  </a:cubicBezTo>
                  <a:cubicBezTo>
                    <a:pt x="259271" y="241146"/>
                    <a:pt x="266509" y="241146"/>
                    <a:pt x="270973" y="236683"/>
                  </a:cubicBezTo>
                  <a:lnTo>
                    <a:pt x="316693" y="190963"/>
                  </a:lnTo>
                  <a:cubicBezTo>
                    <a:pt x="321156" y="186499"/>
                    <a:pt x="321156" y="179262"/>
                    <a:pt x="316693" y="174798"/>
                  </a:cubicBezTo>
                  <a:lnTo>
                    <a:pt x="270973" y="129078"/>
                  </a:lnTo>
                  <a:cubicBezTo>
                    <a:pt x="266509" y="124614"/>
                    <a:pt x="259271" y="124614"/>
                    <a:pt x="254807" y="129078"/>
                  </a:cubicBezTo>
                  <a:cubicBezTo>
                    <a:pt x="250344" y="133542"/>
                    <a:pt x="250344" y="140779"/>
                    <a:pt x="254807" y="145242"/>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075" name="Graphic 15">
              <a:extLst>
                <a:ext uri="{FF2B5EF4-FFF2-40B4-BE49-F238E27FC236}">
                  <a16:creationId xmlns:a16="http://schemas.microsoft.com/office/drawing/2014/main" id="{72E01E50-516F-9A0C-D96A-C8719BB4C76E}"/>
                </a:ext>
              </a:extLst>
            </p:cNvPr>
            <p:cNvSpPr/>
            <p:nvPr/>
          </p:nvSpPr>
          <p:spPr>
            <a:xfrm>
              <a:off x="9974936" y="2441119"/>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076" name="TextBox 299075">
              <a:extLst>
                <a:ext uri="{FF2B5EF4-FFF2-40B4-BE49-F238E27FC236}">
                  <a16:creationId xmlns:a16="http://schemas.microsoft.com/office/drawing/2014/main" id="{44BA90FA-086D-5353-1D46-AEF9DCF5DF25}"/>
                </a:ext>
              </a:extLst>
            </p:cNvPr>
            <p:cNvSpPr txBox="1"/>
            <p:nvPr/>
          </p:nvSpPr>
          <p:spPr>
            <a:xfrm>
              <a:off x="8837922" y="3074163"/>
              <a:ext cx="2758829" cy="3693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Semantic search</a:t>
              </a:r>
            </a:p>
          </p:txBody>
        </p:sp>
      </p:grpSp>
      <p:sp>
        <p:nvSpPr>
          <p:cNvPr id="299087" name="TextBox 299086">
            <a:extLst>
              <a:ext uri="{FF2B5EF4-FFF2-40B4-BE49-F238E27FC236}">
                <a16:creationId xmlns:a16="http://schemas.microsoft.com/office/drawing/2014/main" id="{3B43D004-929F-3EAC-792F-703D18C3615D}"/>
              </a:ext>
            </a:extLst>
          </p:cNvPr>
          <p:cNvSpPr txBox="1"/>
          <p:nvPr/>
        </p:nvSpPr>
        <p:spPr>
          <a:xfrm>
            <a:off x="4727681" y="4911325"/>
            <a:ext cx="2911182" cy="332399"/>
          </a:xfrm>
          <a:prstGeom prst="rect">
            <a:avLst/>
          </a:prstGeom>
          <a:solidFill>
            <a:schemeClr val="bg1"/>
          </a:solidFill>
        </p:spPr>
        <p:txBody>
          <a:bodyPr wrap="none" lIns="91440" tIns="0" rIns="91440" bIns="0" rtlCol="0" anchor="t">
            <a:spAutoFit/>
          </a:bodyPr>
          <a:lstStyle/>
          <a:p>
            <a:pPr marL="0" marR="0" lvl="0" indent="0" algn="l" defTabSz="797999" rtl="0" eaLnBrk="1" fontAlgn="base" latinLnBrk="0" hangingPunct="1">
              <a:lnSpc>
                <a:spcPct val="90000"/>
              </a:lnSpc>
              <a:spcBef>
                <a:spcPts val="1200"/>
              </a:spcBef>
              <a:spcAft>
                <a:spcPct val="0"/>
              </a:spcAft>
              <a:buClrTx/>
              <a:buSzTx/>
              <a:buFontTx/>
              <a:buNone/>
              <a:tabLst>
                <a:tab pos="920876" algn="l"/>
              </a:tabLst>
              <a:defRPr/>
            </a:pPr>
            <a:r>
              <a:rPr kumimoji="0" lang="en-US" sz="2400" b="0" i="0" u="none" strike="noStrike" kern="1200" cap="none" spc="0" normalizeH="0" baseline="0" noProof="0">
                <a:ln w="3175">
                  <a:noFill/>
                </a:ln>
                <a:solidFill>
                  <a:srgbClr val="8DC8E8"/>
                </a:solidFill>
                <a:effectLst/>
                <a:uLnTx/>
                <a:uFillTx/>
                <a:latin typeface="Segoe UI Semibold"/>
                <a:ea typeface="+mn-ea"/>
                <a:cs typeface="Segoe UI Semibold"/>
              </a:rPr>
              <a:t>Customer use cases</a:t>
            </a:r>
          </a:p>
        </p:txBody>
      </p:sp>
      <p:grpSp>
        <p:nvGrpSpPr>
          <p:cNvPr id="9" name="Group 8">
            <a:extLst>
              <a:ext uri="{FF2B5EF4-FFF2-40B4-BE49-F238E27FC236}">
                <a16:creationId xmlns:a16="http://schemas.microsoft.com/office/drawing/2014/main" id="{1F4F0A6B-DF12-8C44-9DC4-B292921EF649}"/>
              </a:ext>
              <a:ext uri="{C183D7F6-B498-43B3-948B-1728B52AA6E4}">
                <adec:decorative xmlns:adec="http://schemas.microsoft.com/office/drawing/2017/decorative" val="1"/>
              </a:ext>
            </a:extLst>
          </p:cNvPr>
          <p:cNvGrpSpPr/>
          <p:nvPr/>
        </p:nvGrpSpPr>
        <p:grpSpPr>
          <a:xfrm>
            <a:off x="1055274" y="5426039"/>
            <a:ext cx="10081452" cy="854111"/>
            <a:chOff x="595248" y="5053981"/>
            <a:chExt cx="11001503" cy="932058"/>
          </a:xfrm>
        </p:grpSpPr>
        <p:pic>
          <p:nvPicPr>
            <p:cNvPr id="3" name="Picture 6" descr="A picture containing text&#10;&#10;Description automatically generated">
              <a:hlinkClick r:id="rId3"/>
              <a:extLst>
                <a:ext uri="{FF2B5EF4-FFF2-40B4-BE49-F238E27FC236}">
                  <a16:creationId xmlns:a16="http://schemas.microsoft.com/office/drawing/2014/main" id="{CB45FB3F-6979-C73B-77C7-1F6D5DF12C95}"/>
                </a:ext>
              </a:extLst>
            </p:cNvPr>
            <p:cNvPicPr>
              <a:picLocks noChangeAspect="1"/>
            </p:cNvPicPr>
            <p:nvPr/>
          </p:nvPicPr>
          <p:blipFill>
            <a:blip r:embed="rId4"/>
            <a:stretch>
              <a:fillRect/>
            </a:stretch>
          </p:blipFill>
          <p:spPr>
            <a:xfrm>
              <a:off x="4474341" y="5296367"/>
              <a:ext cx="1018333" cy="447287"/>
            </a:xfrm>
            <a:prstGeom prst="rect">
              <a:avLst/>
            </a:prstGeom>
          </p:spPr>
        </p:pic>
        <p:pic>
          <p:nvPicPr>
            <p:cNvPr id="4" name="Picture 9" descr="A picture containing text, clipart&#10;&#10;Description automatically generated">
              <a:hlinkClick r:id="rId5"/>
              <a:extLst>
                <a:ext uri="{FF2B5EF4-FFF2-40B4-BE49-F238E27FC236}">
                  <a16:creationId xmlns:a16="http://schemas.microsoft.com/office/drawing/2014/main" id="{B4BF8B74-73C9-1273-3337-24137E37A96E}"/>
                </a:ext>
              </a:extLst>
            </p:cNvPr>
            <p:cNvPicPr>
              <a:picLocks noChangeAspect="1"/>
            </p:cNvPicPr>
            <p:nvPr/>
          </p:nvPicPr>
          <p:blipFill>
            <a:blip r:embed="rId6"/>
            <a:stretch>
              <a:fillRect/>
            </a:stretch>
          </p:blipFill>
          <p:spPr>
            <a:xfrm>
              <a:off x="6259705" y="5303025"/>
              <a:ext cx="1420210" cy="433971"/>
            </a:xfrm>
            <a:prstGeom prst="rect">
              <a:avLst/>
            </a:prstGeom>
          </p:spPr>
        </p:pic>
        <p:pic>
          <p:nvPicPr>
            <p:cNvPr id="5" name="Picture 10" descr="Logo, company name&#10;&#10;Description automatically generated">
              <a:hlinkClick r:id="rId5"/>
              <a:extLst>
                <a:ext uri="{FF2B5EF4-FFF2-40B4-BE49-F238E27FC236}">
                  <a16:creationId xmlns:a16="http://schemas.microsoft.com/office/drawing/2014/main" id="{B19702CF-13E9-0064-4EF7-772BCBDC475C}"/>
                </a:ext>
              </a:extLst>
            </p:cNvPr>
            <p:cNvPicPr>
              <a:picLocks noChangeAspect="1"/>
            </p:cNvPicPr>
            <p:nvPr/>
          </p:nvPicPr>
          <p:blipFill rotWithShape="1">
            <a:blip r:embed="rId7">
              <a:duotone>
                <a:prstClr val="black"/>
                <a:srgbClr val="FFFFFF">
                  <a:tint val="45000"/>
                  <a:satMod val="400000"/>
                </a:srgbClr>
              </a:duotone>
              <a:extLst>
                <a:ext uri="{BEBA8EAE-BF5A-486C-A8C5-ECC9F3942E4B}">
                  <a14:imgProps xmlns:a14="http://schemas.microsoft.com/office/drawing/2010/main">
                    <a14:imgLayer r:embed="rId8">
                      <a14:imgEffect>
                        <a14:backgroundRemoval t="42477" b="72546" l="23870" r="76532">
                          <a14:foregroundMark x1="36644" y1="50627" x2="36644" y2="46863"/>
                          <a14:foregroundMark x1="63356" y1="49963" x2="63356" y2="55646"/>
                        </a14:backgroundRemoval>
                      </a14:imgEffect>
                      <a14:imgEffect>
                        <a14:saturation sat="0"/>
                      </a14:imgEffect>
                      <a14:imgEffect>
                        <a14:brightnessContrast bright="100000"/>
                      </a14:imgEffect>
                    </a14:imgLayer>
                  </a14:imgProps>
                </a:ext>
              </a:extLst>
            </a:blip>
            <a:srcRect l="24170" t="43097" r="24196" b="39349"/>
            <a:stretch/>
          </p:blipFill>
          <p:spPr>
            <a:xfrm>
              <a:off x="8446946" y="5353811"/>
              <a:ext cx="1150621" cy="332398"/>
            </a:xfrm>
            <a:prstGeom prst="rect">
              <a:avLst/>
            </a:prstGeom>
          </p:spPr>
        </p:pic>
        <p:pic>
          <p:nvPicPr>
            <p:cNvPr id="6" name="Picture 11">
              <a:hlinkClick r:id="rId9"/>
              <a:extLst>
                <a:ext uri="{FF2B5EF4-FFF2-40B4-BE49-F238E27FC236}">
                  <a16:creationId xmlns:a16="http://schemas.microsoft.com/office/drawing/2014/main" id="{455F2DD7-4547-E07B-6210-3CDB211B0AD7}"/>
                </a:ext>
              </a:extLst>
            </p:cNvPr>
            <p:cNvPicPr>
              <a:picLocks noChangeAspect="1"/>
            </p:cNvPicPr>
            <p:nvPr/>
          </p:nvPicPr>
          <p:blipFill>
            <a:blip r:embed="rId10"/>
            <a:stretch>
              <a:fillRect/>
            </a:stretch>
          </p:blipFill>
          <p:spPr>
            <a:xfrm>
              <a:off x="595248" y="5053981"/>
              <a:ext cx="1011859" cy="932058"/>
            </a:xfrm>
            <a:prstGeom prst="rect">
              <a:avLst/>
            </a:prstGeom>
          </p:spPr>
        </p:pic>
        <p:pic>
          <p:nvPicPr>
            <p:cNvPr id="7" name="Picture 2" descr="Download Coca-cola Logo White - Coca Cola Logo White PNG Image with No Background - PNGkey.com">
              <a:hlinkClick r:id="rId11"/>
              <a:extLst>
                <a:ext uri="{FF2B5EF4-FFF2-40B4-BE49-F238E27FC236}">
                  <a16:creationId xmlns:a16="http://schemas.microsoft.com/office/drawing/2014/main" id="{4CED0FE2-A30A-40E7-E676-7DAF1018A2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4138" y="5301703"/>
              <a:ext cx="1333172" cy="436614"/>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carmax logo">
              <a:hlinkClick r:id="rId13"/>
              <a:extLst>
                <a:ext uri="{FF2B5EF4-FFF2-40B4-BE49-F238E27FC236}">
                  <a16:creationId xmlns:a16="http://schemas.microsoft.com/office/drawing/2014/main" id="{A175C150-0E55-A993-5760-23345C3043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4600" y="5401057"/>
              <a:ext cx="1232151" cy="237907"/>
            </a:xfrm>
            <a:prstGeom prst="rect">
              <a:avLst/>
            </a:prstGeom>
          </p:spPr>
        </p:pic>
      </p:grpSp>
      <p:sp>
        <p:nvSpPr>
          <p:cNvPr id="14" name="Text Placeholder 5">
            <a:extLst>
              <a:ext uri="{FF2B5EF4-FFF2-40B4-BE49-F238E27FC236}">
                <a16:creationId xmlns:a16="http://schemas.microsoft.com/office/drawing/2014/main" id="{744D18BB-27B8-440E-2196-26EAED0E83C6}"/>
              </a:ext>
              <a:ext uri="{C183D7F6-B498-43B3-948B-1728B52AA6E4}">
                <adec:decorative xmlns:adec="http://schemas.microsoft.com/office/drawing/2017/decorative" val="1"/>
              </a:ext>
            </a:extLst>
          </p:cNvPr>
          <p:cNvSpPr txBox="1">
            <a:spLocks/>
          </p:cNvSpPr>
          <p:nvPr/>
        </p:nvSpPr>
        <p:spPr>
          <a:xfrm>
            <a:off x="2788742" y="1397978"/>
            <a:ext cx="6602002"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foundation AI models </a:t>
            </a:r>
            <a:br>
              <a:rPr kumimoji="0" lang="en-US" sz="20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br>
            <a:r>
              <a:rPr kumimoji="0" lang="en-US" sz="2000" b="0" i="0" u="none" strike="noStrike" kern="1200" cap="none" spc="0" normalizeH="0" baseline="0" noProof="0">
                <a:ln>
                  <a:noFill/>
                </a:ln>
                <a:gradFill>
                  <a:gsLst>
                    <a:gs pos="33000">
                      <a:srgbClr val="8EC8E8"/>
                    </a:gs>
                    <a:gs pos="0">
                      <a:srgbClr val="CD9AD0"/>
                    </a:gs>
                  </a:gsLst>
                  <a:lin ang="2700000" scaled="0"/>
                </a:gradFill>
                <a:effectLst/>
                <a:uLnTx/>
                <a:uFillTx/>
                <a:latin typeface="Segoe UI Semibold"/>
                <a:ea typeface="+mn-ea"/>
                <a:cs typeface="Segoe UI Semibold" panose="020B0702040204020203" pitchFamily="34" charset="0"/>
              </a:rPr>
              <a:t>custom-tunable</a:t>
            </a:r>
            <a:r>
              <a:rPr kumimoji="0" lang="en-US" sz="2000" b="0" i="0" u="none" strike="noStrike" kern="1200" cap="none" spc="0" normalizeH="0" baseline="0" noProof="0">
                <a:ln>
                  <a:noFill/>
                </a:ln>
                <a:gradFill>
                  <a:gsLst>
                    <a:gs pos="78000">
                      <a:srgbClr val="8EC8E8"/>
                    </a:gs>
                    <a:gs pos="100000">
                      <a:srgbClr val="CD9AD0"/>
                    </a:gs>
                  </a:gsLst>
                  <a:lin ang="2700000" scaled="0"/>
                </a:gradFill>
                <a:effectLst/>
                <a:uLnTx/>
                <a:uFillTx/>
                <a:latin typeface="Segoe UI Semibold"/>
                <a:ea typeface="+mn-ea"/>
                <a:cs typeface="Segoe UI Semibold" panose="020B0702040204020203" pitchFamily="34" charset="0"/>
              </a:rPr>
              <a:t> </a:t>
            </a:r>
            <a:r>
              <a:rPr kumimoji="0" lang="en-US" sz="20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with your parameters and your data</a:t>
            </a:r>
          </a:p>
        </p:txBody>
      </p:sp>
    </p:spTree>
    <p:extLst>
      <p:ext uri="{BB962C8B-B14F-4D97-AF65-F5344CB8AC3E}">
        <p14:creationId xmlns:p14="http://schemas.microsoft.com/office/powerpoint/2010/main" val="99200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16667E-7 -4.07407E-6 L -4.16667E-7 0.01968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300"/>
                                  </p:stCondLst>
                                  <p:childTnLst>
                                    <p:animMotion origin="layout" path="M 5E-6 -1.48148E-6 L 5E-6 0.01968 " pathEditMode="relative" rAng="0" ptsTypes="AA">
                                      <p:cBhvr>
                                        <p:cTn id="14" dur="500" spd="-100000" fill="hold"/>
                                        <p:tgtEl>
                                          <p:spTgt spid="2"/>
                                        </p:tgtEl>
                                        <p:attrNameLst>
                                          <p:attrName>ppt_x</p:attrName>
                                          <p:attrName>ppt_y</p:attrName>
                                        </p:attrNameLst>
                                      </p:cBhvr>
                                      <p:rCtr x="0" y="972"/>
                                    </p:animMotion>
                                  </p:childTnLst>
                                </p:cTn>
                              </p:par>
                              <p:par>
                                <p:cTn id="15" presetID="10" presetClass="entr" presetSubtype="0" fill="hold" nodeType="withEffect">
                                  <p:stCondLst>
                                    <p:cond delay="500"/>
                                  </p:stCondLst>
                                  <p:childTnLst>
                                    <p:set>
                                      <p:cBhvr>
                                        <p:cTn id="16" dur="1" fill="hold">
                                          <p:stCondLst>
                                            <p:cond delay="0"/>
                                          </p:stCondLst>
                                        </p:cTn>
                                        <p:tgtEl>
                                          <p:spTgt spid="299088"/>
                                        </p:tgtEl>
                                        <p:attrNameLst>
                                          <p:attrName>style.visibility</p:attrName>
                                        </p:attrNameLst>
                                      </p:cBhvr>
                                      <p:to>
                                        <p:strVal val="visible"/>
                                      </p:to>
                                    </p:set>
                                    <p:animEffect transition="in" filter="fade">
                                      <p:cBhvr>
                                        <p:cTn id="17" dur="500"/>
                                        <p:tgtEl>
                                          <p:spTgt spid="299088"/>
                                        </p:tgtEl>
                                      </p:cBhvr>
                                    </p:animEffect>
                                  </p:childTnLst>
                                </p:cTn>
                              </p:par>
                              <p:par>
                                <p:cTn id="18" presetID="42" presetClass="path" presetSubtype="0" decel="100000" fill="hold" nodeType="withEffect">
                                  <p:stCondLst>
                                    <p:cond delay="500"/>
                                  </p:stCondLst>
                                  <p:childTnLst>
                                    <p:animMotion origin="layout" path="M 0 -2.22222E-6 L 0 0.01968 " pathEditMode="relative" rAng="0" ptsTypes="AA">
                                      <p:cBhvr>
                                        <p:cTn id="19" dur="500" spd="-100000" fill="hold"/>
                                        <p:tgtEl>
                                          <p:spTgt spid="299088"/>
                                        </p:tgtEl>
                                        <p:attrNameLst>
                                          <p:attrName>ppt_x</p:attrName>
                                          <p:attrName>ppt_y</p:attrName>
                                        </p:attrNameLst>
                                      </p:cBhvr>
                                      <p:rCtr x="0" y="972"/>
                                    </p:animMotion>
                                  </p:childTnLst>
                                </p:cTn>
                              </p:par>
                              <p:par>
                                <p:cTn id="20" presetID="10" presetClass="entr" presetSubtype="0" fill="hold" grpId="0" nodeType="withEffect">
                                  <p:stCondLst>
                                    <p:cond delay="500"/>
                                  </p:stCondLst>
                                  <p:childTnLst>
                                    <p:set>
                                      <p:cBhvr>
                                        <p:cTn id="21" dur="1" fill="hold">
                                          <p:stCondLst>
                                            <p:cond delay="0"/>
                                          </p:stCondLst>
                                        </p:cTn>
                                        <p:tgtEl>
                                          <p:spTgt spid="299087"/>
                                        </p:tgtEl>
                                        <p:attrNameLst>
                                          <p:attrName>style.visibility</p:attrName>
                                        </p:attrNameLst>
                                      </p:cBhvr>
                                      <p:to>
                                        <p:strVal val="visible"/>
                                      </p:to>
                                    </p:set>
                                    <p:animEffect transition="in" filter="fade">
                                      <p:cBhvr>
                                        <p:cTn id="22" dur="500"/>
                                        <p:tgtEl>
                                          <p:spTgt spid="299087"/>
                                        </p:tgtEl>
                                      </p:cBhvr>
                                    </p:animEffect>
                                  </p:childTnLst>
                                </p:cTn>
                              </p:par>
                              <p:par>
                                <p:cTn id="23" presetID="42" presetClass="path" presetSubtype="0" decel="100000" fill="hold" grpId="1" nodeType="withEffect">
                                  <p:stCondLst>
                                    <p:cond delay="500"/>
                                  </p:stCondLst>
                                  <p:childTnLst>
                                    <p:animMotion origin="layout" path="M 0 -2.22222E-6 L 0 0.01968 " pathEditMode="relative" rAng="0" ptsTypes="AA">
                                      <p:cBhvr>
                                        <p:cTn id="24" dur="500" spd="-100000" fill="hold"/>
                                        <p:tgtEl>
                                          <p:spTgt spid="299087"/>
                                        </p:tgtEl>
                                        <p:attrNameLst>
                                          <p:attrName>ppt_x</p:attrName>
                                          <p:attrName>ppt_y</p:attrName>
                                        </p:attrNameLst>
                                      </p:cBhvr>
                                      <p:rCtr x="0" y="972"/>
                                    </p:animMotion>
                                  </p:childTnLst>
                                </p:cTn>
                              </p:par>
                              <p:par>
                                <p:cTn id="25" presetID="10" presetClass="entr" presetSubtype="0" fill="hold" nodeType="withEffect">
                                  <p:stCondLst>
                                    <p:cond delay="6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600"/>
                                  </p:stCondLst>
                                  <p:childTnLst>
                                    <p:animMotion origin="layout" path="M 0 -2.22222E-6 L 0 0.01968 " pathEditMode="relative" rAng="0" ptsTypes="AA">
                                      <p:cBhvr>
                                        <p:cTn id="29" dur="500" spd="-100000" fill="hold"/>
                                        <p:tgtEl>
                                          <p:spTgt spid="9"/>
                                        </p:tgtEl>
                                        <p:attrNameLst>
                                          <p:attrName>ppt_x</p:attrName>
                                          <p:attrName>ppt_y</p:attrName>
                                        </p:attrNameLst>
                                      </p:cBhvr>
                                      <p:rCtr x="0" y="972"/>
                                    </p:animMotion>
                                  </p:childTnLst>
                                </p:cTn>
                              </p:par>
                              <p:par>
                                <p:cTn id="30" presetID="10" presetClass="entr" presetSubtype="0" fill="hold" grpId="0" nodeType="withEffect">
                                  <p:stCondLst>
                                    <p:cond delay="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100"/>
                                  </p:stCondLst>
                                  <p:childTnLst>
                                    <p:animMotion origin="layout" path="M 8.33333E-7 7.40741E-7 L 8.33333E-7 0.01805 " pathEditMode="relative" rAng="0" ptsTypes="AA">
                                      <p:cBhvr>
                                        <p:cTn id="34" dur="500" spd="-100000" fill="hold"/>
                                        <p:tgtEl>
                                          <p:spTgt spid="1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99087" grpId="0" animBg="1"/>
      <p:bldP spid="299087" grpId="1" animBg="1"/>
      <p:bldP spid="14" grpId="0"/>
      <p:bldP spid="1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877094" y="1123950"/>
            <a:ext cx="10437813" cy="430213"/>
          </a:xfrm>
        </p:spPr>
        <p:txBody>
          <a:bodyPr/>
          <a:lstStyle/>
          <a:p>
            <a:pPr marL="0" indent="0" algn="ctr" defTabSz="914400">
              <a:buNone/>
            </a:pPr>
            <a:r>
              <a:rPr lang="en-US">
                <a:gradFill flip="none" rotWithShape="1">
                  <a:gsLst>
                    <a:gs pos="0">
                      <a:srgbClr val="CD9AD0"/>
                    </a:gs>
                    <a:gs pos="100000">
                      <a:srgbClr val="8EC8E8"/>
                    </a:gs>
                  </a:gsLst>
                  <a:lin ang="10800000" scaled="1"/>
                  <a:tileRect/>
                </a:gradFill>
                <a:latin typeface="+mj-lt"/>
              </a:rPr>
              <a:t>Content creation by API</a:t>
            </a:r>
          </a:p>
        </p:txBody>
      </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586582" y="585788"/>
            <a:ext cx="11018837"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a:t>Azure OpenAI Service</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3" y="2048512"/>
              <a:ext cx="755481"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755481"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670606"/>
            <a:chOff x="8127793" y="1869744"/>
            <a:chExt cx="3635565" cy="1670606"/>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1" y="2048512"/>
              <a:ext cx="74306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30805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 ball of fire with vibrant colors to show the speed of innovation at our media and entertainment company</a:t>
              </a:r>
            </a:p>
          </p:txBody>
        </p:sp>
      </p:gr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497703" y="3254043"/>
            <a:ext cx="3635565"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1" y="3470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4270803" y="4762500"/>
            <a:ext cx="3635565"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6" y="4909749"/>
              <a:ext cx="3153984" cy="1384995"/>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8043903" y="3717585"/>
            <a:ext cx="3635565" cy="2651284"/>
            <a:chOff x="8127793" y="3717585"/>
            <a:chExt cx="3635565"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635565" cy="2651284"/>
              <a:chOff x="8127793" y="3717585"/>
              <a:chExt cx="3635565"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635565"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301664" y="4155311"/>
              <a:ext cx="3287822" cy="2070506"/>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44444E-6 L 0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3.54167E-6 2.59259E-6 L 3.54167E-6 0.01805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42" presetClass="path" presetSubtype="0" decel="100000" fill="hold" nodeType="withEffect">
                                  <p:stCondLst>
                                    <p:cond delay="100"/>
                                  </p:stCondLst>
                                  <p:childTnLst>
                                    <p:animMotion origin="layout" path="M -3.95833E-6 2.59259E-6 L -3.95833E-6 0.01805 " pathEditMode="relative" rAng="0" ptsTypes="AA">
                                      <p:cBhvr>
                                        <p:cTn id="25" dur="500" spd="-100000" fill="hold"/>
                                        <p:tgtEl>
                                          <p:spTgt spid="35"/>
                                        </p:tgtEl>
                                        <p:attrNameLst>
                                          <p:attrName>ppt_x</p:attrName>
                                          <p:attrName>ppt_y</p:attrName>
                                        </p:attrNameLst>
                                      </p:cBhvr>
                                      <p:rCtr x="0" y="903"/>
                                    </p:animMotion>
                                  </p:childTnLst>
                                </p:cTn>
                              </p:par>
                              <p:par>
                                <p:cTn id="26" presetID="10" presetClass="entr" presetSubtype="0" fill="hold" nodeType="withEffect">
                                  <p:stCondLst>
                                    <p:cond delay="2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42" presetClass="path" presetSubtype="0" decel="100000" fill="hold" nodeType="withEffect">
                                  <p:stCondLst>
                                    <p:cond delay="200"/>
                                  </p:stCondLst>
                                  <p:childTnLst>
                                    <p:animMotion origin="layout" path="M 1.04167E-6 -3.7037E-6 L 1.04167E-6 0.01806 " pathEditMode="relative" rAng="0" ptsTypes="AA">
                                      <p:cBhvr>
                                        <p:cTn id="30" dur="500" spd="-100000" fill="hold"/>
                                        <p:tgtEl>
                                          <p:spTgt spid="36"/>
                                        </p:tgtEl>
                                        <p:attrNameLst>
                                          <p:attrName>ppt_x</p:attrName>
                                          <p:attrName>ppt_y</p:attrName>
                                        </p:attrNameLst>
                                      </p:cBhvr>
                                      <p:rCtr x="0" y="903"/>
                                    </p:animMotion>
                                  </p:childTnLst>
                                </p:cTn>
                              </p:par>
                              <p:par>
                                <p:cTn id="31" presetID="10" presetClass="entr" presetSubtype="0" fill="hold" nodeType="withEffect">
                                  <p:stCondLst>
                                    <p:cond delay="3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42" presetClass="path" presetSubtype="0" decel="100000" fill="hold" nodeType="withEffect">
                                  <p:stCondLst>
                                    <p:cond delay="300"/>
                                  </p:stCondLst>
                                  <p:childTnLst>
                                    <p:animMotion origin="layout" path="M 1.04167E-6 -1.11111E-6 L 1.04167E-6 0.01806 " pathEditMode="relative" rAng="0" ptsTypes="AA">
                                      <p:cBhvr>
                                        <p:cTn id="35" dur="500" spd="-100000" fill="hold"/>
                                        <p:tgtEl>
                                          <p:spTgt spid="37"/>
                                        </p:tgtEl>
                                        <p:attrNameLst>
                                          <p:attrName>ppt_x</p:attrName>
                                          <p:attrName>ppt_y</p:attrName>
                                        </p:attrNameLst>
                                      </p:cBhvr>
                                      <p:rCtr x="0" y="903"/>
                                    </p:animMotion>
                                  </p:childTnLst>
                                </p:cTn>
                              </p:par>
                              <p:par>
                                <p:cTn id="36" presetID="10" presetClass="entr" presetSubtype="0" fill="hold" nodeType="withEffect">
                                  <p:stCondLst>
                                    <p:cond delay="40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42" presetClass="path" presetSubtype="0" decel="100000" fill="hold" nodeType="withEffect">
                                  <p:stCondLst>
                                    <p:cond delay="400"/>
                                  </p:stCondLst>
                                  <p:childTnLst>
                                    <p:animMotion origin="layout" path="M -4.16667E-6 -4.44444E-6 L -4.16667E-6 0.01806 " pathEditMode="relative" rAng="0" ptsTypes="AA">
                                      <p:cBhvr>
                                        <p:cTn id="40" dur="500" spd="-100000" fill="hold"/>
                                        <p:tgtEl>
                                          <p:spTgt spid="38"/>
                                        </p:tgtEl>
                                        <p:attrNameLst>
                                          <p:attrName>ppt_x</p:attrName>
                                          <p:attrName>ppt_y</p:attrName>
                                        </p:attrNameLst>
                                      </p:cBhvr>
                                      <p:rCtr x="0" y="903"/>
                                    </p:animMotion>
                                  </p:childTnLst>
                                </p:cTn>
                              </p:par>
                              <p:par>
                                <p:cTn id="41" presetID="10"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42" presetClass="path" presetSubtype="0" decel="100000" fill="hold" nodeType="withEffect">
                                  <p:stCondLst>
                                    <p:cond delay="500"/>
                                  </p:stCondLst>
                                  <p:childTnLst>
                                    <p:animMotion origin="layout" path="M -4.16667E-6 -4.44444E-6 L -4.16667E-6 0.01806 " pathEditMode="relative" rAng="0" ptsTypes="AA">
                                      <p:cBhvr>
                                        <p:cTn id="45"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ounded Rectangle 2">
            <a:extLst>
              <a:ext uri="{FF2B5EF4-FFF2-40B4-BE49-F238E27FC236}">
                <a16:creationId xmlns:a16="http://schemas.microsoft.com/office/drawing/2014/main" id="{79D5FD50-6FD6-C3F7-C6E4-BCF67E5EA00D}"/>
              </a:ext>
              <a:ext uri="{C183D7F6-B498-43B3-948B-1728B52AA6E4}">
                <adec:decorative xmlns:adec="http://schemas.microsoft.com/office/drawing/2017/decorative" val="1"/>
              </a:ext>
            </a:extLst>
          </p:cNvPr>
          <p:cNvSpPr/>
          <p:nvPr/>
        </p:nvSpPr>
        <p:spPr bwMode="auto">
          <a:xfrm>
            <a:off x="588267" y="1501240"/>
            <a:ext cx="11015466" cy="5075387"/>
          </a:xfrm>
          <a:prstGeom prst="roundRect">
            <a:avLst>
              <a:gd name="adj" fmla="val 1932"/>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6233249F-E46F-F707-249F-68AD4B508E0E}"/>
              </a:ext>
              <a:ext uri="{C183D7F6-B498-43B3-948B-1728B52AA6E4}">
                <adec:decorative xmlns:adec="http://schemas.microsoft.com/office/drawing/2017/decorative" val="1"/>
              </a:ext>
            </a:extLst>
          </p:cNvPr>
          <p:cNvCxnSpPr>
            <a:cxnSpLocks/>
          </p:cNvCxnSpPr>
          <p:nvPr/>
        </p:nvCxnSpPr>
        <p:spPr>
          <a:xfrm>
            <a:off x="573389" y="1943422"/>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9CEBEA2-E5F4-178E-4029-3CD7599F5322}"/>
              </a:ext>
              <a:ext uri="{C183D7F6-B498-43B3-948B-1728B52AA6E4}">
                <adec:decorative xmlns:adec="http://schemas.microsoft.com/office/drawing/2017/decorative" val="1"/>
              </a:ext>
            </a:extLst>
          </p:cNvPr>
          <p:cNvCxnSpPr>
            <a:cxnSpLocks/>
          </p:cNvCxnSpPr>
          <p:nvPr/>
        </p:nvCxnSpPr>
        <p:spPr>
          <a:xfrm>
            <a:off x="573386" y="2369564"/>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2AC00D-594F-DECD-48D0-E7DF7A77D0A0}"/>
              </a:ext>
              <a:ext uri="{C183D7F6-B498-43B3-948B-1728B52AA6E4}">
                <adec:decorative xmlns:adec="http://schemas.microsoft.com/office/drawing/2017/decorative" val="1"/>
              </a:ext>
            </a:extLst>
          </p:cNvPr>
          <p:cNvCxnSpPr>
            <a:cxnSpLocks/>
          </p:cNvCxnSpPr>
          <p:nvPr/>
        </p:nvCxnSpPr>
        <p:spPr>
          <a:xfrm>
            <a:off x="573386" y="2795706"/>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C1040D-55A9-DAE6-9418-91BBF15E8A20}"/>
              </a:ext>
              <a:ext uri="{C183D7F6-B498-43B3-948B-1728B52AA6E4}">
                <adec:decorative xmlns:adec="http://schemas.microsoft.com/office/drawing/2017/decorative" val="1"/>
              </a:ext>
            </a:extLst>
          </p:cNvPr>
          <p:cNvCxnSpPr>
            <a:cxnSpLocks/>
          </p:cNvCxnSpPr>
          <p:nvPr/>
        </p:nvCxnSpPr>
        <p:spPr>
          <a:xfrm>
            <a:off x="573386" y="3221848"/>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95A1A2-3901-BC17-59C2-82EE40F20691}"/>
              </a:ext>
              <a:ext uri="{C183D7F6-B498-43B3-948B-1728B52AA6E4}">
                <adec:decorative xmlns:adec="http://schemas.microsoft.com/office/drawing/2017/decorative" val="1"/>
              </a:ext>
            </a:extLst>
          </p:cNvPr>
          <p:cNvCxnSpPr>
            <a:cxnSpLocks/>
          </p:cNvCxnSpPr>
          <p:nvPr/>
        </p:nvCxnSpPr>
        <p:spPr>
          <a:xfrm>
            <a:off x="573386" y="3647990"/>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286E10-56E2-5F86-8764-203FD398D7C1}"/>
              </a:ext>
              <a:ext uri="{C183D7F6-B498-43B3-948B-1728B52AA6E4}">
                <adec:decorative xmlns:adec="http://schemas.microsoft.com/office/drawing/2017/decorative" val="1"/>
              </a:ext>
            </a:extLst>
          </p:cNvPr>
          <p:cNvCxnSpPr>
            <a:cxnSpLocks/>
          </p:cNvCxnSpPr>
          <p:nvPr/>
        </p:nvCxnSpPr>
        <p:spPr>
          <a:xfrm>
            <a:off x="573386" y="4074132"/>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AC3386-4290-607D-FE61-F4D5A02E54DB}"/>
              </a:ext>
              <a:ext uri="{C183D7F6-B498-43B3-948B-1728B52AA6E4}">
                <adec:decorative xmlns:adec="http://schemas.microsoft.com/office/drawing/2017/decorative" val="1"/>
              </a:ext>
            </a:extLst>
          </p:cNvPr>
          <p:cNvCxnSpPr>
            <a:cxnSpLocks/>
          </p:cNvCxnSpPr>
          <p:nvPr/>
        </p:nvCxnSpPr>
        <p:spPr>
          <a:xfrm>
            <a:off x="573386" y="4500274"/>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358ECA-BE2C-B656-C147-1EE8317CA7AC}"/>
              </a:ext>
              <a:ext uri="{C183D7F6-B498-43B3-948B-1728B52AA6E4}">
                <adec:decorative xmlns:adec="http://schemas.microsoft.com/office/drawing/2017/decorative" val="1"/>
              </a:ext>
            </a:extLst>
          </p:cNvPr>
          <p:cNvCxnSpPr>
            <a:cxnSpLocks/>
          </p:cNvCxnSpPr>
          <p:nvPr/>
        </p:nvCxnSpPr>
        <p:spPr>
          <a:xfrm>
            <a:off x="573386" y="4926416"/>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0AF73E-5E14-B63C-C84A-307A96BF5848}"/>
              </a:ext>
              <a:ext uri="{C183D7F6-B498-43B3-948B-1728B52AA6E4}">
                <adec:decorative xmlns:adec="http://schemas.microsoft.com/office/drawing/2017/decorative" val="1"/>
              </a:ext>
            </a:extLst>
          </p:cNvPr>
          <p:cNvCxnSpPr>
            <a:cxnSpLocks/>
          </p:cNvCxnSpPr>
          <p:nvPr/>
        </p:nvCxnSpPr>
        <p:spPr>
          <a:xfrm>
            <a:off x="573386" y="5352558"/>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D834CC7-C121-D550-5974-C87D9652D0E8}"/>
              </a:ext>
              <a:ext uri="{C183D7F6-B498-43B3-948B-1728B52AA6E4}">
                <adec:decorative xmlns:adec="http://schemas.microsoft.com/office/drawing/2017/decorative" val="1"/>
              </a:ext>
            </a:extLst>
          </p:cNvPr>
          <p:cNvCxnSpPr>
            <a:cxnSpLocks/>
          </p:cNvCxnSpPr>
          <p:nvPr/>
        </p:nvCxnSpPr>
        <p:spPr>
          <a:xfrm>
            <a:off x="573386" y="5778700"/>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ound Same Side Corner Rectangle 4">
            <a:extLst>
              <a:ext uri="{FF2B5EF4-FFF2-40B4-BE49-F238E27FC236}">
                <a16:creationId xmlns:a16="http://schemas.microsoft.com/office/drawing/2014/main" id="{89A4C52F-D307-4398-A41E-8554F206E55D}"/>
              </a:ext>
              <a:ext uri="{C183D7F6-B498-43B3-948B-1728B52AA6E4}">
                <adec:decorative xmlns:adec="http://schemas.microsoft.com/office/drawing/2017/decorative" val="1"/>
              </a:ext>
            </a:extLst>
          </p:cNvPr>
          <p:cNvSpPr/>
          <p:nvPr/>
        </p:nvSpPr>
        <p:spPr bwMode="auto">
          <a:xfrm>
            <a:off x="2435698" y="1128442"/>
            <a:ext cx="1343379" cy="394420"/>
          </a:xfrm>
          <a:prstGeom prst="round2SameRect">
            <a:avLst/>
          </a:prstGeom>
          <a:noFill/>
          <a:ln w="15875" cap="rnd">
            <a:noFill/>
            <a:headEnd type="none" w="med" len="med"/>
            <a:tailEnd type="none" w="lg" len="sm"/>
          </a:ln>
          <a:effectLst/>
        </p:spPr>
        <p:style>
          <a:lnRef idx="1">
            <a:schemeClr val="accent2"/>
          </a:lnRef>
          <a:fillRef idx="3">
            <a:schemeClr val="accent2"/>
          </a:fillRef>
          <a:effectRef idx="2">
            <a:schemeClr val="accent2"/>
          </a:effectRef>
          <a:fontRef idx="minor">
            <a:schemeClr val="lt1"/>
          </a:fontRef>
        </p:style>
        <p:txBody>
          <a:bodyPr wrap="square" lIns="0" tIns="4320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AI Use Case</a:t>
            </a:r>
          </a:p>
        </p:txBody>
      </p:sp>
      <p:sp>
        <p:nvSpPr>
          <p:cNvPr id="6" name="Round Same Side Corner Rectangle 5">
            <a:extLst>
              <a:ext uri="{FF2B5EF4-FFF2-40B4-BE49-F238E27FC236}">
                <a16:creationId xmlns:a16="http://schemas.microsoft.com/office/drawing/2014/main" id="{72A8BD47-062C-AE1C-1C4A-1C32EC06EBD0}"/>
              </a:ext>
              <a:ext uri="{C183D7F6-B498-43B3-948B-1728B52AA6E4}">
                <adec:decorative xmlns:adec="http://schemas.microsoft.com/office/drawing/2017/decorative" val="1"/>
              </a:ext>
            </a:extLst>
          </p:cNvPr>
          <p:cNvSpPr/>
          <p:nvPr/>
        </p:nvSpPr>
        <p:spPr bwMode="auto">
          <a:xfrm>
            <a:off x="7219572" y="1198273"/>
            <a:ext cx="1021432" cy="323779"/>
          </a:xfrm>
          <a:prstGeom prst="round2SameRect">
            <a:avLst/>
          </a:prstGeom>
          <a:noFill/>
          <a:effectLst/>
        </p:spPr>
        <p:txBody>
          <a:bodyPr wrap="square" lIns="0" tIns="4320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410">
                      <a:srgbClr val="FFFFFF"/>
                    </a:gs>
                    <a:gs pos="21084">
                      <a:srgbClr val="FFFFFF"/>
                    </a:gs>
                  </a:gsLst>
                  <a:lin ang="2700000" scaled="0"/>
                </a:gradFill>
                <a:effectLst/>
                <a:uLnTx/>
                <a:uFillTx/>
                <a:latin typeface="Segoe UI Semibold"/>
                <a:ea typeface="+mn-ea"/>
                <a:cs typeface="Segoe UI" panose="020B0502040204020203" pitchFamily="34" charset="0"/>
              </a:rPr>
              <a:t>Powered By</a:t>
            </a:r>
          </a:p>
        </p:txBody>
      </p:sp>
      <p:sp>
        <p:nvSpPr>
          <p:cNvPr id="7" name="Round Same Side Corner Rectangle 6">
            <a:extLst>
              <a:ext uri="{FF2B5EF4-FFF2-40B4-BE49-F238E27FC236}">
                <a16:creationId xmlns:a16="http://schemas.microsoft.com/office/drawing/2014/main" id="{2BEDF362-0C8A-8988-CA52-BA53DA950D7B}"/>
              </a:ext>
              <a:ext uri="{C183D7F6-B498-43B3-948B-1728B52AA6E4}">
                <adec:decorative xmlns:adec="http://schemas.microsoft.com/office/drawing/2017/decorative" val="1"/>
              </a:ext>
            </a:extLst>
          </p:cNvPr>
          <p:cNvSpPr/>
          <p:nvPr/>
        </p:nvSpPr>
        <p:spPr bwMode="auto">
          <a:xfrm>
            <a:off x="9894979" y="1198273"/>
            <a:ext cx="1032686" cy="323779"/>
          </a:xfrm>
          <a:prstGeom prst="round2SameRect">
            <a:avLst/>
          </a:prstGeom>
          <a:noFill/>
          <a:effectLst/>
        </p:spPr>
        <p:txBody>
          <a:bodyPr wrap="square" lIns="0" tIns="4320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410">
                      <a:srgbClr val="FFFFFF"/>
                    </a:gs>
                    <a:gs pos="21084">
                      <a:srgbClr val="FFFFFF"/>
                    </a:gs>
                  </a:gsLst>
                  <a:lin ang="2700000" scaled="0"/>
                </a:gradFill>
                <a:effectLst/>
                <a:uLnTx/>
                <a:uFillTx/>
                <a:latin typeface="Segoe UI Semibold"/>
                <a:ea typeface="+mn-ea"/>
                <a:cs typeface="Segoe UI" panose="020B0502040204020203" pitchFamily="34" charset="0"/>
              </a:rPr>
              <a:t>Adopted By</a:t>
            </a:r>
          </a:p>
        </p:txBody>
      </p:sp>
      <p:sp>
        <p:nvSpPr>
          <p:cNvPr id="2" name="Title 1">
            <a:extLst>
              <a:ext uri="{FF2B5EF4-FFF2-40B4-BE49-F238E27FC236}">
                <a16:creationId xmlns:a16="http://schemas.microsoft.com/office/drawing/2014/main" id="{673CBEE0-0EF5-2C71-4346-DD395B74ADA9}"/>
              </a:ext>
            </a:extLst>
          </p:cNvPr>
          <p:cNvSpPr>
            <a:spLocks noGrp="1"/>
          </p:cNvSpPr>
          <p:nvPr>
            <p:ph type="title"/>
          </p:nvPr>
        </p:nvSpPr>
        <p:spPr/>
        <p:txBody>
          <a:bodyPr/>
          <a:lstStyle/>
          <a:p>
            <a:r>
              <a:rPr lang="en-US"/>
              <a:t>Azure AI in Microsoft Cloud solutions</a:t>
            </a:r>
          </a:p>
        </p:txBody>
      </p:sp>
      <p:sp>
        <p:nvSpPr>
          <p:cNvPr id="4" name="Round Same Side Corner Rectangle 3">
            <a:extLst>
              <a:ext uri="{FF2B5EF4-FFF2-40B4-BE49-F238E27FC236}">
                <a16:creationId xmlns:a16="http://schemas.microsoft.com/office/drawing/2014/main" id="{A4EDC3BB-0008-4AFF-3E4E-1AAA64010370}"/>
              </a:ext>
              <a:ext uri="{C183D7F6-B498-43B3-948B-1728B52AA6E4}">
                <adec:decorative xmlns:adec="http://schemas.microsoft.com/office/drawing/2017/decorative" val="1"/>
              </a:ext>
            </a:extLst>
          </p:cNvPr>
          <p:cNvSpPr/>
          <p:nvPr/>
        </p:nvSpPr>
        <p:spPr bwMode="auto">
          <a:xfrm>
            <a:off x="4554565" y="1198273"/>
            <a:ext cx="1108318" cy="323779"/>
          </a:xfrm>
          <a:prstGeom prst="round2SameRect">
            <a:avLst/>
          </a:prstGeom>
          <a:noFill/>
          <a:effectLst/>
        </p:spPr>
        <p:txBody>
          <a:bodyPr wrap="square" lIns="0" tIns="4320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410">
                      <a:srgbClr val="FFFFFF"/>
                    </a:gs>
                    <a:gs pos="21084">
                      <a:srgbClr val="FFFFFF"/>
                    </a:gs>
                  </a:gsLst>
                  <a:lin ang="2700000" scaled="0"/>
                </a:gradFill>
                <a:effectLst/>
                <a:uLnTx/>
                <a:uFillTx/>
                <a:latin typeface="Segoe UI Semibold"/>
                <a:ea typeface="+mn-ea"/>
                <a:cs typeface="Segoe UI" panose="020B0502040204020203" pitchFamily="34" charset="0"/>
              </a:rPr>
              <a:t>Where to Try</a:t>
            </a:r>
          </a:p>
        </p:txBody>
      </p:sp>
      <p:sp>
        <p:nvSpPr>
          <p:cNvPr id="27" name="Data Text">
            <a:extLst>
              <a:ext uri="{FF2B5EF4-FFF2-40B4-BE49-F238E27FC236}">
                <a16:creationId xmlns:a16="http://schemas.microsoft.com/office/drawing/2014/main" id="{7948EA60-B5E6-9234-01E3-8C428807A6EB}"/>
              </a:ext>
            </a:extLst>
          </p:cNvPr>
          <p:cNvSpPr/>
          <p:nvPr/>
        </p:nvSpPr>
        <p:spPr>
          <a:xfrm>
            <a:off x="585209" y="1519398"/>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Assisted Coding &amp; Generated Content</a:t>
            </a:r>
          </a:p>
        </p:txBody>
      </p:sp>
      <p:sp>
        <p:nvSpPr>
          <p:cNvPr id="34" name="Data Text" descr="Speech transcription &amp; captioning">
            <a:extLst>
              <a:ext uri="{FF2B5EF4-FFF2-40B4-BE49-F238E27FC236}">
                <a16:creationId xmlns:a16="http://schemas.microsoft.com/office/drawing/2014/main" id="{9CC67133-EB3B-A66E-27C2-464E48462BE6}"/>
              </a:ext>
            </a:extLst>
          </p:cNvPr>
          <p:cNvSpPr/>
          <p:nvPr/>
        </p:nvSpPr>
        <p:spPr>
          <a:xfrm>
            <a:off x="585209" y="4544573"/>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endParaRPr>
          </a:p>
        </p:txBody>
      </p:sp>
      <p:cxnSp>
        <p:nvCxnSpPr>
          <p:cNvPr id="9" name="Straight Connector 8">
            <a:extLst>
              <a:ext uri="{FF2B5EF4-FFF2-40B4-BE49-F238E27FC236}">
                <a16:creationId xmlns:a16="http://schemas.microsoft.com/office/drawing/2014/main" id="{E075662A-D679-B618-1D67-7129D2625038}"/>
              </a:ext>
              <a:ext uri="{C183D7F6-B498-43B3-948B-1728B52AA6E4}">
                <adec:decorative xmlns:adec="http://schemas.microsoft.com/office/drawing/2017/decorative" val="1"/>
              </a:ext>
            </a:extLst>
          </p:cNvPr>
          <p:cNvCxnSpPr>
            <a:cxnSpLocks/>
          </p:cNvCxnSpPr>
          <p:nvPr/>
        </p:nvCxnSpPr>
        <p:spPr>
          <a:xfrm flipV="1">
            <a:off x="3938044" y="1510749"/>
            <a:ext cx="14872" cy="5040357"/>
          </a:xfrm>
          <a:prstGeom prst="line">
            <a:avLst/>
          </a:prstGeom>
          <a:noFill/>
          <a:ln w="15875" cap="rnd">
            <a:gradFill flip="none" rotWithShape="1">
              <a:gsLst>
                <a:gs pos="0">
                  <a:srgbClr val="8DC8E8"/>
                </a:gs>
                <a:gs pos="100000">
                  <a:srgbClr val="CD98CF"/>
                </a:gs>
              </a:gsLst>
              <a:lin ang="10800000" scaled="1"/>
              <a:tileRect/>
            </a:gra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sp>
        <p:nvSpPr>
          <p:cNvPr id="39" name="Data Text">
            <a:extLst>
              <a:ext uri="{FF2B5EF4-FFF2-40B4-BE49-F238E27FC236}">
                <a16:creationId xmlns:a16="http://schemas.microsoft.com/office/drawing/2014/main" id="{ED92C768-5F32-4C5E-C0D2-8F83C11BA52B}"/>
              </a:ext>
            </a:extLst>
          </p:cNvPr>
          <p:cNvSpPr/>
          <p:nvPr/>
        </p:nvSpPr>
        <p:spPr>
          <a:xfrm>
            <a:off x="6321366" y="1529222"/>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a:cs typeface="Segoe UI Semilight"/>
              </a:rPr>
              <a:t>Azure </a:t>
            </a:r>
            <a:r>
              <a:rPr kumimoji="0" lang="en-US" sz="1100" b="0" i="0" u="none" strike="noStrike" kern="0" cap="none" spc="0" normalizeH="0" baseline="0" noProof="0" err="1">
                <a:ln>
                  <a:noFill/>
                </a:ln>
                <a:solidFill>
                  <a:srgbClr val="FFFFFF"/>
                </a:solidFill>
                <a:effectLst/>
                <a:uLnTx/>
                <a:uFillTx/>
                <a:latin typeface="Segoe UI Semibold"/>
                <a:ea typeface="ＭＳ Ｐゴシック"/>
                <a:cs typeface="Segoe UI Semilight"/>
              </a:rPr>
              <a:t>OpenAI</a:t>
            </a:r>
            <a:r>
              <a:rPr kumimoji="0" lang="en-US" sz="1100" b="0" i="0" u="none" strike="noStrike" kern="0" cap="none" spc="0" normalizeH="0" baseline="0" noProof="0">
                <a:ln>
                  <a:noFill/>
                </a:ln>
                <a:solidFill>
                  <a:srgbClr val="FFFFFF"/>
                </a:solidFill>
                <a:effectLst/>
                <a:uLnTx/>
                <a:uFillTx/>
                <a:latin typeface="Segoe UI Semibold"/>
                <a:ea typeface="ＭＳ Ｐゴシック"/>
                <a:cs typeface="Segoe UI Semilight"/>
              </a:rPr>
              <a:t> Service</a:t>
            </a:r>
          </a:p>
        </p:txBody>
      </p:sp>
      <p:sp>
        <p:nvSpPr>
          <p:cNvPr id="40" name="Data Text">
            <a:extLst>
              <a:ext uri="{FF2B5EF4-FFF2-40B4-BE49-F238E27FC236}">
                <a16:creationId xmlns:a16="http://schemas.microsoft.com/office/drawing/2014/main" id="{D4470BA4-925A-DA53-AB0A-3E838D9D4EA9}"/>
              </a:ext>
            </a:extLst>
          </p:cNvPr>
          <p:cNvSpPr/>
          <p:nvPr/>
        </p:nvSpPr>
        <p:spPr>
          <a:xfrm>
            <a:off x="6321366" y="1956096"/>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OpenAI Service</a:t>
            </a:r>
          </a:p>
        </p:txBody>
      </p:sp>
      <p:sp>
        <p:nvSpPr>
          <p:cNvPr id="41" name="Data Text">
            <a:extLst>
              <a:ext uri="{FF2B5EF4-FFF2-40B4-BE49-F238E27FC236}">
                <a16:creationId xmlns:a16="http://schemas.microsoft.com/office/drawing/2014/main" id="{178CECD0-D8F7-5A91-F550-1422B03BBAB9}"/>
              </a:ext>
            </a:extLst>
          </p:cNvPr>
          <p:cNvSpPr/>
          <p:nvPr/>
        </p:nvSpPr>
        <p:spPr>
          <a:xfrm>
            <a:off x="6321366" y="2382970"/>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Machine Learning</a:t>
            </a:r>
          </a:p>
        </p:txBody>
      </p:sp>
      <p:sp>
        <p:nvSpPr>
          <p:cNvPr id="42" name="Data Text">
            <a:extLst>
              <a:ext uri="{FF2B5EF4-FFF2-40B4-BE49-F238E27FC236}">
                <a16:creationId xmlns:a16="http://schemas.microsoft.com/office/drawing/2014/main" id="{C8AC9615-9B95-7C07-076B-EAE3E2CA0D31}"/>
              </a:ext>
            </a:extLst>
          </p:cNvPr>
          <p:cNvSpPr/>
          <p:nvPr/>
        </p:nvSpPr>
        <p:spPr>
          <a:xfrm>
            <a:off x="6321366" y="2809844"/>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Machine Learning</a:t>
            </a:r>
          </a:p>
        </p:txBody>
      </p:sp>
      <p:sp>
        <p:nvSpPr>
          <p:cNvPr id="43" name="Data Text">
            <a:extLst>
              <a:ext uri="{FF2B5EF4-FFF2-40B4-BE49-F238E27FC236}">
                <a16:creationId xmlns:a16="http://schemas.microsoft.com/office/drawing/2014/main" id="{8A8D848A-C115-6F1F-A732-A99E42B1365C}"/>
              </a:ext>
            </a:extLst>
          </p:cNvPr>
          <p:cNvSpPr/>
          <p:nvPr/>
        </p:nvSpPr>
        <p:spPr>
          <a:xfrm>
            <a:off x="6321366" y="3236718"/>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sp>
        <p:nvSpPr>
          <p:cNvPr id="44" name="Data Text">
            <a:extLst>
              <a:ext uri="{FF2B5EF4-FFF2-40B4-BE49-F238E27FC236}">
                <a16:creationId xmlns:a16="http://schemas.microsoft.com/office/drawing/2014/main" id="{092E5FE1-A27F-8FA0-15E1-FB8EA47B3456}"/>
              </a:ext>
            </a:extLst>
          </p:cNvPr>
          <p:cNvSpPr/>
          <p:nvPr/>
        </p:nvSpPr>
        <p:spPr>
          <a:xfrm>
            <a:off x="6321366" y="3663592"/>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sp>
        <p:nvSpPr>
          <p:cNvPr id="45" name="Data Text">
            <a:extLst>
              <a:ext uri="{FF2B5EF4-FFF2-40B4-BE49-F238E27FC236}">
                <a16:creationId xmlns:a16="http://schemas.microsoft.com/office/drawing/2014/main" id="{9ECF174F-7370-470B-7D50-C90AB803A411}"/>
              </a:ext>
            </a:extLst>
          </p:cNvPr>
          <p:cNvSpPr/>
          <p:nvPr/>
        </p:nvSpPr>
        <p:spPr>
          <a:xfrm>
            <a:off x="6321366" y="4090466"/>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sp>
        <p:nvSpPr>
          <p:cNvPr id="46" name="Data Text">
            <a:extLst>
              <a:ext uri="{FF2B5EF4-FFF2-40B4-BE49-F238E27FC236}">
                <a16:creationId xmlns:a16="http://schemas.microsoft.com/office/drawing/2014/main" id="{3BF0F517-71FB-3DCE-5211-5F0287EA76FF}"/>
              </a:ext>
            </a:extLst>
          </p:cNvPr>
          <p:cNvSpPr/>
          <p:nvPr/>
        </p:nvSpPr>
        <p:spPr>
          <a:xfrm>
            <a:off x="6321366" y="4517340"/>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sp>
        <p:nvSpPr>
          <p:cNvPr id="47" name="Data Text">
            <a:extLst>
              <a:ext uri="{FF2B5EF4-FFF2-40B4-BE49-F238E27FC236}">
                <a16:creationId xmlns:a16="http://schemas.microsoft.com/office/drawing/2014/main" id="{B9E4E597-EFAC-72B8-DB0C-EB45CB2132FE}"/>
              </a:ext>
            </a:extLst>
          </p:cNvPr>
          <p:cNvSpPr/>
          <p:nvPr/>
        </p:nvSpPr>
        <p:spPr>
          <a:xfrm>
            <a:off x="6321366" y="5371088"/>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Applied AI</a:t>
            </a:r>
          </a:p>
        </p:txBody>
      </p:sp>
      <p:sp>
        <p:nvSpPr>
          <p:cNvPr id="48" name="Data Text">
            <a:extLst>
              <a:ext uri="{FF2B5EF4-FFF2-40B4-BE49-F238E27FC236}">
                <a16:creationId xmlns:a16="http://schemas.microsoft.com/office/drawing/2014/main" id="{C3A80321-BE80-A91B-4E4C-9D2601D29D58}"/>
              </a:ext>
            </a:extLst>
          </p:cNvPr>
          <p:cNvSpPr/>
          <p:nvPr/>
        </p:nvSpPr>
        <p:spPr>
          <a:xfrm>
            <a:off x="6321366" y="5797962"/>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Applied AI</a:t>
            </a:r>
          </a:p>
        </p:txBody>
      </p:sp>
      <p:sp>
        <p:nvSpPr>
          <p:cNvPr id="49" name="Data Text">
            <a:extLst>
              <a:ext uri="{FF2B5EF4-FFF2-40B4-BE49-F238E27FC236}">
                <a16:creationId xmlns:a16="http://schemas.microsoft.com/office/drawing/2014/main" id="{14BFE1BD-66C8-5DC9-FD95-00DE53E9C50B}"/>
              </a:ext>
            </a:extLst>
          </p:cNvPr>
          <p:cNvSpPr/>
          <p:nvPr/>
        </p:nvSpPr>
        <p:spPr>
          <a:xfrm>
            <a:off x="6321366" y="6224831"/>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Applied AI</a:t>
            </a:r>
          </a:p>
        </p:txBody>
      </p:sp>
      <p:cxnSp>
        <p:nvCxnSpPr>
          <p:cNvPr id="12" name="Straight Connector 11">
            <a:extLst>
              <a:ext uri="{FF2B5EF4-FFF2-40B4-BE49-F238E27FC236}">
                <a16:creationId xmlns:a16="http://schemas.microsoft.com/office/drawing/2014/main" id="{A0FF49A7-1FA7-F12C-FFA0-BBF7BE9E570D}"/>
              </a:ext>
              <a:ext uri="{C183D7F6-B498-43B3-948B-1728B52AA6E4}">
                <adec:decorative xmlns:adec="http://schemas.microsoft.com/office/drawing/2017/decorative" val="1"/>
              </a:ext>
            </a:extLst>
          </p:cNvPr>
          <p:cNvCxnSpPr>
            <a:cxnSpLocks/>
          </p:cNvCxnSpPr>
          <p:nvPr/>
        </p:nvCxnSpPr>
        <p:spPr>
          <a:xfrm flipV="1">
            <a:off x="9131983" y="1519398"/>
            <a:ext cx="3617" cy="5057229"/>
          </a:xfrm>
          <a:prstGeom prst="line">
            <a:avLst/>
          </a:prstGeom>
          <a:noFill/>
          <a:ln w="15875" cap="rnd">
            <a:gradFill flip="none" rotWithShape="1">
              <a:gsLst>
                <a:gs pos="0">
                  <a:srgbClr val="8DC8E8"/>
                </a:gs>
                <a:gs pos="100000">
                  <a:srgbClr val="CD98CF"/>
                </a:gs>
              </a:gsLst>
              <a:lin ang="10800000" scaled="1"/>
              <a:tileRect/>
            </a:gra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pic>
        <p:nvPicPr>
          <p:cNvPr id="22" name="Picture 2" descr="Outlook Logo">
            <a:extLst>
              <a:ext uri="{FF2B5EF4-FFF2-40B4-BE49-F238E27FC236}">
                <a16:creationId xmlns:a16="http://schemas.microsoft.com/office/drawing/2014/main" id="{D056D37C-1483-619D-5DC1-63EFE3C114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1372" y="3347240"/>
            <a:ext cx="390995" cy="2200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Xbox Logo">
            <a:extLst>
              <a:ext uri="{FF2B5EF4-FFF2-40B4-BE49-F238E27FC236}">
                <a16:creationId xmlns:a16="http://schemas.microsoft.com/office/drawing/2014/main" id="{2696F04E-BC88-B11D-CE74-551BE735C11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75781" y="2893444"/>
            <a:ext cx="422177" cy="23762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Linkedin logo">
            <a:extLst>
              <a:ext uri="{FF2B5EF4-FFF2-40B4-BE49-F238E27FC236}">
                <a16:creationId xmlns:a16="http://schemas.microsoft.com/office/drawing/2014/main" id="{77491144-8FF6-BE36-F617-22B28B96AF0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4756271" y="4224796"/>
            <a:ext cx="661198" cy="165300"/>
          </a:xfrm>
          <a:prstGeom prst="rect">
            <a:avLst/>
          </a:prstGeom>
        </p:spPr>
      </p:pic>
      <p:pic>
        <p:nvPicPr>
          <p:cNvPr id="55" name="Picture 54" descr="Microsoft Edge logo">
            <a:extLst>
              <a:ext uri="{FF2B5EF4-FFF2-40B4-BE49-F238E27FC236}">
                <a16:creationId xmlns:a16="http://schemas.microsoft.com/office/drawing/2014/main" id="{2C970A0F-D7E3-D95E-7B13-4BB2E22C2D67}"/>
              </a:ext>
            </a:extLst>
          </p:cNvPr>
          <p:cNvPicPr>
            <a:picLocks noChangeAspect="1"/>
          </p:cNvPicPr>
          <p:nvPr/>
        </p:nvPicPr>
        <p:blipFill rotWithShape="1">
          <a:blip r:embed="rId8"/>
          <a:srcRect l="32804" t="50538" r="29584" b="-12337"/>
          <a:stretch/>
        </p:blipFill>
        <p:spPr>
          <a:xfrm>
            <a:off x="4954013" y="5394195"/>
            <a:ext cx="418712" cy="371368"/>
          </a:xfrm>
          <a:prstGeom prst="rect">
            <a:avLst/>
          </a:prstGeom>
        </p:spPr>
      </p:pic>
      <p:pic>
        <p:nvPicPr>
          <p:cNvPr id="56" name="Picture 55" descr="Teams logo">
            <a:extLst>
              <a:ext uri="{FF2B5EF4-FFF2-40B4-BE49-F238E27FC236}">
                <a16:creationId xmlns:a16="http://schemas.microsoft.com/office/drawing/2014/main" id="{08FFE34D-D581-8E0B-A3D9-7F580C3A193E}"/>
              </a:ext>
            </a:extLst>
          </p:cNvPr>
          <p:cNvPicPr>
            <a:picLocks noChangeAspect="1"/>
          </p:cNvPicPr>
          <p:nvPr/>
        </p:nvPicPr>
        <p:blipFill rotWithShape="1">
          <a:blip r:embed="rId8"/>
          <a:srcRect t="50538" r="68868"/>
          <a:stretch/>
        </p:blipFill>
        <p:spPr>
          <a:xfrm>
            <a:off x="4902523" y="4570486"/>
            <a:ext cx="368693" cy="316215"/>
          </a:xfrm>
          <a:prstGeom prst="rect">
            <a:avLst/>
          </a:prstGeom>
        </p:spPr>
      </p:pic>
      <p:pic>
        <p:nvPicPr>
          <p:cNvPr id="58" name="Picture 2" descr="Windows logo">
            <a:extLst>
              <a:ext uri="{FF2B5EF4-FFF2-40B4-BE49-F238E27FC236}">
                <a16:creationId xmlns:a16="http://schemas.microsoft.com/office/drawing/2014/main" id="{73A4FD03-AD93-FBE5-425F-D56CC9708170}"/>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r="81090"/>
          <a:stretch/>
        </p:blipFill>
        <p:spPr bwMode="auto">
          <a:xfrm>
            <a:off x="4964892" y="3765532"/>
            <a:ext cx="243955" cy="23850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M365 logo">
            <a:extLst>
              <a:ext uri="{FF2B5EF4-FFF2-40B4-BE49-F238E27FC236}">
                <a16:creationId xmlns:a16="http://schemas.microsoft.com/office/drawing/2014/main" id="{09C8591E-68D4-8B2B-2BB9-BF1E23C9C909}"/>
              </a:ext>
            </a:extLst>
          </p:cNvPr>
          <p:cNvPicPr>
            <a:picLocks noChangeAspect="1"/>
          </p:cNvPicPr>
          <p:nvPr/>
        </p:nvPicPr>
        <p:blipFill>
          <a:blip r:embed="rId11"/>
          <a:stretch>
            <a:fillRect/>
          </a:stretch>
        </p:blipFill>
        <p:spPr>
          <a:xfrm>
            <a:off x="5041597" y="5867179"/>
            <a:ext cx="243546" cy="243546"/>
          </a:xfrm>
          <a:prstGeom prst="rect">
            <a:avLst/>
          </a:prstGeom>
        </p:spPr>
      </p:pic>
      <p:pic>
        <p:nvPicPr>
          <p:cNvPr id="63" name="Picture 62" descr="Power Platform logo">
            <a:extLst>
              <a:ext uri="{FF2B5EF4-FFF2-40B4-BE49-F238E27FC236}">
                <a16:creationId xmlns:a16="http://schemas.microsoft.com/office/drawing/2014/main" id="{4DDFB210-C83A-D011-75A4-FAB3A5DA6FA7}"/>
              </a:ext>
            </a:extLst>
          </p:cNvPr>
          <p:cNvPicPr>
            <a:picLocks noChangeAspect="1"/>
          </p:cNvPicPr>
          <p:nvPr/>
        </p:nvPicPr>
        <p:blipFill rotWithShape="1">
          <a:blip r:embed="rId12"/>
          <a:srcRect r="42454"/>
          <a:stretch/>
        </p:blipFill>
        <p:spPr>
          <a:xfrm>
            <a:off x="4770267" y="1592135"/>
            <a:ext cx="272283" cy="251914"/>
          </a:xfrm>
          <a:prstGeom prst="rect">
            <a:avLst/>
          </a:prstGeom>
        </p:spPr>
      </p:pic>
      <p:pic>
        <p:nvPicPr>
          <p:cNvPr id="66" name="Picture 65" descr="GitHub logo">
            <a:extLst>
              <a:ext uri="{FF2B5EF4-FFF2-40B4-BE49-F238E27FC236}">
                <a16:creationId xmlns:a16="http://schemas.microsoft.com/office/drawing/2014/main" id="{741CEB8F-67D5-37C1-D04E-422FF2707129}"/>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Lst>
          </a:blip>
          <a:srcRect l="54765"/>
          <a:stretch/>
        </p:blipFill>
        <p:spPr>
          <a:xfrm>
            <a:off x="5209403" y="1564532"/>
            <a:ext cx="261761" cy="308086"/>
          </a:xfrm>
          <a:prstGeom prst="rect">
            <a:avLst/>
          </a:prstGeom>
        </p:spPr>
      </p:pic>
      <p:grpSp>
        <p:nvGrpSpPr>
          <p:cNvPr id="67" name="Group 66" descr="Microsoft Bing logo">
            <a:extLst>
              <a:ext uri="{FF2B5EF4-FFF2-40B4-BE49-F238E27FC236}">
                <a16:creationId xmlns:a16="http://schemas.microsoft.com/office/drawing/2014/main" id="{5A31DE7D-D27C-035A-EE06-524FC792063D}"/>
              </a:ext>
            </a:extLst>
          </p:cNvPr>
          <p:cNvGrpSpPr/>
          <p:nvPr/>
        </p:nvGrpSpPr>
        <p:grpSpPr>
          <a:xfrm>
            <a:off x="4633091" y="6364265"/>
            <a:ext cx="1065758" cy="155813"/>
            <a:chOff x="4313601" y="6139508"/>
            <a:chExt cx="1289565" cy="207387"/>
          </a:xfrm>
        </p:grpSpPr>
        <p:pic>
          <p:nvPicPr>
            <p:cNvPr id="68" name="Picture 6">
              <a:extLst>
                <a:ext uri="{FF2B5EF4-FFF2-40B4-BE49-F238E27FC236}">
                  <a16:creationId xmlns:a16="http://schemas.microsoft.com/office/drawing/2014/main" id="{72A0BB58-CE3C-E2B8-40D5-EC3C8252824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918" r="83563"/>
            <a:stretch/>
          </p:blipFill>
          <p:spPr bwMode="auto">
            <a:xfrm>
              <a:off x="4313601" y="6139508"/>
              <a:ext cx="211963" cy="20738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a:extLst>
                <a:ext uri="{FF2B5EF4-FFF2-40B4-BE49-F238E27FC236}">
                  <a16:creationId xmlns:a16="http://schemas.microsoft.com/office/drawing/2014/main" id="{46CBD8AD-4BD5-F922-3CB9-69785A50F541}"/>
                </a:ext>
              </a:extLst>
            </p:cNvPr>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16437" t="8132" b="-1"/>
            <a:stretch/>
          </p:blipFill>
          <p:spPr bwMode="auto">
            <a:xfrm>
              <a:off x="4525562" y="6148454"/>
              <a:ext cx="1077604" cy="18878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51F52CCA-B6DA-D763-E6A4-8AA5F8E4A31A}"/>
              </a:ext>
              <a:ext uri="{C183D7F6-B498-43B3-948B-1728B52AA6E4}">
                <adec:decorative xmlns:adec="http://schemas.microsoft.com/office/drawing/2017/decorative" val="1"/>
              </a:ext>
            </a:extLst>
          </p:cNvPr>
          <p:cNvCxnSpPr>
            <a:cxnSpLocks/>
          </p:cNvCxnSpPr>
          <p:nvPr/>
        </p:nvCxnSpPr>
        <p:spPr>
          <a:xfrm flipV="1">
            <a:off x="6324980" y="1521818"/>
            <a:ext cx="0" cy="5054809"/>
          </a:xfrm>
          <a:prstGeom prst="line">
            <a:avLst/>
          </a:prstGeom>
          <a:noFill/>
          <a:ln w="15875" cap="rnd">
            <a:gradFill flip="none" rotWithShape="1">
              <a:gsLst>
                <a:gs pos="0">
                  <a:srgbClr val="8DC8E8"/>
                </a:gs>
                <a:gs pos="100000">
                  <a:srgbClr val="CD98CF"/>
                </a:gs>
              </a:gsLst>
              <a:lin ang="10800000" scaled="1"/>
              <a:tileRect/>
            </a:gra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pic>
        <p:nvPicPr>
          <p:cNvPr id="23" name="Picture 22" descr="Twitter logo">
            <a:extLst>
              <a:ext uri="{FF2B5EF4-FFF2-40B4-BE49-F238E27FC236}">
                <a16:creationId xmlns:a16="http://schemas.microsoft.com/office/drawing/2014/main" id="{38F06A2E-3528-E4D0-BCF2-BC743F27EA72}"/>
              </a:ext>
            </a:extLst>
          </p:cNvPr>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100000"/>
                    </a14:imgEffect>
                  </a14:imgLayer>
                </a14:imgProps>
              </a:ext>
            </a:extLst>
          </a:blip>
          <a:srcRect r="71079"/>
          <a:stretch/>
        </p:blipFill>
        <p:spPr>
          <a:xfrm>
            <a:off x="9782081" y="4653066"/>
            <a:ext cx="241017" cy="167531"/>
          </a:xfrm>
          <a:prstGeom prst="rect">
            <a:avLst/>
          </a:prstGeom>
        </p:spPr>
      </p:pic>
      <p:pic>
        <p:nvPicPr>
          <p:cNvPr id="26" name="Picture 25" descr="Uber logo">
            <a:extLst>
              <a:ext uri="{FF2B5EF4-FFF2-40B4-BE49-F238E27FC236}">
                <a16:creationId xmlns:a16="http://schemas.microsoft.com/office/drawing/2014/main" id="{747A8942-C0B8-9DB0-A2AB-71C2CB7A9609}"/>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9779124" y="3824129"/>
            <a:ext cx="1200155" cy="205375"/>
          </a:xfrm>
          <a:prstGeom prst="rect">
            <a:avLst/>
          </a:prstGeom>
        </p:spPr>
      </p:pic>
      <p:pic>
        <p:nvPicPr>
          <p:cNvPr id="53" name="Picture 2" descr="Download 1">
            <a:extLst>
              <a:ext uri="{FF2B5EF4-FFF2-40B4-BE49-F238E27FC236}">
                <a16:creationId xmlns:a16="http://schemas.microsoft.com/office/drawing/2014/main" id="{1164DB04-EF4E-A8AF-AF2F-AFDB4599B626}"/>
              </a:ext>
            </a:extLst>
          </p:cNvPr>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58864" y="1662118"/>
            <a:ext cx="731484" cy="1419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See the source image">
            <a:extLst>
              <a:ext uri="{FF2B5EF4-FFF2-40B4-BE49-F238E27FC236}">
                <a16:creationId xmlns:a16="http://schemas.microsoft.com/office/drawing/2014/main" id="{1E584D6A-A8AB-5D36-9135-3385B7DB60A9}"/>
              </a:ext>
            </a:extLst>
          </p:cNvPr>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t="22258" b="22258"/>
          <a:stretch/>
        </p:blipFill>
        <p:spPr bwMode="auto">
          <a:xfrm>
            <a:off x="10110004" y="3347883"/>
            <a:ext cx="564188" cy="176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descr="See the source image">
            <a:extLst>
              <a:ext uri="{FF2B5EF4-FFF2-40B4-BE49-F238E27FC236}">
                <a16:creationId xmlns:a16="http://schemas.microsoft.com/office/drawing/2014/main" id="{9DA7E415-A373-2388-3211-C1A509682A33}"/>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70382" y="6341386"/>
            <a:ext cx="358472" cy="14492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6" descr="See the source image">
            <a:extLst>
              <a:ext uri="{FF2B5EF4-FFF2-40B4-BE49-F238E27FC236}">
                <a16:creationId xmlns:a16="http://schemas.microsoft.com/office/drawing/2014/main" id="{3ED06617-5279-B6A1-6F08-04CE6C903902}"/>
              </a:ext>
            </a:extLst>
          </p:cNvPr>
          <p:cNvPicPr>
            <a:picLocks noChangeAspect="1" noChangeArrowheads="1"/>
          </p:cNvPicPr>
          <p:nvPr/>
        </p:nvPicPr>
        <p:blipFill rotWithShape="1">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rcRect l="26465" t="20532" r="26850" b="20532"/>
          <a:stretch/>
        </p:blipFill>
        <p:spPr bwMode="auto">
          <a:xfrm>
            <a:off x="10573992" y="6318165"/>
            <a:ext cx="209194" cy="19806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See the source image">
            <a:extLst>
              <a:ext uri="{FF2B5EF4-FFF2-40B4-BE49-F238E27FC236}">
                <a16:creationId xmlns:a16="http://schemas.microsoft.com/office/drawing/2014/main" id="{137D03DF-F928-D53E-EC63-E65211C66A7C}"/>
              </a:ext>
            </a:extLst>
          </p:cNvPr>
          <p:cNvPicPr>
            <a:picLocks noChangeAspect="1" noChangeArrowheads="1"/>
          </p:cNvPicPr>
          <p:nvPr/>
        </p:nvPicPr>
        <p:blipFill rotWithShape="1">
          <a:blip r:embed="rId30" cstate="print">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val="0"/>
              </a:ext>
            </a:extLst>
          </a:blip>
          <a:srcRect t="20164" b="18636"/>
          <a:stretch/>
        </p:blipFill>
        <p:spPr bwMode="auto">
          <a:xfrm>
            <a:off x="10082222" y="4171556"/>
            <a:ext cx="632048" cy="28791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Chevron Logo PNG Transparent &amp; SVG Vector - Freebie Supply">
            <a:extLst>
              <a:ext uri="{FF2B5EF4-FFF2-40B4-BE49-F238E27FC236}">
                <a16:creationId xmlns:a16="http://schemas.microsoft.com/office/drawing/2014/main" id="{F2FA7E20-D925-7221-2793-72C3CCC9B483}"/>
              </a:ext>
            </a:extLst>
          </p:cNvPr>
          <p:cNvPicPr>
            <a:picLocks noChangeAspect="1" noChangeArrowheads="1"/>
          </p:cNvPicPr>
          <p:nvPr/>
        </p:nvPicPr>
        <p:blipFill>
          <a:blip r:embed="rId32" cstate="print">
            <a:extLst>
              <a:ext uri="{BEBA8EAE-BF5A-486C-A8C5-ECC9F3942E4B}">
                <a14:imgProps xmlns:a14="http://schemas.microsoft.com/office/drawing/2010/main">
                  <a14:imgLayer r:embed="rId3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70531" y="5865581"/>
            <a:ext cx="177242" cy="21269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descr="USA Today logo">
            <a:extLst>
              <a:ext uri="{FF2B5EF4-FFF2-40B4-BE49-F238E27FC236}">
                <a16:creationId xmlns:a16="http://schemas.microsoft.com/office/drawing/2014/main" id="{BB86B658-0ECF-850E-10E7-901F622B21C8}"/>
              </a:ext>
            </a:extLst>
          </p:cNvPr>
          <p:cNvGrpSpPr/>
          <p:nvPr/>
        </p:nvGrpSpPr>
        <p:grpSpPr>
          <a:xfrm>
            <a:off x="10188131" y="5439082"/>
            <a:ext cx="493445" cy="244988"/>
            <a:chOff x="9857237" y="5319422"/>
            <a:chExt cx="580745" cy="301987"/>
          </a:xfrm>
        </p:grpSpPr>
        <p:pic>
          <p:nvPicPr>
            <p:cNvPr id="72" name="Picture 6">
              <a:extLst>
                <a:ext uri="{FF2B5EF4-FFF2-40B4-BE49-F238E27FC236}">
                  <a16:creationId xmlns:a16="http://schemas.microsoft.com/office/drawing/2014/main" id="{E89591C0-29B4-A2E2-4F88-64766F1B7EEC}"/>
                </a:ext>
              </a:extLst>
            </p:cNvPr>
            <p:cNvPicPr>
              <a:picLocks noChangeAspect="1" noChangeArrowheads="1"/>
            </p:cNvPicPr>
            <p:nvPr/>
          </p:nvPicPr>
          <p:blipFill rotWithShape="1">
            <a:blip r:embed="rId34" cstate="print">
              <a:extLst>
                <a:ext uri="{BEBA8EAE-BF5A-486C-A8C5-ECC9F3942E4B}">
                  <a14:imgProps xmlns:a14="http://schemas.microsoft.com/office/drawing/2010/main">
                    <a14:imgLayer r:embed="rId35">
                      <a14:imgEffect>
                        <a14:brightnessContrast bright="100000"/>
                      </a14:imgEffect>
                    </a14:imgLayer>
                  </a14:imgProps>
                </a:ext>
                <a:ext uri="{28A0092B-C50C-407E-A947-70E740481C1C}">
                  <a14:useLocalDpi xmlns:a14="http://schemas.microsoft.com/office/drawing/2010/main" val="0"/>
                </a:ext>
              </a:extLst>
            </a:blip>
            <a:srcRect l="55316"/>
            <a:stretch/>
          </p:blipFill>
          <p:spPr bwMode="auto">
            <a:xfrm>
              <a:off x="10178482" y="5319422"/>
              <a:ext cx="259500" cy="30198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a:extLst>
                <a:ext uri="{FF2B5EF4-FFF2-40B4-BE49-F238E27FC236}">
                  <a16:creationId xmlns:a16="http://schemas.microsoft.com/office/drawing/2014/main" id="{2155AECA-EA32-DA14-E228-C8DBA6D3E8D4}"/>
                </a:ext>
              </a:extLst>
            </p:cNvPr>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r="47543"/>
            <a:stretch/>
          </p:blipFill>
          <p:spPr bwMode="auto">
            <a:xfrm>
              <a:off x="9857237" y="5319422"/>
              <a:ext cx="304639" cy="301987"/>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Picture 73" descr="svt logo">
            <a:extLst>
              <a:ext uri="{FF2B5EF4-FFF2-40B4-BE49-F238E27FC236}">
                <a16:creationId xmlns:a16="http://schemas.microsoft.com/office/drawing/2014/main" id="{A95ED42B-179E-38D4-001E-CF54002874CC}"/>
              </a:ext>
            </a:extLst>
          </p:cNvPr>
          <p:cNvPicPr>
            <a:picLocks noChangeAspect="1"/>
          </p:cNvPicPr>
          <p:nvPr/>
        </p:nvPicPr>
        <p:blipFill rotWithShape="1">
          <a:blip r:embed="rId37">
            <a:extLst>
              <a:ext uri="{BEBA8EAE-BF5A-486C-A8C5-ECC9F3942E4B}">
                <a14:imgProps xmlns:a14="http://schemas.microsoft.com/office/drawing/2010/main">
                  <a14:imgLayer r:embed="rId38">
                    <a14:imgEffect>
                      <a14:brightnessContrast bright="100000"/>
                    </a14:imgEffect>
                  </a14:imgLayer>
                </a14:imgProps>
              </a:ext>
            </a:extLst>
          </a:blip>
          <a:srcRect l="29422" r="39599"/>
          <a:stretch/>
        </p:blipFill>
        <p:spPr>
          <a:xfrm>
            <a:off x="10148345" y="4639899"/>
            <a:ext cx="298748" cy="193864"/>
          </a:xfrm>
          <a:prstGeom prst="rect">
            <a:avLst/>
          </a:prstGeom>
        </p:spPr>
      </p:pic>
      <p:grpSp>
        <p:nvGrpSpPr>
          <p:cNvPr id="75" name="Group 74">
            <a:extLst>
              <a:ext uri="{FF2B5EF4-FFF2-40B4-BE49-F238E27FC236}">
                <a16:creationId xmlns:a16="http://schemas.microsoft.com/office/drawing/2014/main" id="{B144DBB5-FD80-28D0-A67E-DA3261231459}"/>
              </a:ext>
              <a:ext uri="{C183D7F6-B498-43B3-948B-1728B52AA6E4}">
                <adec:decorative xmlns:adec="http://schemas.microsoft.com/office/drawing/2017/decorative" val="1"/>
              </a:ext>
            </a:extLst>
          </p:cNvPr>
          <p:cNvGrpSpPr/>
          <p:nvPr/>
        </p:nvGrpSpPr>
        <p:grpSpPr>
          <a:xfrm>
            <a:off x="10522777" y="4646195"/>
            <a:ext cx="539950" cy="194424"/>
            <a:chOff x="10147406" y="5145996"/>
            <a:chExt cx="539950" cy="284656"/>
          </a:xfrm>
        </p:grpSpPr>
        <p:pic>
          <p:nvPicPr>
            <p:cNvPr id="76" name="Picture 75">
              <a:extLst>
                <a:ext uri="{FF2B5EF4-FFF2-40B4-BE49-F238E27FC236}">
                  <a16:creationId xmlns:a16="http://schemas.microsoft.com/office/drawing/2014/main" id="{4C2356A0-85B7-C64F-9CF6-1FC05329EA04}"/>
                </a:ext>
              </a:extLst>
            </p:cNvPr>
            <p:cNvPicPr>
              <a:picLocks noChangeAspect="1"/>
            </p:cNvPicPr>
            <p:nvPr/>
          </p:nvPicPr>
          <p:blipFill rotWithShape="1">
            <a:blip r:embed="rId39"/>
            <a:srcRect l="61499" r="18879"/>
            <a:stretch/>
          </p:blipFill>
          <p:spPr>
            <a:xfrm>
              <a:off x="10147406" y="5145996"/>
              <a:ext cx="277038" cy="283835"/>
            </a:xfrm>
            <a:prstGeom prst="rect">
              <a:avLst/>
            </a:prstGeom>
          </p:spPr>
        </p:pic>
        <p:pic>
          <p:nvPicPr>
            <p:cNvPr id="77" name="Picture 76">
              <a:extLst>
                <a:ext uri="{FF2B5EF4-FFF2-40B4-BE49-F238E27FC236}">
                  <a16:creationId xmlns:a16="http://schemas.microsoft.com/office/drawing/2014/main" id="{BB688323-C977-4CD2-74A1-E02D24B4D71B}"/>
                </a:ext>
              </a:extLst>
            </p:cNvPr>
            <p:cNvPicPr>
              <a:picLocks noChangeAspect="1"/>
            </p:cNvPicPr>
            <p:nvPr/>
          </p:nvPicPr>
          <p:blipFill rotWithShape="1">
            <a:blip r:embed="rId37">
              <a:extLst>
                <a:ext uri="{BEBA8EAE-BF5A-486C-A8C5-ECC9F3942E4B}">
                  <a14:imgProps xmlns:a14="http://schemas.microsoft.com/office/drawing/2010/main">
                    <a14:imgLayer r:embed="rId40">
                      <a14:imgEffect>
                        <a14:brightnessContrast bright="100000"/>
                      </a14:imgEffect>
                    </a14:imgLayer>
                  </a14:imgProps>
                </a:ext>
              </a:extLst>
            </a:blip>
            <a:srcRect l="80792" r="259"/>
            <a:stretch/>
          </p:blipFill>
          <p:spPr>
            <a:xfrm>
              <a:off x="10419821" y="5146817"/>
              <a:ext cx="267535" cy="283835"/>
            </a:xfrm>
            <a:prstGeom prst="rect">
              <a:avLst/>
            </a:prstGeom>
          </p:spPr>
        </p:pic>
      </p:grpSp>
      <p:pic>
        <p:nvPicPr>
          <p:cNvPr id="79" name="Picture 6" descr="A branded armored vehicle">
            <a:extLst>
              <a:ext uri="{FF2B5EF4-FFF2-40B4-BE49-F238E27FC236}">
                <a16:creationId xmlns:a16="http://schemas.microsoft.com/office/drawing/2014/main" id="{449734FC-2E84-3DE1-BC62-EA3309A38C13}"/>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101255" y="5845097"/>
            <a:ext cx="253102" cy="25310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A picture containing text, clipart&#10;&#10;Description automatically generated">
            <a:extLst>
              <a:ext uri="{FF2B5EF4-FFF2-40B4-BE49-F238E27FC236}">
                <a16:creationId xmlns:a16="http://schemas.microsoft.com/office/drawing/2014/main" id="{A5C7CB68-E264-12BA-8274-2A301A32F87A}"/>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115520" y="2945163"/>
            <a:ext cx="422702" cy="181960"/>
          </a:xfrm>
          <a:prstGeom prst="rect">
            <a:avLst/>
          </a:prstGeom>
        </p:spPr>
      </p:pic>
      <p:sp>
        <p:nvSpPr>
          <p:cNvPr id="80" name="Data Text">
            <a:extLst>
              <a:ext uri="{FF2B5EF4-FFF2-40B4-BE49-F238E27FC236}">
                <a16:creationId xmlns:a16="http://schemas.microsoft.com/office/drawing/2014/main" id="{77A4B853-754D-7792-7B3A-7BC5F4830BBE}"/>
              </a:ext>
            </a:extLst>
          </p:cNvPr>
          <p:cNvSpPr/>
          <p:nvPr/>
        </p:nvSpPr>
        <p:spPr>
          <a:xfrm>
            <a:off x="585209" y="5348196"/>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Content Reading &amp; Writing Experiences</a:t>
            </a:r>
          </a:p>
        </p:txBody>
      </p:sp>
      <p:sp>
        <p:nvSpPr>
          <p:cNvPr id="81" name="Data Text">
            <a:extLst>
              <a:ext uri="{FF2B5EF4-FFF2-40B4-BE49-F238E27FC236}">
                <a16:creationId xmlns:a16="http://schemas.microsoft.com/office/drawing/2014/main" id="{E6C377B1-2716-E7DF-118A-E2B3A0F6BAD5}"/>
              </a:ext>
            </a:extLst>
          </p:cNvPr>
          <p:cNvSpPr/>
          <p:nvPr/>
        </p:nvSpPr>
        <p:spPr>
          <a:xfrm>
            <a:off x="585209" y="5773618"/>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Extract Text from Documents &amp; Structure Data</a:t>
            </a:r>
          </a:p>
        </p:txBody>
      </p:sp>
      <p:sp>
        <p:nvSpPr>
          <p:cNvPr id="84" name="Data Text">
            <a:extLst>
              <a:ext uri="{FF2B5EF4-FFF2-40B4-BE49-F238E27FC236}">
                <a16:creationId xmlns:a16="http://schemas.microsoft.com/office/drawing/2014/main" id="{D8EB2973-3452-D02D-4A53-3B1089372DD3}"/>
              </a:ext>
            </a:extLst>
          </p:cNvPr>
          <p:cNvSpPr/>
          <p:nvPr/>
        </p:nvSpPr>
        <p:spPr>
          <a:xfrm>
            <a:off x="585209" y="6199037"/>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Search as a Service </a:t>
            </a:r>
          </a:p>
        </p:txBody>
      </p:sp>
      <p:sp>
        <p:nvSpPr>
          <p:cNvPr id="89" name="Data Text">
            <a:extLst>
              <a:ext uri="{FF2B5EF4-FFF2-40B4-BE49-F238E27FC236}">
                <a16:creationId xmlns:a16="http://schemas.microsoft.com/office/drawing/2014/main" id="{5D6C6C42-6F8A-C3E1-3BD5-B601567D49FB}"/>
              </a:ext>
            </a:extLst>
          </p:cNvPr>
          <p:cNvSpPr/>
          <p:nvPr/>
        </p:nvSpPr>
        <p:spPr>
          <a:xfrm>
            <a:off x="585209" y="2370242"/>
            <a:ext cx="3352835" cy="427562"/>
          </a:xfrm>
          <a:prstGeom prst="rect">
            <a:avLst/>
          </a:prstGeom>
          <a:noFill/>
        </p:spPr>
        <p:txBody>
          <a:bodyPr wrap="square" lIns="0" tIns="0" rIns="180000" bIns="0" rtlCol="0" anchor="ctr">
            <a:noAutofit/>
          </a:bodyPr>
          <a:lstStyle/>
          <a:p>
            <a:pPr marL="0" marR="0" lvl="0" indent="0" algn="r" defTabSz="914011"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Content &amp; Design Production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Data Text">
            <a:extLst>
              <a:ext uri="{FF2B5EF4-FFF2-40B4-BE49-F238E27FC236}">
                <a16:creationId xmlns:a16="http://schemas.microsoft.com/office/drawing/2014/main" id="{242EA6B6-C25F-C451-F377-C3D8F2FEEE02}"/>
              </a:ext>
            </a:extLst>
          </p:cNvPr>
          <p:cNvSpPr/>
          <p:nvPr/>
        </p:nvSpPr>
        <p:spPr>
          <a:xfrm>
            <a:off x="585209" y="2795664"/>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Personalized Recommendations</a:t>
            </a:r>
          </a:p>
        </p:txBody>
      </p:sp>
      <p:sp>
        <p:nvSpPr>
          <p:cNvPr id="91" name="Data Text">
            <a:extLst>
              <a:ext uri="{FF2B5EF4-FFF2-40B4-BE49-F238E27FC236}">
                <a16:creationId xmlns:a16="http://schemas.microsoft.com/office/drawing/2014/main" id="{A19B1358-BD61-EDF9-F932-31DC7BC66BFC}"/>
              </a:ext>
            </a:extLst>
          </p:cNvPr>
          <p:cNvSpPr/>
          <p:nvPr/>
        </p:nvSpPr>
        <p:spPr>
          <a:xfrm>
            <a:off x="585209" y="3221086"/>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Contextual Assistance</a:t>
            </a:r>
          </a:p>
        </p:txBody>
      </p:sp>
      <p:sp>
        <p:nvSpPr>
          <p:cNvPr id="92" name="Data Text">
            <a:extLst>
              <a:ext uri="{FF2B5EF4-FFF2-40B4-BE49-F238E27FC236}">
                <a16:creationId xmlns:a16="http://schemas.microsoft.com/office/drawing/2014/main" id="{6874B331-3B68-9B72-4423-20F857E39E22}"/>
              </a:ext>
            </a:extLst>
          </p:cNvPr>
          <p:cNvSpPr/>
          <p:nvPr/>
        </p:nvSpPr>
        <p:spPr>
          <a:xfrm>
            <a:off x="585209" y="3646508"/>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Biometric Detection &amp; Identity Verification</a:t>
            </a:r>
          </a:p>
        </p:txBody>
      </p:sp>
      <p:sp>
        <p:nvSpPr>
          <p:cNvPr id="93" name="Data Text">
            <a:extLst>
              <a:ext uri="{FF2B5EF4-FFF2-40B4-BE49-F238E27FC236}">
                <a16:creationId xmlns:a16="http://schemas.microsoft.com/office/drawing/2014/main" id="{E3326077-358C-9BD9-EBE9-9CCE15D91FFA}"/>
              </a:ext>
            </a:extLst>
          </p:cNvPr>
          <p:cNvSpPr/>
          <p:nvPr/>
        </p:nvSpPr>
        <p:spPr>
          <a:xfrm>
            <a:off x="585209" y="4071930"/>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Image Captioning, SEO &amp; Accessibility</a:t>
            </a:r>
          </a:p>
        </p:txBody>
      </p:sp>
      <p:sp>
        <p:nvSpPr>
          <p:cNvPr id="94" name="Data Text">
            <a:extLst>
              <a:ext uri="{FF2B5EF4-FFF2-40B4-BE49-F238E27FC236}">
                <a16:creationId xmlns:a16="http://schemas.microsoft.com/office/drawing/2014/main" id="{051A1BC2-9CA9-1A34-5E5C-6CE8906CA522}"/>
              </a:ext>
            </a:extLst>
          </p:cNvPr>
          <p:cNvSpPr/>
          <p:nvPr/>
        </p:nvSpPr>
        <p:spPr>
          <a:xfrm>
            <a:off x="585209" y="4497352"/>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Speech Transcription &amp; Captioning</a:t>
            </a:r>
          </a:p>
        </p:txBody>
      </p:sp>
      <p:sp>
        <p:nvSpPr>
          <p:cNvPr id="95" name="Data Text">
            <a:extLst>
              <a:ext uri="{FF2B5EF4-FFF2-40B4-BE49-F238E27FC236}">
                <a16:creationId xmlns:a16="http://schemas.microsoft.com/office/drawing/2014/main" id="{714567A1-52BB-A604-521D-9314D95F23A6}"/>
              </a:ext>
            </a:extLst>
          </p:cNvPr>
          <p:cNvSpPr/>
          <p:nvPr/>
        </p:nvSpPr>
        <p:spPr>
          <a:xfrm>
            <a:off x="585209" y="1944820"/>
            <a:ext cx="3352835" cy="427562"/>
          </a:xfrm>
          <a:prstGeom prst="rect">
            <a:avLst/>
          </a:prstGeom>
          <a:noFill/>
        </p:spPr>
        <p:txBody>
          <a:bodyPr wrap="square" lIns="0" tIns="0" rIns="180000" bIns="0" rtlCol="0" anchor="ctr">
            <a:noAutofit/>
          </a:bodyPr>
          <a:lstStyle/>
          <a:p>
            <a:pPr marL="0" marR="0" lvl="0" indent="0" algn="r" defTabSz="914011"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Copilot for every job role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6" name="Picture 2" descr="Microsoft Dynamics 365 – Hitachi Solutions">
            <a:extLst>
              <a:ext uri="{FF2B5EF4-FFF2-40B4-BE49-F238E27FC236}">
                <a16:creationId xmlns:a16="http://schemas.microsoft.com/office/drawing/2014/main" id="{0067A436-391B-3E19-2070-4F5C735F747F}"/>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196843" y="2048590"/>
            <a:ext cx="243971" cy="24397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2" descr="Lufthansa Logo">
            <a:hlinkClick r:id="rId44"/>
            <a:extLst>
              <a:ext uri="{FF2B5EF4-FFF2-40B4-BE49-F238E27FC236}">
                <a16:creationId xmlns:a16="http://schemas.microsoft.com/office/drawing/2014/main" id="{079F878C-477A-912E-C4D7-F009E5E6FC5D}"/>
              </a:ext>
            </a:extLst>
          </p:cNvPr>
          <p:cNvPicPr>
            <a:picLocks noChangeAspect="1" noChangeArrowheads="1"/>
          </p:cNvPicPr>
          <p:nvPr/>
        </p:nvPicPr>
        <p:blipFill rotWithShape="1">
          <a:blip r:embed="rId45" cstate="print">
            <a:extLst>
              <a:ext uri="{BEBA8EAE-BF5A-486C-A8C5-ECC9F3942E4B}">
                <a14:imgProps xmlns:a14="http://schemas.microsoft.com/office/drawing/2010/main">
                  <a14:imgLayer r:embed="rId46">
                    <a14:imgEffect>
                      <a14:brightnessContrast bright="100000"/>
                    </a14:imgEffect>
                  </a14:imgLayer>
                </a14:imgProps>
              </a:ext>
              <a:ext uri="{28A0092B-C50C-407E-A947-70E740481C1C}">
                <a14:useLocalDpi xmlns:a14="http://schemas.microsoft.com/office/drawing/2010/main" val="0"/>
              </a:ext>
            </a:extLst>
          </a:blip>
          <a:srcRect t="26655" b="26655"/>
          <a:stretch/>
        </p:blipFill>
        <p:spPr bwMode="auto">
          <a:xfrm>
            <a:off x="9961878" y="2034942"/>
            <a:ext cx="729986" cy="19183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4" descr="PPT logo">
            <a:extLst>
              <a:ext uri="{FF2B5EF4-FFF2-40B4-BE49-F238E27FC236}">
                <a16:creationId xmlns:a16="http://schemas.microsoft.com/office/drawing/2014/main" id="{08EC3E6B-E44F-C647-41A9-BF11E56C3076}"/>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946578" y="2476105"/>
            <a:ext cx="272072" cy="252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Polaris | T.C. Sports in Trout Creek, NY">
            <a:extLst>
              <a:ext uri="{FF2B5EF4-FFF2-40B4-BE49-F238E27FC236}">
                <a16:creationId xmlns:a16="http://schemas.microsoft.com/office/drawing/2014/main" id="{661846B9-3F2E-9060-CE51-8EF202D8603C}"/>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l="25486"/>
          <a:stretch/>
        </p:blipFill>
        <p:spPr bwMode="auto">
          <a:xfrm>
            <a:off x="9926260" y="2496210"/>
            <a:ext cx="801222" cy="215054"/>
          </a:xfrm>
          <a:prstGeom prst="rect">
            <a:avLst/>
          </a:prstGeom>
          <a:noFill/>
          <a:extLst>
            <a:ext uri="{909E8E84-426E-40DD-AFC4-6F175D3DCCD1}">
              <a14:hiddenFill xmlns:a14="http://schemas.microsoft.com/office/drawing/2010/main">
                <a:solidFill>
                  <a:srgbClr val="FFFFFF"/>
                </a:solidFill>
              </a14:hiddenFill>
            </a:ext>
          </a:extLst>
        </p:spPr>
      </p:pic>
      <p:sp>
        <p:nvSpPr>
          <p:cNvPr id="24" name="Data Text">
            <a:extLst>
              <a:ext uri="{FF2B5EF4-FFF2-40B4-BE49-F238E27FC236}">
                <a16:creationId xmlns:a16="http://schemas.microsoft.com/office/drawing/2014/main" id="{9EBC9D0E-52AC-FB24-319E-14217AE29D33}"/>
              </a:ext>
            </a:extLst>
          </p:cNvPr>
          <p:cNvSpPr/>
          <p:nvPr/>
        </p:nvSpPr>
        <p:spPr>
          <a:xfrm>
            <a:off x="585209" y="4922774"/>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Insider Risk Management</a:t>
            </a:r>
          </a:p>
        </p:txBody>
      </p:sp>
      <p:sp>
        <p:nvSpPr>
          <p:cNvPr id="25" name="Data Text">
            <a:extLst>
              <a:ext uri="{FF2B5EF4-FFF2-40B4-BE49-F238E27FC236}">
                <a16:creationId xmlns:a16="http://schemas.microsoft.com/office/drawing/2014/main" id="{FF079221-E110-68FE-1338-09D4075B4FB7}"/>
              </a:ext>
            </a:extLst>
          </p:cNvPr>
          <p:cNvSpPr/>
          <p:nvPr/>
        </p:nvSpPr>
        <p:spPr>
          <a:xfrm>
            <a:off x="6321366" y="4944214"/>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pic>
        <p:nvPicPr>
          <p:cNvPr id="6148" name="Picture 4" descr="EY &amp; Celonis: Launching a Strategic Partnership">
            <a:extLst>
              <a:ext uri="{FF2B5EF4-FFF2-40B4-BE49-F238E27FC236}">
                <a16:creationId xmlns:a16="http://schemas.microsoft.com/office/drawing/2014/main" id="{6E649AEE-AC4F-3A1A-CD3D-6DF46A1582C8}"/>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0227806" y="5039068"/>
            <a:ext cx="234181" cy="23418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4419CA53-D5D4-72BA-D161-1E5C48323AAF}"/>
              </a:ext>
              <a:ext uri="{C183D7F6-B498-43B3-948B-1728B52AA6E4}">
                <adec:decorative xmlns:adec="http://schemas.microsoft.com/office/drawing/2017/decorative" val="1"/>
              </a:ext>
            </a:extLst>
          </p:cNvPr>
          <p:cNvCxnSpPr/>
          <p:nvPr/>
        </p:nvCxnSpPr>
        <p:spPr>
          <a:xfrm>
            <a:off x="585209" y="6204841"/>
            <a:ext cx="11015469" cy="0"/>
          </a:xfrm>
          <a:prstGeom prst="line">
            <a:avLst/>
          </a:prstGeom>
          <a:ln>
            <a:solidFill>
              <a:schemeClr val="tx2">
                <a:lumMod val="50000"/>
              </a:schemeClr>
            </a:solidFill>
          </a:ln>
        </p:spPr>
        <p:style>
          <a:lnRef idx="1">
            <a:schemeClr val="dk1"/>
          </a:lnRef>
          <a:fillRef idx="0">
            <a:schemeClr val="dk1"/>
          </a:fillRef>
          <a:effectRef idx="0">
            <a:schemeClr val="dk1"/>
          </a:effectRef>
          <a:fontRef idx="minor">
            <a:schemeClr val="tx1"/>
          </a:fontRef>
        </p:style>
      </p:cxnSp>
      <p:pic>
        <p:nvPicPr>
          <p:cNvPr id="10" name="Picture 27" descr="M365 copilot logo">
            <a:extLst>
              <a:ext uri="{FF2B5EF4-FFF2-40B4-BE49-F238E27FC236}">
                <a16:creationId xmlns:a16="http://schemas.microsoft.com/office/drawing/2014/main" id="{BFCFCEDD-CA74-71B3-204C-2F8D2C7EE2E3}"/>
              </a:ext>
            </a:extLst>
          </p:cNvPr>
          <p:cNvPicPr>
            <a:picLocks noChangeAspect="1"/>
          </p:cNvPicPr>
          <p:nvPr/>
        </p:nvPicPr>
        <p:blipFill>
          <a:blip r:embed="rId50"/>
          <a:stretch>
            <a:fillRect/>
          </a:stretch>
        </p:blipFill>
        <p:spPr>
          <a:xfrm>
            <a:off x="4581582" y="2032256"/>
            <a:ext cx="231741" cy="247295"/>
          </a:xfrm>
          <a:prstGeom prst="rect">
            <a:avLst/>
          </a:prstGeom>
        </p:spPr>
      </p:pic>
      <p:pic>
        <p:nvPicPr>
          <p:cNvPr id="28" name="Picture 27" descr="Graphical user interface&#10;&#10;Description automatically generated with medium confidence">
            <a:extLst>
              <a:ext uri="{FF2B5EF4-FFF2-40B4-BE49-F238E27FC236}">
                <a16:creationId xmlns:a16="http://schemas.microsoft.com/office/drawing/2014/main" id="{D7CA8D43-9D65-9AA8-43F1-B0ABC5FB083B}"/>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4383825" y="4900628"/>
            <a:ext cx="1497786" cy="452304"/>
          </a:xfrm>
          <a:prstGeom prst="rect">
            <a:avLst/>
          </a:prstGeom>
        </p:spPr>
      </p:pic>
      <p:pic>
        <p:nvPicPr>
          <p:cNvPr id="29" name="Picture 28" descr="Graphical user interface&#10;&#10;Description automatically generated with medium confidence">
            <a:extLst>
              <a:ext uri="{FF2B5EF4-FFF2-40B4-BE49-F238E27FC236}">
                <a16:creationId xmlns:a16="http://schemas.microsoft.com/office/drawing/2014/main" id="{00242D51-F8FF-40B8-C64B-555B65277169}"/>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4829023" y="1930200"/>
            <a:ext cx="1497786" cy="452304"/>
          </a:xfrm>
          <a:prstGeom prst="rect">
            <a:avLst/>
          </a:prstGeom>
        </p:spPr>
      </p:pic>
    </p:spTree>
    <p:extLst>
      <p:ext uri="{BB962C8B-B14F-4D97-AF65-F5344CB8AC3E}">
        <p14:creationId xmlns:p14="http://schemas.microsoft.com/office/powerpoint/2010/main" val="3339228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0.02787 0.00023 L 2.29167E-6 2.96296E-6 " pathEditMode="relative" rAng="0" ptsTypes="AA">
                                      <p:cBhvr>
                                        <p:cTn id="9" dur="700" fill="hold"/>
                                        <p:tgtEl>
                                          <p:spTgt spid="5"/>
                                        </p:tgtEl>
                                        <p:attrNameLst>
                                          <p:attrName>ppt_x</p:attrName>
                                          <p:attrName>ppt_y</p:attrName>
                                        </p:attrNameLst>
                                      </p:cBhvr>
                                      <p:rCtr x="1393" y="-23"/>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50000" fill="hold" grpId="1" nodeType="withEffect">
                                  <p:stCondLst>
                                    <p:cond delay="200"/>
                                  </p:stCondLst>
                                  <p:childTnLst>
                                    <p:animMotion origin="layout" path="M -0.02786 0.00023 L -4.16667E-7 3.7037E-7 " pathEditMode="relative" rAng="0" ptsTypes="AA">
                                      <p:cBhvr>
                                        <p:cTn id="14" dur="700" fill="hold"/>
                                        <p:tgtEl>
                                          <p:spTgt spid="4"/>
                                        </p:tgtEl>
                                        <p:attrNameLst>
                                          <p:attrName>ppt_x</p:attrName>
                                          <p:attrName>ppt_y</p:attrName>
                                        </p:attrNameLst>
                                      </p:cBhvr>
                                      <p:rCtr x="1393" y="-23"/>
                                    </p:animMotion>
                                  </p:childTnLst>
                                </p:cTn>
                              </p:par>
                              <p:par>
                                <p:cTn id="15" presetID="10" presetClass="entr" presetSubtype="0" fill="hold" grpId="0" nodeType="withEffect">
                                  <p:stCondLst>
                                    <p:cond delay="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50000" fill="hold" grpId="1" nodeType="withEffect">
                                  <p:stCondLst>
                                    <p:cond delay="300"/>
                                  </p:stCondLst>
                                  <p:childTnLst>
                                    <p:animMotion origin="layout" path="M -0.02786 0.00023 L -4.375E-6 3.7037E-7 " pathEditMode="relative" rAng="0" ptsTypes="AA">
                                      <p:cBhvr>
                                        <p:cTn id="19" dur="700" fill="hold"/>
                                        <p:tgtEl>
                                          <p:spTgt spid="6"/>
                                        </p:tgtEl>
                                        <p:attrNameLst>
                                          <p:attrName>ppt_x</p:attrName>
                                          <p:attrName>ppt_y</p:attrName>
                                        </p:attrNameLst>
                                      </p:cBhvr>
                                      <p:rCtr x="1393" y="-23"/>
                                    </p:animMotion>
                                  </p:childTnLst>
                                </p:cTn>
                              </p:par>
                              <p:par>
                                <p:cTn id="20" presetID="10" presetClass="entr" presetSubtype="0" fill="hold" grpId="0"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400"/>
                                  </p:stCondLst>
                                  <p:childTnLst>
                                    <p:animMotion origin="layout" path="M -0.02787 0.00023 L 3.75E-6 3.7037E-7 " pathEditMode="relative" rAng="0" ptsTypes="AA">
                                      <p:cBhvr>
                                        <p:cTn id="24" dur="700" fill="hold"/>
                                        <p:tgtEl>
                                          <p:spTgt spid="7"/>
                                        </p:tgtEl>
                                        <p:attrNameLst>
                                          <p:attrName>ppt_x</p:attrName>
                                          <p:attrName>ppt_y</p:attrName>
                                        </p:attrNameLst>
                                      </p:cBhvr>
                                      <p:rCtr x="1393" y="-23"/>
                                    </p:animMotion>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2.08333E-7 -3.33333E-6 L -2.08333E-7 0.03542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50000" fill="hold" grpId="1" nodeType="withEffect">
                                  <p:stCondLst>
                                    <p:cond delay="0"/>
                                  </p:stCondLst>
                                  <p:childTnLst>
                                    <p:animMotion origin="layout" path="M -0.02786 0.00023 L 0 1.11111E-6 " pathEditMode="relative" rAng="0" ptsTypes="AA">
                                      <p:cBhvr>
                                        <p:cTn id="34" dur="700" fill="hold"/>
                                        <p:tgtEl>
                                          <p:spTgt spid="101"/>
                                        </p:tgtEl>
                                        <p:attrNameLst>
                                          <p:attrName>ppt_x</p:attrName>
                                          <p:attrName>ppt_y</p:attrName>
                                        </p:attrNameLst>
                                      </p:cBhvr>
                                      <p:rCtr x="139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5" grpId="0" animBg="1"/>
      <p:bldP spid="5" grpId="1" animBg="1"/>
      <p:bldP spid="6" grpId="0"/>
      <p:bldP spid="6" grpId="1"/>
      <p:bldP spid="7" grpId="0"/>
      <p:bldP spid="7" grpId="1"/>
      <p:bldP spid="2" grpId="0"/>
      <p:bldP spid="2" grpId="1"/>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232475" y="400401"/>
            <a:ext cx="11374308" cy="492443"/>
          </a:xfrm>
        </p:spPr>
        <p:txBody>
          <a:bodyPr/>
          <a:lstStyle/>
          <a:p>
            <a:pPr algn="ctr"/>
            <a:r>
              <a:rPr lang="en-US" sz="3200" dirty="0"/>
              <a:t>Azure AI Portfolio</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780" y="1170662"/>
              <a:ext cx="1889575" cy="69449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6426" y="1109708"/>
              <a:ext cx="1838958" cy="808820"/>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OpenAI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Tree>
    <p:extLst>
      <p:ext uri="{BB962C8B-B14F-4D97-AF65-F5344CB8AC3E}">
        <p14:creationId xmlns:p14="http://schemas.microsoft.com/office/powerpoint/2010/main" val="3685734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C233284B-191A-84A9-88DC-34517D8B4114}"/>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543BE201-D1D7-F9A7-67D3-D431DA596DB9}"/>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C6F4B089-67C9-D251-B348-EC7ECA0CBA8C}"/>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093DF91F-2E46-1933-286F-09C656DD8115}"/>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2344E23D-8313-C487-7D64-070749CAF185}"/>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DEC03953-A610-588E-5C72-0E8A0F36C592}"/>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92D52C35-D73B-A2A0-F23F-74D5F08E6307}"/>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1CF31E4A-DA7E-BF5A-84CE-6FDF0C7BC3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045D767-F9F9-BCCA-3400-EE3E306AE311}"/>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4941E67B-AC57-7D80-E202-04D7320CE1EF}"/>
              </a:ext>
            </a:extLst>
          </p:cNvPr>
          <p:cNvSpPr>
            <a:spLocks noGrp="1"/>
          </p:cNvSpPr>
          <p:nvPr>
            <p:ph type="title"/>
          </p:nvPr>
        </p:nvSpPr>
        <p:spPr/>
        <p:txBody>
          <a:bodyPr/>
          <a:lstStyle/>
          <a:p>
            <a:r>
              <a:rPr lang="en-US"/>
              <a:t>This is a new moment for AI</a:t>
            </a:r>
          </a:p>
        </p:txBody>
      </p:sp>
      <p:sp>
        <p:nvSpPr>
          <p:cNvPr id="13" name="Rectangle: Rounded Corners 56">
            <a:extLst>
              <a:ext uri="{FF2B5EF4-FFF2-40B4-BE49-F238E27FC236}">
                <a16:creationId xmlns:a16="http://schemas.microsoft.com/office/drawing/2014/main" id="{DFE2568E-E8D2-CC6C-AA47-03D213F42BA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CDD4DE75-06F8-AD29-C769-E337A0380686}"/>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B0ADDA"/>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the field of computer science that seeks to create intelligent machines that can replicate or exceed human intelligence.</a:t>
            </a:r>
          </a:p>
        </p:txBody>
      </p:sp>
      <p:sp>
        <p:nvSpPr>
          <p:cNvPr id="18" name="Text Placeholder 8">
            <a:extLst>
              <a:ext uri="{FF2B5EF4-FFF2-40B4-BE49-F238E27FC236}">
                <a16:creationId xmlns:a16="http://schemas.microsoft.com/office/drawing/2014/main" id="{5F9CED03-75D6-F451-7304-C07F489C1637}"/>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B0ADDA"/>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3D484A-9BA9-46BF-F913-A870EDA91E30}"/>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B0ADDA"/>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3EBC9E90-60A6-0882-9AE7-D4DC35C3629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EF743D-4999-77A3-1D70-D15CFF217C73}"/>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45A5F7FA-2016-5F97-9E4F-CE5F4E4A22C1}"/>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4E967E1E-44AC-302B-484D-9233E558620D}"/>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27CF6A4E-7121-D146-938C-8968C4CC6DB3}"/>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B0ADDA"/>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1318104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1691AF-0D68-9340-75B5-7F0D1F546A6E}"/>
              </a:ext>
            </a:extLst>
          </p:cNvPr>
          <p:cNvSpPr txBox="1"/>
          <p:nvPr/>
        </p:nvSpPr>
        <p:spPr>
          <a:xfrm>
            <a:off x="1450465" y="2598003"/>
            <a:ext cx="9291070" cy="83099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AI will reinvent </a:t>
            </a:r>
            <a:r>
              <a:rPr kumimoji="0" lang="en-US" sz="5400" b="0" i="0" u="none" strike="noStrike" kern="1200" cap="none" spc="-50" normalizeH="0" baseline="0" noProof="0">
                <a:ln w="3175">
                  <a:noFill/>
                </a:ln>
                <a:solidFill>
                  <a:srgbClr val="FFFFFF"/>
                </a:solidFill>
                <a:effectLst/>
                <a:uLnTx/>
                <a:uFillTx/>
                <a:latin typeface="Segoe UI Semibold"/>
                <a:ea typeface="+mn-ea"/>
                <a:cs typeface="Segoe UI" pitchFamily="34" charset="0"/>
              </a:rPr>
              <a:t>every industry</a:t>
            </a:r>
          </a:p>
        </p:txBody>
      </p:sp>
      <p:sp>
        <p:nvSpPr>
          <p:cNvPr id="3" name="Title 2">
            <a:extLst>
              <a:ext uri="{FF2B5EF4-FFF2-40B4-BE49-F238E27FC236}">
                <a16:creationId xmlns:a16="http://schemas.microsoft.com/office/drawing/2014/main" id="{F7F195AC-DDAB-79AF-D422-8B2063BB9453}"/>
              </a:ext>
            </a:extLst>
          </p:cNvPr>
          <p:cNvSpPr>
            <a:spLocks noGrp="1"/>
          </p:cNvSpPr>
          <p:nvPr>
            <p:ph type="title" idx="4294967295"/>
          </p:nvPr>
        </p:nvSpPr>
        <p:spPr>
          <a:xfrm>
            <a:off x="1174750" y="-969963"/>
            <a:ext cx="11017250" cy="554038"/>
          </a:xfrm>
        </p:spPr>
        <p:txBody>
          <a:bodyPr/>
          <a:lstStyle/>
          <a:p>
            <a:r>
              <a:rPr lang="en-US"/>
              <a:t>AI will reinvent every</a:t>
            </a:r>
            <a:r>
              <a:rPr lang="en-US" baseline="0"/>
              <a:t> industry</a:t>
            </a:r>
            <a:endParaRPr lang="en-US"/>
          </a:p>
        </p:txBody>
      </p:sp>
    </p:spTree>
    <p:extLst>
      <p:ext uri="{BB962C8B-B14F-4D97-AF65-F5344CB8AC3E}">
        <p14:creationId xmlns:p14="http://schemas.microsoft.com/office/powerpoint/2010/main" val="315258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1.85185E-6 L 0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descr="Slide showing Microsoft Cloud with 6 Industry specific offerings; Microsoft Cloud for Financial Services, Microsoft Cloud for Healthcare, Microsoft Cloud for Sustainability, Microsoft Cloud for retail, Microsoft Cloud for Manufacturing and Microsoft Cloud for Nonprofit">
            <a:extLst>
              <a:ext uri="{FF2B5EF4-FFF2-40B4-BE49-F238E27FC236}">
                <a16:creationId xmlns:a16="http://schemas.microsoft.com/office/drawing/2014/main" id="{95326A3D-FB78-D355-A1C9-DE151F7F6BF1}"/>
              </a:ext>
            </a:extLst>
          </p:cNvPr>
          <p:cNvSpPr/>
          <p:nvPr/>
        </p:nvSpPr>
        <p:spPr bwMode="auto">
          <a:xfrm>
            <a:off x="584200" y="1224062"/>
            <a:ext cx="11025188" cy="4535388"/>
          </a:xfrm>
          <a:prstGeom prst="roundRect">
            <a:avLst>
              <a:gd name="adj" fmla="val 2088"/>
            </a:avLst>
          </a:prstGeom>
          <a:solidFill>
            <a:schemeClr val="bg1"/>
          </a:solidFill>
          <a:ln>
            <a:gradFill flip="none" rotWithShape="1">
              <a:gsLst>
                <a:gs pos="20000">
                  <a:schemeClr val="bg1">
                    <a:lumMod val="65000"/>
                    <a:lumOff val="35000"/>
                  </a:schemeClr>
                </a:gs>
                <a:gs pos="30000">
                  <a:schemeClr val="bg1"/>
                </a:gs>
                <a:gs pos="70000">
                  <a:schemeClr val="bg1"/>
                </a:gs>
                <a:gs pos="80000">
                  <a:schemeClr val="accent1"/>
                </a:gs>
              </a:gsLst>
              <a:lin ang="0" scaled="1"/>
              <a:tileRect/>
            </a:gradFill>
            <a:headEnd type="none" w="med" len="med"/>
            <a:tailEnd type="none" w="med" len="med"/>
          </a:ln>
          <a:effectLst>
            <a:outerShdw blurRad="381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5C456C03-85A8-6580-4D9E-03DF8694CA3F}"/>
              </a:ext>
              <a:ext uri="{C183D7F6-B498-43B3-948B-1728B52AA6E4}">
                <adec:decorative xmlns:adec="http://schemas.microsoft.com/office/drawing/2017/decorative" val="1"/>
              </a:ext>
            </a:extLst>
          </p:cNvPr>
          <p:cNvGrpSpPr/>
          <p:nvPr/>
        </p:nvGrpSpPr>
        <p:grpSpPr>
          <a:xfrm>
            <a:off x="1255232" y="1670258"/>
            <a:ext cx="1455527" cy="740068"/>
            <a:chOff x="2802659" y="490317"/>
            <a:chExt cx="1455527" cy="740068"/>
          </a:xfrm>
        </p:grpSpPr>
        <p:sp>
          <p:nvSpPr>
            <p:cNvPr id="182" name="Rectangle 181" descr="Microsoft Cloud &#10;for Financial Services&#10;">
              <a:extLst>
                <a:ext uri="{FF2B5EF4-FFF2-40B4-BE49-F238E27FC236}">
                  <a16:creationId xmlns:a16="http://schemas.microsoft.com/office/drawing/2014/main" id="{8593D326-DFE9-A5EB-7001-F49588270578}"/>
                </a:ext>
              </a:extLst>
            </p:cNvPr>
            <p:cNvSpPr/>
            <p:nvPr/>
          </p:nvSpPr>
          <p:spPr bwMode="auto">
            <a:xfrm>
              <a:off x="2802659" y="897986"/>
              <a:ext cx="1455527"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Financial Services</a:t>
              </a:r>
            </a:p>
          </p:txBody>
        </p:sp>
        <p:grpSp>
          <p:nvGrpSpPr>
            <p:cNvPr id="183" name="Group 182">
              <a:extLst>
                <a:ext uri="{FF2B5EF4-FFF2-40B4-BE49-F238E27FC236}">
                  <a16:creationId xmlns:a16="http://schemas.microsoft.com/office/drawing/2014/main" id="{CAE8C4C5-02FB-5FCE-04F1-738160C994FA}"/>
                </a:ext>
              </a:extLst>
            </p:cNvPr>
            <p:cNvGrpSpPr>
              <a:grpSpLocks noChangeAspect="1"/>
            </p:cNvGrpSpPr>
            <p:nvPr/>
          </p:nvGrpSpPr>
          <p:grpSpPr>
            <a:xfrm>
              <a:off x="3387184" y="490317"/>
              <a:ext cx="296663" cy="327695"/>
              <a:chOff x="6225248" y="-573864"/>
              <a:chExt cx="180834" cy="199749"/>
            </a:xfrm>
          </p:grpSpPr>
          <p:grpSp>
            <p:nvGrpSpPr>
              <p:cNvPr id="184" name="Group 183">
                <a:extLst>
                  <a:ext uri="{FF2B5EF4-FFF2-40B4-BE49-F238E27FC236}">
                    <a16:creationId xmlns:a16="http://schemas.microsoft.com/office/drawing/2014/main" id="{58F6EF36-8828-019F-4FFA-AB1DE633E795}"/>
                  </a:ext>
                </a:extLst>
              </p:cNvPr>
              <p:cNvGrpSpPr/>
              <p:nvPr/>
            </p:nvGrpSpPr>
            <p:grpSpPr>
              <a:xfrm>
                <a:off x="6230599" y="-528748"/>
                <a:ext cx="175483" cy="154633"/>
                <a:chOff x="9810803" y="7538757"/>
                <a:chExt cx="795586" cy="701037"/>
              </a:xfrm>
            </p:grpSpPr>
            <p:sp>
              <p:nvSpPr>
                <p:cNvPr id="186" name="Freeform: Shape 57">
                  <a:extLst>
                    <a:ext uri="{FF2B5EF4-FFF2-40B4-BE49-F238E27FC236}">
                      <a16:creationId xmlns:a16="http://schemas.microsoft.com/office/drawing/2014/main" id="{0C814277-B9C7-3A91-6710-741DAD6886CE}"/>
                    </a:ext>
                  </a:extLst>
                </p:cNvPr>
                <p:cNvSpPr/>
                <p:nvPr/>
              </p:nvSpPr>
              <p:spPr>
                <a:xfrm>
                  <a:off x="9810803" y="8200564"/>
                  <a:ext cx="795586" cy="39230"/>
                </a:xfrm>
                <a:custGeom>
                  <a:avLst/>
                  <a:gdLst>
                    <a:gd name="connsiteX0" fmla="*/ 775971 w 795586"/>
                    <a:gd name="connsiteY0" fmla="*/ 0 h 39229"/>
                    <a:gd name="connsiteX1" fmla="*/ 19615 w 795586"/>
                    <a:gd name="connsiteY1" fmla="*/ 0 h 39229"/>
                    <a:gd name="connsiteX2" fmla="*/ 0 w 795586"/>
                    <a:gd name="connsiteY2" fmla="*/ 19615 h 39229"/>
                    <a:gd name="connsiteX3" fmla="*/ 19615 w 795586"/>
                    <a:gd name="connsiteY3" fmla="*/ 39230 h 39229"/>
                    <a:gd name="connsiteX4" fmla="*/ 775971 w 795586"/>
                    <a:gd name="connsiteY4" fmla="*/ 39230 h 39229"/>
                    <a:gd name="connsiteX5" fmla="*/ 795586 w 795586"/>
                    <a:gd name="connsiteY5" fmla="*/ 19615 h 39229"/>
                    <a:gd name="connsiteX6" fmla="*/ 775971 w 795586"/>
                    <a:gd name="connsiteY6" fmla="*/ 0 h 3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586" h="39229">
                      <a:moveTo>
                        <a:pt x="775971" y="0"/>
                      </a:moveTo>
                      <a:lnTo>
                        <a:pt x="19615" y="0"/>
                      </a:lnTo>
                      <a:cubicBezTo>
                        <a:pt x="8772" y="0"/>
                        <a:pt x="0" y="8771"/>
                        <a:pt x="0" y="19615"/>
                      </a:cubicBezTo>
                      <a:cubicBezTo>
                        <a:pt x="0" y="30458"/>
                        <a:pt x="8772" y="39230"/>
                        <a:pt x="19615" y="39230"/>
                      </a:cubicBezTo>
                      <a:lnTo>
                        <a:pt x="775971" y="39230"/>
                      </a:lnTo>
                      <a:cubicBezTo>
                        <a:pt x="786815" y="39230"/>
                        <a:pt x="795586" y="30458"/>
                        <a:pt x="795586" y="19615"/>
                      </a:cubicBezTo>
                      <a:cubicBezTo>
                        <a:pt x="795586" y="8771"/>
                        <a:pt x="786815" y="0"/>
                        <a:pt x="775971" y="0"/>
                      </a:cubicBez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7" name="Freeform: Shape 58">
                  <a:extLst>
                    <a:ext uri="{FF2B5EF4-FFF2-40B4-BE49-F238E27FC236}">
                      <a16:creationId xmlns:a16="http://schemas.microsoft.com/office/drawing/2014/main" id="{D433D3C3-CEF9-EC49-7AB2-F0AF442EEA37}"/>
                    </a:ext>
                  </a:extLst>
                </p:cNvPr>
                <p:cNvSpPr/>
                <p:nvPr/>
              </p:nvSpPr>
              <p:spPr>
                <a:xfrm>
                  <a:off x="10368824" y="7599674"/>
                  <a:ext cx="82315" cy="561651"/>
                </a:xfrm>
                <a:custGeom>
                  <a:avLst/>
                  <a:gdLst>
                    <a:gd name="connsiteX0" fmla="*/ 72532 w 82315"/>
                    <a:gd name="connsiteY0" fmla="*/ 561653 h 561652"/>
                    <a:gd name="connsiteX1" fmla="*/ 82315 w 82315"/>
                    <a:gd name="connsiteY1" fmla="*/ 561653 h 561652"/>
                    <a:gd name="connsiteX2" fmla="*/ 82315 w 82315"/>
                    <a:gd name="connsiteY2" fmla="*/ 0 h 561652"/>
                    <a:gd name="connsiteX3" fmla="*/ 9784 w 82315"/>
                    <a:gd name="connsiteY3" fmla="*/ 0 h 561652"/>
                    <a:gd name="connsiteX4" fmla="*/ 0 w 82315"/>
                    <a:gd name="connsiteY4" fmla="*/ 9784 h 561652"/>
                    <a:gd name="connsiteX5" fmla="*/ 0 w 82315"/>
                    <a:gd name="connsiteY5" fmla="*/ 561604 h 561652"/>
                    <a:gd name="connsiteX6" fmla="*/ 19615 w 82315"/>
                    <a:gd name="connsiteY6" fmla="*/ 561604 h 561652"/>
                    <a:gd name="connsiteX7" fmla="*/ 72532 w 82315"/>
                    <a:gd name="connsiteY7" fmla="*/ 561604 h 56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15" h="561652">
                      <a:moveTo>
                        <a:pt x="72532" y="561653"/>
                      </a:moveTo>
                      <a:lnTo>
                        <a:pt x="82315" y="561653"/>
                      </a:lnTo>
                      <a:lnTo>
                        <a:pt x="82315" y="0"/>
                      </a:lnTo>
                      <a:lnTo>
                        <a:pt x="9784" y="0"/>
                      </a:lnTo>
                      <a:cubicBezTo>
                        <a:pt x="4386" y="0"/>
                        <a:pt x="0" y="4386"/>
                        <a:pt x="0" y="9784"/>
                      </a:cubicBezTo>
                      <a:lnTo>
                        <a:pt x="0" y="561604"/>
                      </a:lnTo>
                      <a:lnTo>
                        <a:pt x="19615" y="561604"/>
                      </a:lnTo>
                      <a:lnTo>
                        <a:pt x="72532" y="561604"/>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8" name="Freeform: Shape 59">
                  <a:extLst>
                    <a:ext uri="{FF2B5EF4-FFF2-40B4-BE49-F238E27FC236}">
                      <a16:creationId xmlns:a16="http://schemas.microsoft.com/office/drawing/2014/main" id="{F7A800BF-713F-B25D-8EAA-FC1E692C9E97}"/>
                    </a:ext>
                  </a:extLst>
                </p:cNvPr>
                <p:cNvSpPr/>
                <p:nvPr/>
              </p:nvSpPr>
              <p:spPr>
                <a:xfrm>
                  <a:off x="10480539" y="7889368"/>
                  <a:ext cx="82315" cy="271958"/>
                </a:xfrm>
                <a:custGeom>
                  <a:avLst/>
                  <a:gdLst>
                    <a:gd name="connsiteX0" fmla="*/ 82315 w 82315"/>
                    <a:gd name="connsiteY0" fmla="*/ 271958 h 271958"/>
                    <a:gd name="connsiteX1" fmla="*/ 82315 w 82315"/>
                    <a:gd name="connsiteY1" fmla="*/ 19615 h 271958"/>
                    <a:gd name="connsiteX2" fmla="*/ 62700 w 82315"/>
                    <a:gd name="connsiteY2" fmla="*/ 0 h 271958"/>
                    <a:gd name="connsiteX3" fmla="*/ 9783 w 82315"/>
                    <a:gd name="connsiteY3" fmla="*/ 0 h 271958"/>
                    <a:gd name="connsiteX4" fmla="*/ 9783 w 82315"/>
                    <a:gd name="connsiteY4" fmla="*/ 271958 h 271958"/>
                    <a:gd name="connsiteX5" fmla="*/ 0 w 82315"/>
                    <a:gd name="connsiteY5" fmla="*/ 271958 h 271958"/>
                    <a:gd name="connsiteX6" fmla="*/ 0 w 82315"/>
                    <a:gd name="connsiteY6" fmla="*/ 271958 h 271958"/>
                    <a:gd name="connsiteX7" fmla="*/ 43085 w 82315"/>
                    <a:gd name="connsiteY7" fmla="*/ 271958 h 271958"/>
                    <a:gd name="connsiteX8" fmla="*/ 82315 w 82315"/>
                    <a:gd name="connsiteY8" fmla="*/ 271958 h 27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15" h="271958">
                      <a:moveTo>
                        <a:pt x="82315" y="271958"/>
                      </a:moveTo>
                      <a:lnTo>
                        <a:pt x="82315" y="19615"/>
                      </a:lnTo>
                      <a:cubicBezTo>
                        <a:pt x="82315" y="8771"/>
                        <a:pt x="73544" y="0"/>
                        <a:pt x="62700" y="0"/>
                      </a:cubicBezTo>
                      <a:lnTo>
                        <a:pt x="9783" y="0"/>
                      </a:lnTo>
                      <a:lnTo>
                        <a:pt x="9783" y="271958"/>
                      </a:lnTo>
                      <a:lnTo>
                        <a:pt x="0" y="271958"/>
                      </a:lnTo>
                      <a:lnTo>
                        <a:pt x="0" y="271958"/>
                      </a:lnTo>
                      <a:lnTo>
                        <a:pt x="43085" y="271958"/>
                      </a:lnTo>
                      <a:lnTo>
                        <a:pt x="82315" y="271958"/>
                      </a:ln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9" name="Freeform: Shape 60">
                  <a:extLst>
                    <a:ext uri="{FF2B5EF4-FFF2-40B4-BE49-F238E27FC236}">
                      <a16:creationId xmlns:a16="http://schemas.microsoft.com/office/drawing/2014/main" id="{8887B748-DFCA-0D74-666C-422425BF535E}"/>
                    </a:ext>
                  </a:extLst>
                </p:cNvPr>
                <p:cNvSpPr/>
                <p:nvPr/>
              </p:nvSpPr>
              <p:spPr>
                <a:xfrm>
                  <a:off x="10111614" y="7538757"/>
                  <a:ext cx="82846" cy="622569"/>
                </a:xfrm>
                <a:custGeom>
                  <a:avLst/>
                  <a:gdLst>
                    <a:gd name="connsiteX0" fmla="*/ 72532 w 82845"/>
                    <a:gd name="connsiteY0" fmla="*/ 622570 h 622569"/>
                    <a:gd name="connsiteX1" fmla="*/ 82845 w 82845"/>
                    <a:gd name="connsiteY1" fmla="*/ 622570 h 622569"/>
                    <a:gd name="connsiteX2" fmla="*/ 82845 w 82845"/>
                    <a:gd name="connsiteY2" fmla="*/ 0 h 622569"/>
                    <a:gd name="connsiteX3" fmla="*/ 9784 w 82845"/>
                    <a:gd name="connsiteY3" fmla="*/ 0 h 622569"/>
                    <a:gd name="connsiteX4" fmla="*/ 0 w 82845"/>
                    <a:gd name="connsiteY4" fmla="*/ 9783 h 622569"/>
                    <a:gd name="connsiteX5" fmla="*/ 0 w 82845"/>
                    <a:gd name="connsiteY5" fmla="*/ 622570 h 622569"/>
                    <a:gd name="connsiteX6" fmla="*/ 19615 w 82845"/>
                    <a:gd name="connsiteY6" fmla="*/ 622570 h 622569"/>
                    <a:gd name="connsiteX7" fmla="*/ 72532 w 82845"/>
                    <a:gd name="connsiteY7" fmla="*/ 622570 h 62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45" h="622569">
                      <a:moveTo>
                        <a:pt x="72532" y="622570"/>
                      </a:moveTo>
                      <a:lnTo>
                        <a:pt x="82845" y="622570"/>
                      </a:lnTo>
                      <a:lnTo>
                        <a:pt x="82845" y="0"/>
                      </a:lnTo>
                      <a:lnTo>
                        <a:pt x="9784" y="0"/>
                      </a:lnTo>
                      <a:cubicBezTo>
                        <a:pt x="4386" y="0"/>
                        <a:pt x="0" y="4386"/>
                        <a:pt x="0" y="9783"/>
                      </a:cubicBezTo>
                      <a:lnTo>
                        <a:pt x="0" y="622570"/>
                      </a:lnTo>
                      <a:lnTo>
                        <a:pt x="19615" y="622570"/>
                      </a:lnTo>
                      <a:lnTo>
                        <a:pt x="72532" y="622570"/>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90" name="Freeform: Shape 61">
                  <a:extLst>
                    <a:ext uri="{FF2B5EF4-FFF2-40B4-BE49-F238E27FC236}">
                      <a16:creationId xmlns:a16="http://schemas.microsoft.com/office/drawing/2014/main" id="{CB80CDCE-B8A5-74CF-3F39-FF1A9ECEF4C5}"/>
                    </a:ext>
                  </a:extLst>
                </p:cNvPr>
                <p:cNvSpPr/>
                <p:nvPr/>
              </p:nvSpPr>
              <p:spPr>
                <a:xfrm>
                  <a:off x="10223375" y="7715928"/>
                  <a:ext cx="82315" cy="445409"/>
                </a:xfrm>
                <a:custGeom>
                  <a:avLst/>
                  <a:gdLst>
                    <a:gd name="connsiteX0" fmla="*/ 82316 w 82315"/>
                    <a:gd name="connsiteY0" fmla="*/ 445408 h 445408"/>
                    <a:gd name="connsiteX1" fmla="*/ 82316 w 82315"/>
                    <a:gd name="connsiteY1" fmla="*/ 19615 h 445408"/>
                    <a:gd name="connsiteX2" fmla="*/ 62700 w 82315"/>
                    <a:gd name="connsiteY2" fmla="*/ 0 h 445408"/>
                    <a:gd name="connsiteX3" fmla="*/ 10314 w 82315"/>
                    <a:gd name="connsiteY3" fmla="*/ 0 h 445408"/>
                    <a:gd name="connsiteX4" fmla="*/ 10314 w 82315"/>
                    <a:gd name="connsiteY4" fmla="*/ 445408 h 445408"/>
                    <a:gd name="connsiteX5" fmla="*/ 0 w 82315"/>
                    <a:gd name="connsiteY5" fmla="*/ 445408 h 445408"/>
                    <a:gd name="connsiteX6" fmla="*/ 0 w 82315"/>
                    <a:gd name="connsiteY6" fmla="*/ 445408 h 445408"/>
                    <a:gd name="connsiteX7" fmla="*/ 43134 w 82315"/>
                    <a:gd name="connsiteY7" fmla="*/ 445408 h 445408"/>
                    <a:gd name="connsiteX8" fmla="*/ 82316 w 82315"/>
                    <a:gd name="connsiteY8" fmla="*/ 445408 h 44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15" h="445408">
                      <a:moveTo>
                        <a:pt x="82316" y="445408"/>
                      </a:moveTo>
                      <a:lnTo>
                        <a:pt x="82316" y="19615"/>
                      </a:lnTo>
                      <a:cubicBezTo>
                        <a:pt x="82316" y="8771"/>
                        <a:pt x="73544" y="0"/>
                        <a:pt x="62700" y="0"/>
                      </a:cubicBezTo>
                      <a:lnTo>
                        <a:pt x="10314" y="0"/>
                      </a:lnTo>
                      <a:lnTo>
                        <a:pt x="10314" y="445408"/>
                      </a:lnTo>
                      <a:lnTo>
                        <a:pt x="0" y="445408"/>
                      </a:lnTo>
                      <a:lnTo>
                        <a:pt x="0" y="445408"/>
                      </a:lnTo>
                      <a:lnTo>
                        <a:pt x="43134" y="445408"/>
                      </a:lnTo>
                      <a:lnTo>
                        <a:pt x="82316" y="445408"/>
                      </a:ln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91" name="Freeform: Shape 62">
                  <a:extLst>
                    <a:ext uri="{FF2B5EF4-FFF2-40B4-BE49-F238E27FC236}">
                      <a16:creationId xmlns:a16="http://schemas.microsoft.com/office/drawing/2014/main" id="{CD343C28-CE55-05C8-C5BD-9CCA986B22A0}"/>
                    </a:ext>
                  </a:extLst>
                </p:cNvPr>
                <p:cNvSpPr/>
                <p:nvPr/>
              </p:nvSpPr>
              <p:spPr>
                <a:xfrm>
                  <a:off x="9854354" y="7676783"/>
                  <a:ext cx="77446" cy="484542"/>
                </a:xfrm>
                <a:custGeom>
                  <a:avLst/>
                  <a:gdLst>
                    <a:gd name="connsiteX0" fmla="*/ 72532 w 77447"/>
                    <a:gd name="connsiteY0" fmla="*/ 484542 h 484542"/>
                    <a:gd name="connsiteX1" fmla="*/ 77447 w 77447"/>
                    <a:gd name="connsiteY1" fmla="*/ 484542 h 484542"/>
                    <a:gd name="connsiteX2" fmla="*/ 77447 w 77447"/>
                    <a:gd name="connsiteY2" fmla="*/ 0 h 484542"/>
                    <a:gd name="connsiteX3" fmla="*/ 9784 w 77447"/>
                    <a:gd name="connsiteY3" fmla="*/ 0 h 484542"/>
                    <a:gd name="connsiteX4" fmla="*/ 0 w 77447"/>
                    <a:gd name="connsiteY4" fmla="*/ 9784 h 484542"/>
                    <a:gd name="connsiteX5" fmla="*/ 0 w 77447"/>
                    <a:gd name="connsiteY5" fmla="*/ 484494 h 484542"/>
                    <a:gd name="connsiteX6" fmla="*/ 19615 w 77447"/>
                    <a:gd name="connsiteY6" fmla="*/ 484494 h 484542"/>
                    <a:gd name="connsiteX7" fmla="*/ 72532 w 77447"/>
                    <a:gd name="connsiteY7" fmla="*/ 484494 h 48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47" h="484542">
                      <a:moveTo>
                        <a:pt x="72532" y="484542"/>
                      </a:moveTo>
                      <a:lnTo>
                        <a:pt x="77447" y="484542"/>
                      </a:lnTo>
                      <a:lnTo>
                        <a:pt x="77447" y="0"/>
                      </a:lnTo>
                      <a:lnTo>
                        <a:pt x="9784" y="0"/>
                      </a:lnTo>
                      <a:cubicBezTo>
                        <a:pt x="4386" y="0"/>
                        <a:pt x="0" y="4386"/>
                        <a:pt x="0" y="9784"/>
                      </a:cubicBezTo>
                      <a:lnTo>
                        <a:pt x="0" y="484494"/>
                      </a:lnTo>
                      <a:lnTo>
                        <a:pt x="19615" y="484494"/>
                      </a:lnTo>
                      <a:lnTo>
                        <a:pt x="72532" y="484494"/>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92" name="Freeform: Shape 63">
                  <a:extLst>
                    <a:ext uri="{FF2B5EF4-FFF2-40B4-BE49-F238E27FC236}">
                      <a16:creationId xmlns:a16="http://schemas.microsoft.com/office/drawing/2014/main" id="{F58CCC60-B9A9-CD30-03D0-B148A501DD4F}"/>
                    </a:ext>
                  </a:extLst>
                </p:cNvPr>
                <p:cNvSpPr/>
                <p:nvPr/>
              </p:nvSpPr>
              <p:spPr>
                <a:xfrm>
                  <a:off x="9971032" y="7800738"/>
                  <a:ext cx="77449" cy="360587"/>
                </a:xfrm>
                <a:custGeom>
                  <a:avLst/>
                  <a:gdLst>
                    <a:gd name="connsiteX0" fmla="*/ 77448 w 77448"/>
                    <a:gd name="connsiteY0" fmla="*/ 360587 h 360587"/>
                    <a:gd name="connsiteX1" fmla="*/ 77448 w 77448"/>
                    <a:gd name="connsiteY1" fmla="*/ 19615 h 360587"/>
                    <a:gd name="connsiteX2" fmla="*/ 57833 w 77448"/>
                    <a:gd name="connsiteY2" fmla="*/ 0 h 360587"/>
                    <a:gd name="connsiteX3" fmla="*/ 0 w 77448"/>
                    <a:gd name="connsiteY3" fmla="*/ 0 h 360587"/>
                    <a:gd name="connsiteX4" fmla="*/ 0 w 77448"/>
                    <a:gd name="connsiteY4" fmla="*/ 360587 h 360587"/>
                    <a:gd name="connsiteX5" fmla="*/ 38266 w 77448"/>
                    <a:gd name="connsiteY5" fmla="*/ 360587 h 360587"/>
                    <a:gd name="connsiteX6" fmla="*/ 77448 w 77448"/>
                    <a:gd name="connsiteY6" fmla="*/ 360587 h 36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48" h="360587">
                      <a:moveTo>
                        <a:pt x="77448" y="360587"/>
                      </a:moveTo>
                      <a:lnTo>
                        <a:pt x="77448" y="19615"/>
                      </a:lnTo>
                      <a:cubicBezTo>
                        <a:pt x="77448" y="8771"/>
                        <a:pt x="68676" y="0"/>
                        <a:pt x="57833" y="0"/>
                      </a:cubicBezTo>
                      <a:lnTo>
                        <a:pt x="0" y="0"/>
                      </a:lnTo>
                      <a:lnTo>
                        <a:pt x="0" y="360587"/>
                      </a:lnTo>
                      <a:lnTo>
                        <a:pt x="38266" y="360587"/>
                      </a:lnTo>
                      <a:lnTo>
                        <a:pt x="77448" y="360587"/>
                      </a:ln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sp>
            <p:nvSpPr>
              <p:cNvPr id="185" name="Freeform 24">
                <a:extLst>
                  <a:ext uri="{FF2B5EF4-FFF2-40B4-BE49-F238E27FC236}">
                    <a16:creationId xmlns:a16="http://schemas.microsoft.com/office/drawing/2014/main" id="{062827A2-5CB2-2156-2499-07FF176E2108}"/>
                  </a:ext>
                </a:extLst>
              </p:cNvPr>
              <p:cNvSpPr>
                <a:spLocks/>
              </p:cNvSpPr>
              <p:nvPr/>
            </p:nvSpPr>
            <p:spPr bwMode="auto">
              <a:xfrm>
                <a:off x="6225248" y="-573864"/>
                <a:ext cx="158446" cy="116749"/>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33" name="Group 132">
            <a:extLst>
              <a:ext uri="{FF2B5EF4-FFF2-40B4-BE49-F238E27FC236}">
                <a16:creationId xmlns:a16="http://schemas.microsoft.com/office/drawing/2014/main" id="{D83EAB98-A368-7DB1-C1EF-8418D38EE580}"/>
              </a:ext>
              <a:ext uri="{C183D7F6-B498-43B3-948B-1728B52AA6E4}">
                <adec:decorative xmlns:adec="http://schemas.microsoft.com/office/drawing/2017/decorative" val="1"/>
              </a:ext>
            </a:extLst>
          </p:cNvPr>
          <p:cNvGrpSpPr/>
          <p:nvPr/>
        </p:nvGrpSpPr>
        <p:grpSpPr>
          <a:xfrm>
            <a:off x="9656783" y="1698646"/>
            <a:ext cx="1163780" cy="683292"/>
            <a:chOff x="7818753" y="547093"/>
            <a:chExt cx="1163780" cy="683292"/>
          </a:xfrm>
        </p:grpSpPr>
        <p:grpSp>
          <p:nvGrpSpPr>
            <p:cNvPr id="177" name="Group 176" descr="heart, health, monitoring">
              <a:extLst>
                <a:ext uri="{FF2B5EF4-FFF2-40B4-BE49-F238E27FC236}">
                  <a16:creationId xmlns:a16="http://schemas.microsoft.com/office/drawing/2014/main" id="{A824B5AC-C1B7-9AEA-8DF3-95DB58F67B19}"/>
                </a:ext>
              </a:extLst>
            </p:cNvPr>
            <p:cNvGrpSpPr/>
            <p:nvPr/>
          </p:nvGrpSpPr>
          <p:grpSpPr>
            <a:xfrm>
              <a:off x="8191609" y="547093"/>
              <a:ext cx="372550" cy="261441"/>
              <a:chOff x="4178780" y="4921521"/>
              <a:chExt cx="361950" cy="254000"/>
            </a:xfrm>
          </p:grpSpPr>
          <p:sp>
            <p:nvSpPr>
              <p:cNvPr id="179" name="Freeform 81">
                <a:extLst>
                  <a:ext uri="{FF2B5EF4-FFF2-40B4-BE49-F238E27FC236}">
                    <a16:creationId xmlns:a16="http://schemas.microsoft.com/office/drawing/2014/main" id="{3C1316CB-095A-96D8-0398-CFEEB1F8BFF3}"/>
                  </a:ext>
                </a:extLst>
              </p:cNvPr>
              <p:cNvSpPr>
                <a:spLocks/>
              </p:cNvSpPr>
              <p:nvPr/>
            </p:nvSpPr>
            <p:spPr bwMode="auto">
              <a:xfrm>
                <a:off x="4237517" y="4921521"/>
                <a:ext cx="303213" cy="254000"/>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0" name="Freeform 82">
                <a:extLst>
                  <a:ext uri="{FF2B5EF4-FFF2-40B4-BE49-F238E27FC236}">
                    <a16:creationId xmlns:a16="http://schemas.microsoft.com/office/drawing/2014/main" id="{8E4760FA-8EC8-3030-08F1-BDABD71DE563}"/>
                  </a:ext>
                </a:extLst>
              </p:cNvPr>
              <p:cNvSpPr>
                <a:spLocks/>
              </p:cNvSpPr>
              <p:nvPr/>
            </p:nvSpPr>
            <p:spPr bwMode="auto">
              <a:xfrm>
                <a:off x="4178780" y="5021534"/>
                <a:ext cx="261938" cy="52388"/>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1A1B9298-F52F-6E25-D87C-68A5767E3121}"/>
                  </a:ext>
                </a:extLst>
              </p:cNvPr>
              <p:cNvSpPr>
                <a:spLocks noChangeArrowheads="1"/>
              </p:cNvSpPr>
              <p:nvPr/>
            </p:nvSpPr>
            <p:spPr bwMode="auto">
              <a:xfrm>
                <a:off x="4421667" y="5019946"/>
                <a:ext cx="55563"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sp>
          <p:nvSpPr>
            <p:cNvPr id="178" name="Rectangle 177" descr="Microsoft Cloud &#10;for Healthcare&#10;">
              <a:extLst>
                <a:ext uri="{FF2B5EF4-FFF2-40B4-BE49-F238E27FC236}">
                  <a16:creationId xmlns:a16="http://schemas.microsoft.com/office/drawing/2014/main" id="{CFE72C17-736A-EE09-F15C-AF10F5390460}"/>
                </a:ext>
              </a:extLst>
            </p:cNvPr>
            <p:cNvSpPr/>
            <p:nvPr/>
          </p:nvSpPr>
          <p:spPr bwMode="auto">
            <a:xfrm>
              <a:off x="7818753" y="897986"/>
              <a:ext cx="116378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Healthcare</a:t>
              </a:r>
            </a:p>
          </p:txBody>
        </p:sp>
      </p:grpSp>
      <p:grpSp>
        <p:nvGrpSpPr>
          <p:cNvPr id="134" name="Group 133">
            <a:extLst>
              <a:ext uri="{FF2B5EF4-FFF2-40B4-BE49-F238E27FC236}">
                <a16:creationId xmlns:a16="http://schemas.microsoft.com/office/drawing/2014/main" id="{98EFB989-6A69-519F-85E6-5B52BF206A83}"/>
              </a:ext>
              <a:ext uri="{C183D7F6-B498-43B3-948B-1728B52AA6E4}">
                <adec:decorative xmlns:adec="http://schemas.microsoft.com/office/drawing/2017/decorative" val="1"/>
              </a:ext>
            </a:extLst>
          </p:cNvPr>
          <p:cNvGrpSpPr/>
          <p:nvPr/>
        </p:nvGrpSpPr>
        <p:grpSpPr>
          <a:xfrm>
            <a:off x="9589986" y="3021902"/>
            <a:ext cx="1297374" cy="850811"/>
            <a:chOff x="8927001" y="2854819"/>
            <a:chExt cx="1297374" cy="850811"/>
          </a:xfrm>
        </p:grpSpPr>
        <p:sp>
          <p:nvSpPr>
            <p:cNvPr id="170" name="Rectangle 169" descr="Microsoft Cloud &#10;for Manufacturing&#10;">
              <a:extLst>
                <a:ext uri="{FF2B5EF4-FFF2-40B4-BE49-F238E27FC236}">
                  <a16:creationId xmlns:a16="http://schemas.microsoft.com/office/drawing/2014/main" id="{560C4261-CEE1-1980-3753-1A22A9FD8F02}"/>
                </a:ext>
              </a:extLst>
            </p:cNvPr>
            <p:cNvSpPr/>
            <p:nvPr/>
          </p:nvSpPr>
          <p:spPr bwMode="auto">
            <a:xfrm>
              <a:off x="8927001" y="3196847"/>
              <a:ext cx="1297374" cy="50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Manufacturing</a:t>
              </a:r>
            </a:p>
          </p:txBody>
        </p:sp>
        <p:grpSp>
          <p:nvGrpSpPr>
            <p:cNvPr id="171" name="Group 170">
              <a:extLst>
                <a:ext uri="{FF2B5EF4-FFF2-40B4-BE49-F238E27FC236}">
                  <a16:creationId xmlns:a16="http://schemas.microsoft.com/office/drawing/2014/main" id="{21B2FC44-3FD5-E19D-4C6C-7B4D598EFE32}"/>
                </a:ext>
              </a:extLst>
            </p:cNvPr>
            <p:cNvGrpSpPr/>
            <p:nvPr/>
          </p:nvGrpSpPr>
          <p:grpSpPr>
            <a:xfrm>
              <a:off x="9407105" y="2854819"/>
              <a:ext cx="314002" cy="291024"/>
              <a:chOff x="7227340" y="1651634"/>
              <a:chExt cx="445208" cy="412630"/>
            </a:xfrm>
          </p:grpSpPr>
          <p:sp>
            <p:nvSpPr>
              <p:cNvPr id="172" name="Freeform: Shape 49">
                <a:extLst>
                  <a:ext uri="{FF2B5EF4-FFF2-40B4-BE49-F238E27FC236}">
                    <a16:creationId xmlns:a16="http://schemas.microsoft.com/office/drawing/2014/main" id="{BDB79B11-E6E1-767D-F6FF-8D98892BD594}"/>
                  </a:ext>
                </a:extLst>
              </p:cNvPr>
              <p:cNvSpPr/>
              <p:nvPr/>
            </p:nvSpPr>
            <p:spPr>
              <a:xfrm>
                <a:off x="7227340" y="1688483"/>
                <a:ext cx="414360" cy="375781"/>
              </a:xfrm>
              <a:custGeom>
                <a:avLst/>
                <a:gdLst>
                  <a:gd name="connsiteX0" fmla="*/ 293560 w 296703"/>
                  <a:gd name="connsiteY0" fmla="*/ 133541 h 269081"/>
                  <a:gd name="connsiteX1" fmla="*/ 230696 w 296703"/>
                  <a:gd name="connsiteY1" fmla="*/ 106490 h 269081"/>
                  <a:gd name="connsiteX2" fmla="*/ 225743 w 296703"/>
                  <a:gd name="connsiteY2" fmla="*/ 106966 h 269081"/>
                  <a:gd name="connsiteX3" fmla="*/ 223361 w 296703"/>
                  <a:gd name="connsiteY3" fmla="*/ 111347 h 269081"/>
                  <a:gd name="connsiteX4" fmla="*/ 223361 w 296703"/>
                  <a:gd name="connsiteY4" fmla="*/ 130397 h 269081"/>
                  <a:gd name="connsiteX5" fmla="*/ 167831 w 296703"/>
                  <a:gd name="connsiteY5" fmla="*/ 106490 h 269081"/>
                  <a:gd name="connsiteX6" fmla="*/ 162878 w 296703"/>
                  <a:gd name="connsiteY6" fmla="*/ 106966 h 269081"/>
                  <a:gd name="connsiteX7" fmla="*/ 160496 w 296703"/>
                  <a:gd name="connsiteY7" fmla="*/ 111347 h 269081"/>
                  <a:gd name="connsiteX8" fmla="*/ 160496 w 296703"/>
                  <a:gd name="connsiteY8" fmla="*/ 130397 h 269081"/>
                  <a:gd name="connsiteX9" fmla="*/ 104966 w 296703"/>
                  <a:gd name="connsiteY9" fmla="*/ 106490 h 269081"/>
                  <a:gd name="connsiteX10" fmla="*/ 100013 w 296703"/>
                  <a:gd name="connsiteY10" fmla="*/ 106966 h 269081"/>
                  <a:gd name="connsiteX11" fmla="*/ 97631 w 296703"/>
                  <a:gd name="connsiteY11" fmla="*/ 111347 h 269081"/>
                  <a:gd name="connsiteX12" fmla="*/ 97631 w 296703"/>
                  <a:gd name="connsiteY12" fmla="*/ 136970 h 269081"/>
                  <a:gd name="connsiteX13" fmla="*/ 71057 w 296703"/>
                  <a:gd name="connsiteY13" fmla="*/ 136970 h 269081"/>
                  <a:gd name="connsiteX14" fmla="*/ 66199 w 296703"/>
                  <a:gd name="connsiteY14" fmla="*/ 5048 h 269081"/>
                  <a:gd name="connsiteX15" fmla="*/ 60960 w 296703"/>
                  <a:gd name="connsiteY15" fmla="*/ 0 h 269081"/>
                  <a:gd name="connsiteX16" fmla="*/ 30766 w 296703"/>
                  <a:gd name="connsiteY16" fmla="*/ 0 h 269081"/>
                  <a:gd name="connsiteX17" fmla="*/ 25527 w 296703"/>
                  <a:gd name="connsiteY17" fmla="*/ 5048 h 269081"/>
                  <a:gd name="connsiteX18" fmla="*/ 20669 w 296703"/>
                  <a:gd name="connsiteY18" fmla="*/ 136874 h 269081"/>
                  <a:gd name="connsiteX19" fmla="*/ 5239 w 296703"/>
                  <a:gd name="connsiteY19" fmla="*/ 136874 h 269081"/>
                  <a:gd name="connsiteX20" fmla="*/ 0 w 296703"/>
                  <a:gd name="connsiteY20" fmla="*/ 142113 h 269081"/>
                  <a:gd name="connsiteX21" fmla="*/ 0 w 296703"/>
                  <a:gd name="connsiteY21" fmla="*/ 263843 h 269081"/>
                  <a:gd name="connsiteX22" fmla="*/ 5239 w 296703"/>
                  <a:gd name="connsiteY22" fmla="*/ 269081 h 269081"/>
                  <a:gd name="connsiteX23" fmla="*/ 291465 w 296703"/>
                  <a:gd name="connsiteY23" fmla="*/ 269081 h 269081"/>
                  <a:gd name="connsiteX24" fmla="*/ 296704 w 296703"/>
                  <a:gd name="connsiteY24" fmla="*/ 263843 h 269081"/>
                  <a:gd name="connsiteX25" fmla="*/ 296704 w 296703"/>
                  <a:gd name="connsiteY25" fmla="*/ 138303 h 269081"/>
                  <a:gd name="connsiteX26" fmla="*/ 293560 w 296703"/>
                  <a:gd name="connsiteY26" fmla="*/ 133541 h 269081"/>
                  <a:gd name="connsiteX27" fmla="*/ 140208 w 296703"/>
                  <a:gd name="connsiteY27" fmla="*/ 211455 h 269081"/>
                  <a:gd name="connsiteX28" fmla="*/ 136112 w 296703"/>
                  <a:gd name="connsiteY28" fmla="*/ 215551 h 269081"/>
                  <a:gd name="connsiteX29" fmla="*/ 106871 w 296703"/>
                  <a:gd name="connsiteY29" fmla="*/ 215551 h 269081"/>
                  <a:gd name="connsiteX30" fmla="*/ 102775 w 296703"/>
                  <a:gd name="connsiteY30" fmla="*/ 211455 h 269081"/>
                  <a:gd name="connsiteX31" fmla="*/ 102775 w 296703"/>
                  <a:gd name="connsiteY31" fmla="*/ 182213 h 269081"/>
                  <a:gd name="connsiteX32" fmla="*/ 106871 w 296703"/>
                  <a:gd name="connsiteY32" fmla="*/ 178118 h 269081"/>
                  <a:gd name="connsiteX33" fmla="*/ 136112 w 296703"/>
                  <a:gd name="connsiteY33" fmla="*/ 178118 h 269081"/>
                  <a:gd name="connsiteX34" fmla="*/ 140208 w 296703"/>
                  <a:gd name="connsiteY34" fmla="*/ 182213 h 269081"/>
                  <a:gd name="connsiteX35" fmla="*/ 140208 w 296703"/>
                  <a:gd name="connsiteY35" fmla="*/ 211455 h 269081"/>
                  <a:gd name="connsiteX36" fmla="*/ 201549 w 296703"/>
                  <a:gd name="connsiteY36" fmla="*/ 211455 h 269081"/>
                  <a:gd name="connsiteX37" fmla="*/ 197453 w 296703"/>
                  <a:gd name="connsiteY37" fmla="*/ 215551 h 269081"/>
                  <a:gd name="connsiteX38" fmla="*/ 168212 w 296703"/>
                  <a:gd name="connsiteY38" fmla="*/ 215551 h 269081"/>
                  <a:gd name="connsiteX39" fmla="*/ 164116 w 296703"/>
                  <a:gd name="connsiteY39" fmla="*/ 211455 h 269081"/>
                  <a:gd name="connsiteX40" fmla="*/ 164116 w 296703"/>
                  <a:gd name="connsiteY40" fmla="*/ 182213 h 269081"/>
                  <a:gd name="connsiteX41" fmla="*/ 168212 w 296703"/>
                  <a:gd name="connsiteY41" fmla="*/ 178118 h 269081"/>
                  <a:gd name="connsiteX42" fmla="*/ 197453 w 296703"/>
                  <a:gd name="connsiteY42" fmla="*/ 178118 h 269081"/>
                  <a:gd name="connsiteX43" fmla="*/ 201549 w 296703"/>
                  <a:gd name="connsiteY43" fmla="*/ 182213 h 269081"/>
                  <a:gd name="connsiteX44" fmla="*/ 201549 w 296703"/>
                  <a:gd name="connsiteY44" fmla="*/ 211455 h 269081"/>
                  <a:gd name="connsiteX45" fmla="*/ 262890 w 296703"/>
                  <a:gd name="connsiteY45" fmla="*/ 211455 h 269081"/>
                  <a:gd name="connsiteX46" fmla="*/ 258794 w 296703"/>
                  <a:gd name="connsiteY46" fmla="*/ 215551 h 269081"/>
                  <a:gd name="connsiteX47" fmla="*/ 229553 w 296703"/>
                  <a:gd name="connsiteY47" fmla="*/ 215551 h 269081"/>
                  <a:gd name="connsiteX48" fmla="*/ 225457 w 296703"/>
                  <a:gd name="connsiteY48" fmla="*/ 211455 h 269081"/>
                  <a:gd name="connsiteX49" fmla="*/ 225457 w 296703"/>
                  <a:gd name="connsiteY49" fmla="*/ 182213 h 269081"/>
                  <a:gd name="connsiteX50" fmla="*/ 229553 w 296703"/>
                  <a:gd name="connsiteY50" fmla="*/ 178118 h 269081"/>
                  <a:gd name="connsiteX51" fmla="*/ 258794 w 296703"/>
                  <a:gd name="connsiteY51" fmla="*/ 178118 h 269081"/>
                  <a:gd name="connsiteX52" fmla="*/ 262890 w 296703"/>
                  <a:gd name="connsiteY52" fmla="*/ 182213 h 269081"/>
                  <a:gd name="connsiteX53" fmla="*/ 262890 w 296703"/>
                  <a:gd name="connsiteY53" fmla="*/ 211455 h 26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3" h="269081">
                    <a:moveTo>
                      <a:pt x="293560" y="133541"/>
                    </a:moveTo>
                    <a:lnTo>
                      <a:pt x="230696" y="106490"/>
                    </a:lnTo>
                    <a:cubicBezTo>
                      <a:pt x="229076" y="105823"/>
                      <a:pt x="227171" y="105918"/>
                      <a:pt x="225743" y="106966"/>
                    </a:cubicBezTo>
                    <a:cubicBezTo>
                      <a:pt x="224314" y="107918"/>
                      <a:pt x="223361" y="109633"/>
                      <a:pt x="223361" y="111347"/>
                    </a:cubicBezTo>
                    <a:lnTo>
                      <a:pt x="223361" y="130397"/>
                    </a:lnTo>
                    <a:lnTo>
                      <a:pt x="167831" y="106490"/>
                    </a:lnTo>
                    <a:cubicBezTo>
                      <a:pt x="166211" y="105823"/>
                      <a:pt x="164306" y="105918"/>
                      <a:pt x="162878" y="106966"/>
                    </a:cubicBezTo>
                    <a:cubicBezTo>
                      <a:pt x="161449" y="107918"/>
                      <a:pt x="160496" y="109633"/>
                      <a:pt x="160496" y="111347"/>
                    </a:cubicBezTo>
                    <a:lnTo>
                      <a:pt x="160496" y="130397"/>
                    </a:lnTo>
                    <a:lnTo>
                      <a:pt x="104966" y="106490"/>
                    </a:lnTo>
                    <a:cubicBezTo>
                      <a:pt x="103346" y="105823"/>
                      <a:pt x="101441" y="105918"/>
                      <a:pt x="100013" y="106966"/>
                    </a:cubicBezTo>
                    <a:cubicBezTo>
                      <a:pt x="98584" y="107918"/>
                      <a:pt x="97631" y="109633"/>
                      <a:pt x="97631" y="111347"/>
                    </a:cubicBezTo>
                    <a:lnTo>
                      <a:pt x="97631" y="136970"/>
                    </a:lnTo>
                    <a:lnTo>
                      <a:pt x="71057" y="136970"/>
                    </a:lnTo>
                    <a:lnTo>
                      <a:pt x="66199" y="5048"/>
                    </a:lnTo>
                    <a:cubicBezTo>
                      <a:pt x="66104" y="2191"/>
                      <a:pt x="63722" y="0"/>
                      <a:pt x="60960" y="0"/>
                    </a:cubicBezTo>
                    <a:lnTo>
                      <a:pt x="30766" y="0"/>
                    </a:lnTo>
                    <a:cubicBezTo>
                      <a:pt x="27908" y="0"/>
                      <a:pt x="25622" y="2286"/>
                      <a:pt x="25527" y="5048"/>
                    </a:cubicBezTo>
                    <a:lnTo>
                      <a:pt x="20669" y="136874"/>
                    </a:lnTo>
                    <a:lnTo>
                      <a:pt x="5239" y="136874"/>
                    </a:lnTo>
                    <a:cubicBezTo>
                      <a:pt x="2286" y="136874"/>
                      <a:pt x="0" y="139256"/>
                      <a:pt x="0" y="142113"/>
                    </a:cubicBezTo>
                    <a:lnTo>
                      <a:pt x="0" y="263843"/>
                    </a:lnTo>
                    <a:cubicBezTo>
                      <a:pt x="0" y="266795"/>
                      <a:pt x="2381" y="269081"/>
                      <a:pt x="5239" y="269081"/>
                    </a:cubicBezTo>
                    <a:lnTo>
                      <a:pt x="291465" y="269081"/>
                    </a:lnTo>
                    <a:cubicBezTo>
                      <a:pt x="294418" y="269081"/>
                      <a:pt x="296704" y="266700"/>
                      <a:pt x="296704" y="263843"/>
                    </a:cubicBezTo>
                    <a:lnTo>
                      <a:pt x="296704" y="138303"/>
                    </a:lnTo>
                    <a:cubicBezTo>
                      <a:pt x="296704" y="136208"/>
                      <a:pt x="295466" y="134303"/>
                      <a:pt x="293560" y="133541"/>
                    </a:cubicBezTo>
                    <a:close/>
                    <a:moveTo>
                      <a:pt x="140208" y="211455"/>
                    </a:moveTo>
                    <a:cubicBezTo>
                      <a:pt x="140208" y="213741"/>
                      <a:pt x="138398" y="215551"/>
                      <a:pt x="136112" y="215551"/>
                    </a:cubicBezTo>
                    <a:lnTo>
                      <a:pt x="106871" y="215551"/>
                    </a:lnTo>
                    <a:cubicBezTo>
                      <a:pt x="104585" y="215551"/>
                      <a:pt x="102775" y="213741"/>
                      <a:pt x="102775" y="211455"/>
                    </a:cubicBezTo>
                    <a:lnTo>
                      <a:pt x="102775" y="182213"/>
                    </a:lnTo>
                    <a:cubicBezTo>
                      <a:pt x="102775" y="179927"/>
                      <a:pt x="104585" y="178118"/>
                      <a:pt x="106871" y="178118"/>
                    </a:cubicBezTo>
                    <a:lnTo>
                      <a:pt x="136112" y="178118"/>
                    </a:lnTo>
                    <a:cubicBezTo>
                      <a:pt x="138398" y="178118"/>
                      <a:pt x="140208" y="179927"/>
                      <a:pt x="140208" y="182213"/>
                    </a:cubicBezTo>
                    <a:lnTo>
                      <a:pt x="140208" y="211455"/>
                    </a:lnTo>
                    <a:close/>
                    <a:moveTo>
                      <a:pt x="201549" y="211455"/>
                    </a:moveTo>
                    <a:cubicBezTo>
                      <a:pt x="201549" y="213741"/>
                      <a:pt x="199739" y="215551"/>
                      <a:pt x="197453" y="215551"/>
                    </a:cubicBezTo>
                    <a:lnTo>
                      <a:pt x="168212" y="215551"/>
                    </a:lnTo>
                    <a:cubicBezTo>
                      <a:pt x="165926" y="215551"/>
                      <a:pt x="164116" y="213741"/>
                      <a:pt x="164116" y="211455"/>
                    </a:cubicBezTo>
                    <a:lnTo>
                      <a:pt x="164116" y="182213"/>
                    </a:lnTo>
                    <a:cubicBezTo>
                      <a:pt x="164116" y="179927"/>
                      <a:pt x="165926" y="178118"/>
                      <a:pt x="168212" y="178118"/>
                    </a:cubicBezTo>
                    <a:lnTo>
                      <a:pt x="197453" y="178118"/>
                    </a:lnTo>
                    <a:cubicBezTo>
                      <a:pt x="199739" y="178118"/>
                      <a:pt x="201549" y="179927"/>
                      <a:pt x="201549" y="182213"/>
                    </a:cubicBezTo>
                    <a:lnTo>
                      <a:pt x="201549" y="211455"/>
                    </a:lnTo>
                    <a:close/>
                    <a:moveTo>
                      <a:pt x="262890" y="211455"/>
                    </a:moveTo>
                    <a:cubicBezTo>
                      <a:pt x="262890" y="213741"/>
                      <a:pt x="261080" y="215551"/>
                      <a:pt x="258794" y="215551"/>
                    </a:cubicBezTo>
                    <a:lnTo>
                      <a:pt x="229553" y="215551"/>
                    </a:lnTo>
                    <a:cubicBezTo>
                      <a:pt x="227267" y="215551"/>
                      <a:pt x="225457" y="213741"/>
                      <a:pt x="225457" y="211455"/>
                    </a:cubicBezTo>
                    <a:lnTo>
                      <a:pt x="225457" y="182213"/>
                    </a:lnTo>
                    <a:cubicBezTo>
                      <a:pt x="225457" y="179927"/>
                      <a:pt x="227267" y="178118"/>
                      <a:pt x="229553" y="178118"/>
                    </a:cubicBezTo>
                    <a:lnTo>
                      <a:pt x="258794" y="178118"/>
                    </a:lnTo>
                    <a:cubicBezTo>
                      <a:pt x="261080" y="178118"/>
                      <a:pt x="262890" y="179927"/>
                      <a:pt x="262890" y="182213"/>
                    </a:cubicBezTo>
                    <a:lnTo>
                      <a:pt x="262890" y="21145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73" name="Freeform: Shape 50">
                <a:extLst>
                  <a:ext uri="{FF2B5EF4-FFF2-40B4-BE49-F238E27FC236}">
                    <a16:creationId xmlns:a16="http://schemas.microsoft.com/office/drawing/2014/main" id="{58C5C9E4-4A2E-D724-11A2-164A15447C34}"/>
                  </a:ext>
                </a:extLst>
              </p:cNvPr>
              <p:cNvSpPr/>
              <p:nvPr/>
            </p:nvSpPr>
            <p:spPr>
              <a:xfrm>
                <a:off x="7501881" y="1733974"/>
                <a:ext cx="99631" cy="35650"/>
              </a:xfrm>
              <a:custGeom>
                <a:avLst/>
                <a:gdLst>
                  <a:gd name="connsiteX0" fmla="*/ 62389 w 71342"/>
                  <a:gd name="connsiteY0" fmla="*/ 25527 h 25527"/>
                  <a:gd name="connsiteX1" fmla="*/ 71342 w 71342"/>
                  <a:gd name="connsiteY1" fmla="*/ 20003 h 25527"/>
                  <a:gd name="connsiteX2" fmla="*/ 35719 w 71342"/>
                  <a:gd name="connsiteY2" fmla="*/ 0 h 25527"/>
                  <a:gd name="connsiteX3" fmla="*/ 0 w 71342"/>
                  <a:gd name="connsiteY3" fmla="*/ 20003 h 25527"/>
                  <a:gd name="connsiteX4" fmla="*/ 8954 w 71342"/>
                  <a:gd name="connsiteY4" fmla="*/ 25527 h 25527"/>
                  <a:gd name="connsiteX5" fmla="*/ 35623 w 71342"/>
                  <a:gd name="connsiteY5" fmla="*/ 10573 h 25527"/>
                  <a:gd name="connsiteX6" fmla="*/ 62389 w 71342"/>
                  <a:gd name="connsiteY6" fmla="*/ 25527 h 2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7">
                    <a:moveTo>
                      <a:pt x="62389" y="25527"/>
                    </a:moveTo>
                    <a:lnTo>
                      <a:pt x="71342" y="20003"/>
                    </a:lnTo>
                    <a:cubicBezTo>
                      <a:pt x="63722" y="7430"/>
                      <a:pt x="50387" y="0"/>
                      <a:pt x="35719" y="0"/>
                    </a:cubicBezTo>
                    <a:cubicBezTo>
                      <a:pt x="21050" y="0"/>
                      <a:pt x="7715" y="7525"/>
                      <a:pt x="0" y="20003"/>
                    </a:cubicBezTo>
                    <a:lnTo>
                      <a:pt x="8954" y="25527"/>
                    </a:lnTo>
                    <a:cubicBezTo>
                      <a:pt x="14668" y="16192"/>
                      <a:pt x="24670" y="10573"/>
                      <a:pt x="35623" y="10573"/>
                    </a:cubicBezTo>
                    <a:cubicBezTo>
                      <a:pt x="46768" y="10573"/>
                      <a:pt x="56674" y="16192"/>
                      <a:pt x="62389" y="2552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74" name="Freeform: Shape 51">
                <a:extLst>
                  <a:ext uri="{FF2B5EF4-FFF2-40B4-BE49-F238E27FC236}">
                    <a16:creationId xmlns:a16="http://schemas.microsoft.com/office/drawing/2014/main" id="{ABF83458-D79E-688F-1C21-DDD5025B1FF1}"/>
                  </a:ext>
                </a:extLst>
              </p:cNvPr>
              <p:cNvSpPr/>
              <p:nvPr/>
            </p:nvSpPr>
            <p:spPr>
              <a:xfrm>
                <a:off x="7466365" y="1692073"/>
                <a:ext cx="170800" cy="50147"/>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5" y="19717"/>
                      <a:pt x="40386" y="10477"/>
                      <a:pt x="61055" y="10477"/>
                    </a:cubicBezTo>
                    <a:cubicBezTo>
                      <a:pt x="81820" y="10477"/>
                      <a:pt x="101155" y="19812"/>
                      <a:pt x="114109" y="35909"/>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75" name="Freeform: Shape 52">
                <a:extLst>
                  <a:ext uri="{FF2B5EF4-FFF2-40B4-BE49-F238E27FC236}">
                    <a16:creationId xmlns:a16="http://schemas.microsoft.com/office/drawing/2014/main" id="{F0AA43BA-B369-5436-F823-75CCEDF83033}"/>
                  </a:ext>
                </a:extLst>
              </p:cNvPr>
              <p:cNvSpPr/>
              <p:nvPr/>
            </p:nvSpPr>
            <p:spPr>
              <a:xfrm>
                <a:off x="7430715" y="1651634"/>
                <a:ext cx="241833" cy="64647"/>
              </a:xfrm>
              <a:custGeom>
                <a:avLst/>
                <a:gdLst>
                  <a:gd name="connsiteX0" fmla="*/ 86678 w 173164"/>
                  <a:gd name="connsiteY0" fmla="*/ 10573 h 46291"/>
                  <a:gd name="connsiteX1" fmla="*/ 165259 w 173164"/>
                  <a:gd name="connsiteY1" fmla="*/ 46291 h 46291"/>
                  <a:gd name="connsiteX2" fmla="*/ 173164 w 173164"/>
                  <a:gd name="connsiteY2" fmla="*/ 39338 h 46291"/>
                  <a:gd name="connsiteX3" fmla="*/ 86582 w 173164"/>
                  <a:gd name="connsiteY3" fmla="*/ 0 h 46291"/>
                  <a:gd name="connsiteX4" fmla="*/ 0 w 173164"/>
                  <a:gd name="connsiteY4" fmla="*/ 39338 h 46291"/>
                  <a:gd name="connsiteX5" fmla="*/ 7906 w 173164"/>
                  <a:gd name="connsiteY5" fmla="*/ 46291 h 46291"/>
                  <a:gd name="connsiteX6" fmla="*/ 86678 w 173164"/>
                  <a:gd name="connsiteY6" fmla="*/ 10573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164" h="46291">
                    <a:moveTo>
                      <a:pt x="86678" y="10573"/>
                    </a:moveTo>
                    <a:cubicBezTo>
                      <a:pt x="116777" y="10573"/>
                      <a:pt x="145447" y="23622"/>
                      <a:pt x="165259" y="46291"/>
                    </a:cubicBezTo>
                    <a:lnTo>
                      <a:pt x="173164" y="39338"/>
                    </a:lnTo>
                    <a:cubicBezTo>
                      <a:pt x="151352" y="14288"/>
                      <a:pt x="119825" y="0"/>
                      <a:pt x="86582" y="0"/>
                    </a:cubicBezTo>
                    <a:cubicBezTo>
                      <a:pt x="53435" y="0"/>
                      <a:pt x="21812" y="14383"/>
                      <a:pt x="0" y="39338"/>
                    </a:cubicBezTo>
                    <a:lnTo>
                      <a:pt x="7906" y="46291"/>
                    </a:lnTo>
                    <a:cubicBezTo>
                      <a:pt x="27908" y="23527"/>
                      <a:pt x="56579" y="10573"/>
                      <a:pt x="86678" y="1057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76" name="Freeform: Shape 53">
                <a:extLst>
                  <a:ext uri="{FF2B5EF4-FFF2-40B4-BE49-F238E27FC236}">
                    <a16:creationId xmlns:a16="http://schemas.microsoft.com/office/drawing/2014/main" id="{9FEA8A9C-61B9-0B3C-F570-8BE49124C149}"/>
                  </a:ext>
                </a:extLst>
              </p:cNvPr>
              <p:cNvSpPr/>
              <p:nvPr/>
            </p:nvSpPr>
            <p:spPr>
              <a:xfrm>
                <a:off x="7540058" y="1775079"/>
                <a:ext cx="23676" cy="23810"/>
              </a:xfrm>
              <a:custGeom>
                <a:avLst/>
                <a:gdLst>
                  <a:gd name="connsiteX0" fmla="*/ 16955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5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5" y="8573"/>
                    </a:moveTo>
                    <a:cubicBezTo>
                      <a:pt x="16955" y="13240"/>
                      <a:pt x="13145" y="17050"/>
                      <a:pt x="8477" y="17050"/>
                    </a:cubicBezTo>
                    <a:cubicBezTo>
                      <a:pt x="3810" y="17050"/>
                      <a:pt x="0" y="13240"/>
                      <a:pt x="0" y="8573"/>
                    </a:cubicBezTo>
                    <a:cubicBezTo>
                      <a:pt x="0" y="3905"/>
                      <a:pt x="3810" y="0"/>
                      <a:pt x="8477" y="0"/>
                    </a:cubicBezTo>
                    <a:cubicBezTo>
                      <a:pt x="13145" y="0"/>
                      <a:pt x="16955" y="3905"/>
                      <a:pt x="16955" y="857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35" name="Group 134">
            <a:extLst>
              <a:ext uri="{FF2B5EF4-FFF2-40B4-BE49-F238E27FC236}">
                <a16:creationId xmlns:a16="http://schemas.microsoft.com/office/drawing/2014/main" id="{756460EC-BBE6-5538-D29E-1E0B995434BF}"/>
              </a:ext>
              <a:ext uri="{C183D7F6-B498-43B3-948B-1728B52AA6E4}">
                <adec:decorative xmlns:adec="http://schemas.microsoft.com/office/drawing/2017/decorative" val="1"/>
              </a:ext>
            </a:extLst>
          </p:cNvPr>
          <p:cNvGrpSpPr/>
          <p:nvPr/>
        </p:nvGrpSpPr>
        <p:grpSpPr>
          <a:xfrm>
            <a:off x="9630413" y="4512676"/>
            <a:ext cx="1216520" cy="934489"/>
            <a:chOff x="7816636" y="5437776"/>
            <a:chExt cx="1216520" cy="934489"/>
          </a:xfrm>
        </p:grpSpPr>
        <p:sp>
          <p:nvSpPr>
            <p:cNvPr id="145" name="Rectangle 144" descr="Microsoft Cloud &#10;for Nonprofit&#10;">
              <a:extLst>
                <a:ext uri="{FF2B5EF4-FFF2-40B4-BE49-F238E27FC236}">
                  <a16:creationId xmlns:a16="http://schemas.microsoft.com/office/drawing/2014/main" id="{D69EAF3B-8CAB-1ED0-9FDB-7F78BCE85489}"/>
                </a:ext>
              </a:extLst>
            </p:cNvPr>
            <p:cNvSpPr/>
            <p:nvPr/>
          </p:nvSpPr>
          <p:spPr bwMode="auto">
            <a:xfrm>
              <a:off x="7816636" y="5863482"/>
              <a:ext cx="1216520" cy="50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Nonprofit</a:t>
              </a:r>
            </a:p>
          </p:txBody>
        </p:sp>
        <p:grpSp>
          <p:nvGrpSpPr>
            <p:cNvPr id="146" name="Group 145">
              <a:extLst>
                <a:ext uri="{FF2B5EF4-FFF2-40B4-BE49-F238E27FC236}">
                  <a16:creationId xmlns:a16="http://schemas.microsoft.com/office/drawing/2014/main" id="{97051D8C-0E17-E26E-4B56-52E72E7B4B85}"/>
                </a:ext>
              </a:extLst>
            </p:cNvPr>
            <p:cNvGrpSpPr/>
            <p:nvPr/>
          </p:nvGrpSpPr>
          <p:grpSpPr>
            <a:xfrm>
              <a:off x="8216982" y="5437776"/>
              <a:ext cx="357546" cy="338104"/>
              <a:chOff x="86082" y="102315"/>
              <a:chExt cx="597054" cy="564589"/>
            </a:xfrm>
          </p:grpSpPr>
          <p:sp>
            <p:nvSpPr>
              <p:cNvPr id="147" name="Freeform: Shape 86">
                <a:extLst>
                  <a:ext uri="{FF2B5EF4-FFF2-40B4-BE49-F238E27FC236}">
                    <a16:creationId xmlns:a16="http://schemas.microsoft.com/office/drawing/2014/main" id="{BCC1A625-19B5-1DA2-B408-36D00F177E55}"/>
                  </a:ext>
                </a:extLst>
              </p:cNvPr>
              <p:cNvSpPr/>
              <p:nvPr/>
            </p:nvSpPr>
            <p:spPr>
              <a:xfrm rot="6667644" flipH="1">
                <a:off x="86082" y="269332"/>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87">
                <a:extLst>
                  <a:ext uri="{FF2B5EF4-FFF2-40B4-BE49-F238E27FC236}">
                    <a16:creationId xmlns:a16="http://schemas.microsoft.com/office/drawing/2014/main" id="{6795F47C-A569-B8E3-9CF2-364AFAABB475}"/>
                  </a:ext>
                </a:extLst>
              </p:cNvPr>
              <p:cNvSpPr/>
              <p:nvPr/>
            </p:nvSpPr>
            <p:spPr bwMode="auto">
              <a:xfrm rot="1267644">
                <a:off x="162317" y="270720"/>
                <a:ext cx="140555" cy="172490"/>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89">
                <a:extLst>
                  <a:ext uri="{FF2B5EF4-FFF2-40B4-BE49-F238E27FC236}">
                    <a16:creationId xmlns:a16="http://schemas.microsoft.com/office/drawing/2014/main" id="{55B3661A-CE3A-0512-5DF9-C3E2D20EEE55}"/>
                  </a:ext>
                </a:extLst>
              </p:cNvPr>
              <p:cNvSpPr/>
              <p:nvPr/>
            </p:nvSpPr>
            <p:spPr>
              <a:xfrm rot="10781114" flipH="1">
                <a:off x="333942" y="102315"/>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90">
                <a:extLst>
                  <a:ext uri="{FF2B5EF4-FFF2-40B4-BE49-F238E27FC236}">
                    <a16:creationId xmlns:a16="http://schemas.microsoft.com/office/drawing/2014/main" id="{5DA61569-8B32-90B2-1465-BC4906AB1E6F}"/>
                  </a:ext>
                </a:extLst>
              </p:cNvPr>
              <p:cNvSpPr/>
              <p:nvPr/>
            </p:nvSpPr>
            <p:spPr bwMode="auto">
              <a:xfrm rot="5381114">
                <a:off x="314781" y="169497"/>
                <a:ext cx="140555" cy="172490"/>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91">
                <a:extLst>
                  <a:ext uri="{FF2B5EF4-FFF2-40B4-BE49-F238E27FC236}">
                    <a16:creationId xmlns:a16="http://schemas.microsoft.com/office/drawing/2014/main" id="{6D778150-16FC-E52A-5A3A-C9C4A5BF4A12}"/>
                  </a:ext>
                </a:extLst>
              </p:cNvPr>
              <p:cNvSpPr/>
              <p:nvPr/>
            </p:nvSpPr>
            <p:spPr>
              <a:xfrm rot="14932356">
                <a:off x="582033" y="269333"/>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Shape 92">
                <a:extLst>
                  <a:ext uri="{FF2B5EF4-FFF2-40B4-BE49-F238E27FC236}">
                    <a16:creationId xmlns:a16="http://schemas.microsoft.com/office/drawing/2014/main" id="{4602E37E-E5AE-2B30-183D-AA1859786950}"/>
                  </a:ext>
                </a:extLst>
              </p:cNvPr>
              <p:cNvSpPr/>
              <p:nvPr/>
            </p:nvSpPr>
            <p:spPr bwMode="auto">
              <a:xfrm rot="20332356" flipH="1">
                <a:off x="466346" y="270720"/>
                <a:ext cx="140555" cy="172490"/>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Shape 93">
                <a:extLst>
                  <a:ext uri="{FF2B5EF4-FFF2-40B4-BE49-F238E27FC236}">
                    <a16:creationId xmlns:a16="http://schemas.microsoft.com/office/drawing/2014/main" id="{16EE82BF-9781-0245-92AA-4BE1900578B0}"/>
                  </a:ext>
                </a:extLst>
              </p:cNvPr>
              <p:cNvSpPr/>
              <p:nvPr/>
            </p:nvSpPr>
            <p:spPr>
              <a:xfrm rot="1865028" flipH="1">
                <a:off x="184192" y="565801"/>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Shape 94">
                <a:extLst>
                  <a:ext uri="{FF2B5EF4-FFF2-40B4-BE49-F238E27FC236}">
                    <a16:creationId xmlns:a16="http://schemas.microsoft.com/office/drawing/2014/main" id="{3E5DFB26-0215-8F9F-5192-73AC3659F231}"/>
                  </a:ext>
                </a:extLst>
              </p:cNvPr>
              <p:cNvSpPr/>
              <p:nvPr/>
            </p:nvSpPr>
            <p:spPr bwMode="auto">
              <a:xfrm rot="18065028">
                <a:off x="217579" y="442003"/>
                <a:ext cx="140555" cy="172490"/>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Shape 95">
                <a:extLst>
                  <a:ext uri="{FF2B5EF4-FFF2-40B4-BE49-F238E27FC236}">
                    <a16:creationId xmlns:a16="http://schemas.microsoft.com/office/drawing/2014/main" id="{D7CA6653-4280-982F-9AC3-867B494FCFC5}"/>
                  </a:ext>
                </a:extLst>
              </p:cNvPr>
              <p:cNvSpPr/>
              <p:nvPr/>
            </p:nvSpPr>
            <p:spPr>
              <a:xfrm rot="19734972">
                <a:off x="482584" y="565801"/>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6" name="Freeform: Shape 96">
                <a:extLst>
                  <a:ext uri="{FF2B5EF4-FFF2-40B4-BE49-F238E27FC236}">
                    <a16:creationId xmlns:a16="http://schemas.microsoft.com/office/drawing/2014/main" id="{FBEF6636-6587-9331-AA49-5E934D01A56F}"/>
                  </a:ext>
                </a:extLst>
              </p:cNvPr>
              <p:cNvSpPr/>
              <p:nvPr/>
            </p:nvSpPr>
            <p:spPr bwMode="auto">
              <a:xfrm rot="3534972" flipH="1">
                <a:off x="409743" y="442003"/>
                <a:ext cx="140555" cy="172489"/>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5414B59A-C06E-9D2D-8A17-C4EF563F3C08}"/>
                  </a:ext>
                </a:extLst>
              </p:cNvPr>
              <p:cNvGrpSpPr/>
              <p:nvPr/>
            </p:nvGrpSpPr>
            <p:grpSpPr>
              <a:xfrm>
                <a:off x="291573" y="304727"/>
                <a:ext cx="185868" cy="185862"/>
                <a:chOff x="291575" y="304727"/>
                <a:chExt cx="1549402" cy="1549402"/>
              </a:xfrm>
              <a:solidFill>
                <a:srgbClr val="0078D4"/>
              </a:solidFill>
            </p:grpSpPr>
            <p:sp>
              <p:nvSpPr>
                <p:cNvPr id="158" name="Graphic 76">
                  <a:extLst>
                    <a:ext uri="{FF2B5EF4-FFF2-40B4-BE49-F238E27FC236}">
                      <a16:creationId xmlns:a16="http://schemas.microsoft.com/office/drawing/2014/main" id="{82689002-19EF-7739-C7E5-4147980C3212}"/>
                    </a:ext>
                  </a:extLst>
                </p:cNvPr>
                <p:cNvSpPr/>
                <p:nvPr/>
              </p:nvSpPr>
              <p:spPr>
                <a:xfrm>
                  <a:off x="705939" y="701536"/>
                  <a:ext cx="720068" cy="352013"/>
                </a:xfrm>
                <a:custGeom>
                  <a:avLst/>
                  <a:gdLst>
                    <a:gd name="connsiteX0" fmla="*/ 310710 w 331917"/>
                    <a:gd name="connsiteY0" fmla="*/ 0 h 162261"/>
                    <a:gd name="connsiteX1" fmla="*/ 21346 w 331917"/>
                    <a:gd name="connsiteY1" fmla="*/ 0 h 162261"/>
                    <a:gd name="connsiteX2" fmla="*/ 0 w 331917"/>
                    <a:gd name="connsiteY2" fmla="*/ 162261 h 162261"/>
                    <a:gd name="connsiteX3" fmla="*/ 331917 w 331917"/>
                    <a:gd name="connsiteY3" fmla="*/ 162261 h 162261"/>
                    <a:gd name="connsiteX4" fmla="*/ 310571 w 331917"/>
                    <a:gd name="connsiteY4" fmla="*/ 0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17" h="162261">
                      <a:moveTo>
                        <a:pt x="310710" y="0"/>
                      </a:moveTo>
                      <a:lnTo>
                        <a:pt x="21346" y="0"/>
                      </a:lnTo>
                      <a:cubicBezTo>
                        <a:pt x="8511" y="48274"/>
                        <a:pt x="977" y="103524"/>
                        <a:pt x="0" y="162261"/>
                      </a:cubicBezTo>
                      <a:lnTo>
                        <a:pt x="331917" y="162261"/>
                      </a:lnTo>
                      <a:cubicBezTo>
                        <a:pt x="330940" y="103524"/>
                        <a:pt x="323406" y="48413"/>
                        <a:pt x="310571"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Graphic 76">
                  <a:extLst>
                    <a:ext uri="{FF2B5EF4-FFF2-40B4-BE49-F238E27FC236}">
                      <a16:creationId xmlns:a16="http://schemas.microsoft.com/office/drawing/2014/main" id="{0CD4EC78-7A38-D5A4-4FAA-5F9847463E17}"/>
                    </a:ext>
                  </a:extLst>
                </p:cNvPr>
                <p:cNvSpPr/>
                <p:nvPr/>
              </p:nvSpPr>
              <p:spPr>
                <a:xfrm>
                  <a:off x="1433273" y="701536"/>
                  <a:ext cx="407402" cy="352013"/>
                </a:xfrm>
                <a:custGeom>
                  <a:avLst/>
                  <a:gdLst>
                    <a:gd name="connsiteX0" fmla="*/ 187793 w 187793"/>
                    <a:gd name="connsiteY0" fmla="*/ 162261 h 162261"/>
                    <a:gd name="connsiteX1" fmla="*/ 142729 w 187793"/>
                    <a:gd name="connsiteY1" fmla="*/ 0 h 162261"/>
                    <a:gd name="connsiteX2" fmla="*/ 0 w 187793"/>
                    <a:gd name="connsiteY2" fmla="*/ 0 h 162261"/>
                    <a:gd name="connsiteX3" fmla="*/ 20509 w 187793"/>
                    <a:gd name="connsiteY3" fmla="*/ 162261 h 162261"/>
                    <a:gd name="connsiteX4" fmla="*/ 187654 w 187793"/>
                    <a:gd name="connsiteY4" fmla="*/ 162261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3" h="162261">
                      <a:moveTo>
                        <a:pt x="187793" y="162261"/>
                      </a:moveTo>
                      <a:cubicBezTo>
                        <a:pt x="185840" y="103524"/>
                        <a:pt x="169795" y="48274"/>
                        <a:pt x="142729" y="0"/>
                      </a:cubicBezTo>
                      <a:lnTo>
                        <a:pt x="0" y="0"/>
                      </a:lnTo>
                      <a:cubicBezTo>
                        <a:pt x="12417" y="48832"/>
                        <a:pt x="19672" y="103942"/>
                        <a:pt x="20509" y="162261"/>
                      </a:cubicBezTo>
                      <a:lnTo>
                        <a:pt x="187654" y="162261"/>
                      </a:ln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0" name="Graphic 76">
                  <a:extLst>
                    <a:ext uri="{FF2B5EF4-FFF2-40B4-BE49-F238E27FC236}">
                      <a16:creationId xmlns:a16="http://schemas.microsoft.com/office/drawing/2014/main" id="{D8C507B9-1F19-2CCB-5082-0BF9C709547A}"/>
                    </a:ext>
                  </a:extLst>
                </p:cNvPr>
                <p:cNvSpPr/>
                <p:nvPr/>
              </p:nvSpPr>
              <p:spPr>
                <a:xfrm>
                  <a:off x="1234111" y="322586"/>
                  <a:ext cx="477321" cy="327192"/>
                </a:xfrm>
                <a:custGeom>
                  <a:avLst/>
                  <a:gdLst>
                    <a:gd name="connsiteX0" fmla="*/ 175237 w 220022"/>
                    <a:gd name="connsiteY0" fmla="*/ 96268 h 150820"/>
                    <a:gd name="connsiteX1" fmla="*/ 0 w 220022"/>
                    <a:gd name="connsiteY1" fmla="*/ 0 h 150820"/>
                    <a:gd name="connsiteX2" fmla="*/ 59156 w 220022"/>
                    <a:gd name="connsiteY2" fmla="*/ 82596 h 150820"/>
                    <a:gd name="connsiteX3" fmla="*/ 85246 w 220022"/>
                    <a:gd name="connsiteY3" fmla="*/ 150821 h 150820"/>
                    <a:gd name="connsiteX4" fmla="*/ 220022 w 220022"/>
                    <a:gd name="connsiteY4" fmla="*/ 150821 h 150820"/>
                    <a:gd name="connsiteX5" fmla="*/ 175237 w 220022"/>
                    <a:gd name="connsiteY5" fmla="*/ 96129 h 1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2" h="150820">
                      <a:moveTo>
                        <a:pt x="175237" y="96268"/>
                      </a:moveTo>
                      <a:cubicBezTo>
                        <a:pt x="127939" y="48971"/>
                        <a:pt x="67527" y="14929"/>
                        <a:pt x="0" y="0"/>
                      </a:cubicBezTo>
                      <a:cubicBezTo>
                        <a:pt x="22463" y="19812"/>
                        <a:pt x="42553" y="47995"/>
                        <a:pt x="59156" y="82596"/>
                      </a:cubicBezTo>
                      <a:cubicBezTo>
                        <a:pt x="69062" y="103105"/>
                        <a:pt x="77852" y="125986"/>
                        <a:pt x="85246" y="150821"/>
                      </a:cubicBezTo>
                      <a:lnTo>
                        <a:pt x="220022" y="150821"/>
                      </a:lnTo>
                      <a:cubicBezTo>
                        <a:pt x="206908" y="131148"/>
                        <a:pt x="191839" y="112871"/>
                        <a:pt x="175237" y="96129"/>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1" name="Graphic 76">
                  <a:extLst>
                    <a:ext uri="{FF2B5EF4-FFF2-40B4-BE49-F238E27FC236}">
                      <a16:creationId xmlns:a16="http://schemas.microsoft.com/office/drawing/2014/main" id="{FEE323C3-88CB-697F-E4B2-DA2E65F9CC4D}"/>
                    </a:ext>
                  </a:extLst>
                </p:cNvPr>
                <p:cNvSpPr/>
                <p:nvPr/>
              </p:nvSpPr>
              <p:spPr>
                <a:xfrm>
                  <a:off x="767685" y="304727"/>
                  <a:ext cx="597787" cy="345353"/>
                </a:xfrm>
                <a:custGeom>
                  <a:avLst/>
                  <a:gdLst>
                    <a:gd name="connsiteX0" fmla="*/ 252809 w 275551"/>
                    <a:gd name="connsiteY0" fmla="*/ 101291 h 159191"/>
                    <a:gd name="connsiteX1" fmla="*/ 137706 w 275551"/>
                    <a:gd name="connsiteY1" fmla="*/ 0 h 159191"/>
                    <a:gd name="connsiteX2" fmla="*/ 22602 w 275551"/>
                    <a:gd name="connsiteY2" fmla="*/ 101291 h 159191"/>
                    <a:gd name="connsiteX3" fmla="*/ 0 w 275551"/>
                    <a:gd name="connsiteY3" fmla="*/ 159192 h 159191"/>
                    <a:gd name="connsiteX4" fmla="*/ 275551 w 275551"/>
                    <a:gd name="connsiteY4" fmla="*/ 159192 h 159191"/>
                    <a:gd name="connsiteX5" fmla="*/ 252949 w 275551"/>
                    <a:gd name="connsiteY5" fmla="*/ 101291 h 15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51" h="159191">
                      <a:moveTo>
                        <a:pt x="252809" y="101291"/>
                      </a:moveTo>
                      <a:cubicBezTo>
                        <a:pt x="222673" y="38647"/>
                        <a:pt x="181794" y="0"/>
                        <a:pt x="137706" y="0"/>
                      </a:cubicBezTo>
                      <a:cubicBezTo>
                        <a:pt x="93478" y="0"/>
                        <a:pt x="52738" y="38786"/>
                        <a:pt x="22602" y="101291"/>
                      </a:cubicBezTo>
                      <a:cubicBezTo>
                        <a:pt x="14091" y="118871"/>
                        <a:pt x="6557" y="138264"/>
                        <a:pt x="0" y="159192"/>
                      </a:cubicBezTo>
                      <a:lnTo>
                        <a:pt x="275551" y="159192"/>
                      </a:lnTo>
                      <a:cubicBezTo>
                        <a:pt x="268994" y="138264"/>
                        <a:pt x="261320" y="118871"/>
                        <a:pt x="252949" y="101291"/>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2" name="Graphic 76">
                  <a:extLst>
                    <a:ext uri="{FF2B5EF4-FFF2-40B4-BE49-F238E27FC236}">
                      <a16:creationId xmlns:a16="http://schemas.microsoft.com/office/drawing/2014/main" id="{68546F61-34F3-4B10-FE05-D2A559BC4BAC}"/>
                    </a:ext>
                  </a:extLst>
                </p:cNvPr>
                <p:cNvSpPr/>
                <p:nvPr/>
              </p:nvSpPr>
              <p:spPr>
                <a:xfrm>
                  <a:off x="421122" y="322887"/>
                  <a:ext cx="477321" cy="327496"/>
                </a:xfrm>
                <a:custGeom>
                  <a:avLst/>
                  <a:gdLst>
                    <a:gd name="connsiteX0" fmla="*/ 134776 w 220022"/>
                    <a:gd name="connsiteY0" fmla="*/ 150821 h 150960"/>
                    <a:gd name="connsiteX1" fmla="*/ 160866 w 220022"/>
                    <a:gd name="connsiteY1" fmla="*/ 82596 h 150960"/>
                    <a:gd name="connsiteX2" fmla="*/ 220022 w 220022"/>
                    <a:gd name="connsiteY2" fmla="*/ 0 h 150960"/>
                    <a:gd name="connsiteX3" fmla="*/ 44786 w 220022"/>
                    <a:gd name="connsiteY3" fmla="*/ 96268 h 150960"/>
                    <a:gd name="connsiteX4" fmla="*/ 0 w 220022"/>
                    <a:gd name="connsiteY4" fmla="*/ 150960 h 150960"/>
                    <a:gd name="connsiteX5" fmla="*/ 134776 w 220022"/>
                    <a:gd name="connsiteY5" fmla="*/ 150960 h 1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2" h="150960">
                      <a:moveTo>
                        <a:pt x="134776" y="150821"/>
                      </a:moveTo>
                      <a:cubicBezTo>
                        <a:pt x="142170" y="125986"/>
                        <a:pt x="150960" y="103105"/>
                        <a:pt x="160866" y="82596"/>
                      </a:cubicBezTo>
                      <a:cubicBezTo>
                        <a:pt x="177608" y="47995"/>
                        <a:pt x="197560" y="19672"/>
                        <a:pt x="220022" y="0"/>
                      </a:cubicBezTo>
                      <a:cubicBezTo>
                        <a:pt x="152495" y="14929"/>
                        <a:pt x="92083" y="48971"/>
                        <a:pt x="44786" y="96268"/>
                      </a:cubicBezTo>
                      <a:cubicBezTo>
                        <a:pt x="28183" y="112871"/>
                        <a:pt x="13115" y="131288"/>
                        <a:pt x="0" y="150960"/>
                      </a:cubicBezTo>
                      <a:lnTo>
                        <a:pt x="134776" y="150960"/>
                      </a:ln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Graphic 76">
                  <a:extLst>
                    <a:ext uri="{FF2B5EF4-FFF2-40B4-BE49-F238E27FC236}">
                      <a16:creationId xmlns:a16="http://schemas.microsoft.com/office/drawing/2014/main" id="{9C72BE09-3D89-C064-041D-800D244D5C47}"/>
                    </a:ext>
                  </a:extLst>
                </p:cNvPr>
                <p:cNvSpPr/>
                <p:nvPr/>
              </p:nvSpPr>
              <p:spPr>
                <a:xfrm>
                  <a:off x="291575" y="701536"/>
                  <a:ext cx="407402" cy="352013"/>
                </a:xfrm>
                <a:custGeom>
                  <a:avLst/>
                  <a:gdLst>
                    <a:gd name="connsiteX0" fmla="*/ 167284 w 187793"/>
                    <a:gd name="connsiteY0" fmla="*/ 162261 h 162261"/>
                    <a:gd name="connsiteX1" fmla="*/ 187793 w 187793"/>
                    <a:gd name="connsiteY1" fmla="*/ 0 h 162261"/>
                    <a:gd name="connsiteX2" fmla="*/ 45065 w 187793"/>
                    <a:gd name="connsiteY2" fmla="*/ 0 h 162261"/>
                    <a:gd name="connsiteX3" fmla="*/ 0 w 187793"/>
                    <a:gd name="connsiteY3" fmla="*/ 162261 h 162261"/>
                    <a:gd name="connsiteX4" fmla="*/ 167144 w 187793"/>
                    <a:gd name="connsiteY4" fmla="*/ 162261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3" h="162261">
                      <a:moveTo>
                        <a:pt x="167284" y="162261"/>
                      </a:moveTo>
                      <a:cubicBezTo>
                        <a:pt x="168121" y="103942"/>
                        <a:pt x="175516" y="48832"/>
                        <a:pt x="187793" y="0"/>
                      </a:cubicBezTo>
                      <a:lnTo>
                        <a:pt x="45065" y="0"/>
                      </a:lnTo>
                      <a:cubicBezTo>
                        <a:pt x="17998" y="48274"/>
                        <a:pt x="1953" y="103384"/>
                        <a:pt x="0" y="162261"/>
                      </a:cubicBezTo>
                      <a:lnTo>
                        <a:pt x="167144" y="162261"/>
                      </a:ln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Graphic 76">
                  <a:extLst>
                    <a:ext uri="{FF2B5EF4-FFF2-40B4-BE49-F238E27FC236}">
                      <a16:creationId xmlns:a16="http://schemas.microsoft.com/office/drawing/2014/main" id="{5A695A9B-4C6C-4E28-E15E-B1B2177864E5}"/>
                    </a:ext>
                  </a:extLst>
                </p:cNvPr>
                <p:cNvSpPr/>
                <p:nvPr/>
              </p:nvSpPr>
              <p:spPr>
                <a:xfrm>
                  <a:off x="292180" y="1105005"/>
                  <a:ext cx="407402" cy="352013"/>
                </a:xfrm>
                <a:custGeom>
                  <a:avLst/>
                  <a:gdLst>
                    <a:gd name="connsiteX0" fmla="*/ 187654 w 187793"/>
                    <a:gd name="connsiteY0" fmla="*/ 162261 h 162261"/>
                    <a:gd name="connsiteX1" fmla="*/ 167144 w 187793"/>
                    <a:gd name="connsiteY1" fmla="*/ 0 h 162261"/>
                    <a:gd name="connsiteX2" fmla="*/ 0 w 187793"/>
                    <a:gd name="connsiteY2" fmla="*/ 0 h 162261"/>
                    <a:gd name="connsiteX3" fmla="*/ 45065 w 187793"/>
                    <a:gd name="connsiteY3" fmla="*/ 162261 h 162261"/>
                    <a:gd name="connsiteX4" fmla="*/ 187793 w 187793"/>
                    <a:gd name="connsiteY4" fmla="*/ 162261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3" h="162261">
                      <a:moveTo>
                        <a:pt x="187654" y="162261"/>
                      </a:moveTo>
                      <a:cubicBezTo>
                        <a:pt x="175237" y="113429"/>
                        <a:pt x="167982" y="58319"/>
                        <a:pt x="167144" y="0"/>
                      </a:cubicBezTo>
                      <a:lnTo>
                        <a:pt x="0" y="0"/>
                      </a:lnTo>
                      <a:cubicBezTo>
                        <a:pt x="1953" y="58738"/>
                        <a:pt x="17998" y="113987"/>
                        <a:pt x="45065" y="162261"/>
                      </a:cubicBezTo>
                      <a:lnTo>
                        <a:pt x="187793" y="162261"/>
                      </a:ln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Graphic 76">
                  <a:extLst>
                    <a:ext uri="{FF2B5EF4-FFF2-40B4-BE49-F238E27FC236}">
                      <a16:creationId xmlns:a16="http://schemas.microsoft.com/office/drawing/2014/main" id="{3F43EBA5-3BC0-BE50-C22E-739C4437E60B}"/>
                    </a:ext>
                  </a:extLst>
                </p:cNvPr>
                <p:cNvSpPr/>
                <p:nvPr/>
              </p:nvSpPr>
              <p:spPr>
                <a:xfrm>
                  <a:off x="706243" y="1105307"/>
                  <a:ext cx="720370" cy="352013"/>
                </a:xfrm>
                <a:custGeom>
                  <a:avLst/>
                  <a:gdLst>
                    <a:gd name="connsiteX0" fmla="*/ 331917 w 332056"/>
                    <a:gd name="connsiteY0" fmla="*/ 0 h 162261"/>
                    <a:gd name="connsiteX1" fmla="*/ 0 w 332056"/>
                    <a:gd name="connsiteY1" fmla="*/ 0 h 162261"/>
                    <a:gd name="connsiteX2" fmla="*/ 21346 w 332056"/>
                    <a:gd name="connsiteY2" fmla="*/ 162261 h 162261"/>
                    <a:gd name="connsiteX3" fmla="*/ 310710 w 332056"/>
                    <a:gd name="connsiteY3" fmla="*/ 162261 h 162261"/>
                    <a:gd name="connsiteX4" fmla="*/ 332057 w 332056"/>
                    <a:gd name="connsiteY4" fmla="*/ 0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056" h="162261">
                      <a:moveTo>
                        <a:pt x="331917" y="0"/>
                      </a:moveTo>
                      <a:lnTo>
                        <a:pt x="0" y="0"/>
                      </a:lnTo>
                      <a:cubicBezTo>
                        <a:pt x="977" y="58738"/>
                        <a:pt x="8511" y="113848"/>
                        <a:pt x="21346" y="162261"/>
                      </a:cubicBezTo>
                      <a:lnTo>
                        <a:pt x="310710" y="162261"/>
                      </a:lnTo>
                      <a:cubicBezTo>
                        <a:pt x="323546" y="113987"/>
                        <a:pt x="331080" y="58738"/>
                        <a:pt x="332057"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6" name="Graphic 76">
                  <a:extLst>
                    <a:ext uri="{FF2B5EF4-FFF2-40B4-BE49-F238E27FC236}">
                      <a16:creationId xmlns:a16="http://schemas.microsoft.com/office/drawing/2014/main" id="{A4CB8F9D-8B44-53C4-66DC-C966ED4D9C01}"/>
                    </a:ext>
                  </a:extLst>
                </p:cNvPr>
                <p:cNvSpPr/>
                <p:nvPr/>
              </p:nvSpPr>
              <p:spPr>
                <a:xfrm>
                  <a:off x="767384" y="1508776"/>
                  <a:ext cx="597787" cy="345353"/>
                </a:xfrm>
                <a:custGeom>
                  <a:avLst/>
                  <a:gdLst>
                    <a:gd name="connsiteX0" fmla="*/ 275551 w 275551"/>
                    <a:gd name="connsiteY0" fmla="*/ 0 h 159191"/>
                    <a:gd name="connsiteX1" fmla="*/ 0 w 275551"/>
                    <a:gd name="connsiteY1" fmla="*/ 0 h 159191"/>
                    <a:gd name="connsiteX2" fmla="*/ 22602 w 275551"/>
                    <a:gd name="connsiteY2" fmla="*/ 57901 h 159191"/>
                    <a:gd name="connsiteX3" fmla="*/ 137706 w 275551"/>
                    <a:gd name="connsiteY3" fmla="*/ 159192 h 159191"/>
                    <a:gd name="connsiteX4" fmla="*/ 252809 w 275551"/>
                    <a:gd name="connsiteY4" fmla="*/ 57901 h 159191"/>
                    <a:gd name="connsiteX5" fmla="*/ 275412 w 275551"/>
                    <a:gd name="connsiteY5" fmla="*/ 0 h 15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51" h="159191">
                      <a:moveTo>
                        <a:pt x="275551" y="0"/>
                      </a:moveTo>
                      <a:lnTo>
                        <a:pt x="0" y="0"/>
                      </a:lnTo>
                      <a:cubicBezTo>
                        <a:pt x="6557" y="20928"/>
                        <a:pt x="14231" y="40321"/>
                        <a:pt x="22602" y="57901"/>
                      </a:cubicBezTo>
                      <a:cubicBezTo>
                        <a:pt x="52738" y="120545"/>
                        <a:pt x="93618" y="159192"/>
                        <a:pt x="137706" y="159192"/>
                      </a:cubicBezTo>
                      <a:cubicBezTo>
                        <a:pt x="181934" y="159192"/>
                        <a:pt x="222673" y="120405"/>
                        <a:pt x="252809" y="57901"/>
                      </a:cubicBezTo>
                      <a:cubicBezTo>
                        <a:pt x="261320" y="40321"/>
                        <a:pt x="268854" y="20928"/>
                        <a:pt x="275412"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7" name="Graphic 76">
                  <a:extLst>
                    <a:ext uri="{FF2B5EF4-FFF2-40B4-BE49-F238E27FC236}">
                      <a16:creationId xmlns:a16="http://schemas.microsoft.com/office/drawing/2014/main" id="{E2AF128A-B477-BFD8-1ADE-832CF27B8B33}"/>
                    </a:ext>
                  </a:extLst>
                </p:cNvPr>
                <p:cNvSpPr/>
                <p:nvPr/>
              </p:nvSpPr>
              <p:spPr>
                <a:xfrm>
                  <a:off x="1234111" y="1508473"/>
                  <a:ext cx="477321" cy="327496"/>
                </a:xfrm>
                <a:custGeom>
                  <a:avLst/>
                  <a:gdLst>
                    <a:gd name="connsiteX0" fmla="*/ 220022 w 220022"/>
                    <a:gd name="connsiteY0" fmla="*/ 140 h 150960"/>
                    <a:gd name="connsiteX1" fmla="*/ 85246 w 220022"/>
                    <a:gd name="connsiteY1" fmla="*/ 140 h 150960"/>
                    <a:gd name="connsiteX2" fmla="*/ 59156 w 220022"/>
                    <a:gd name="connsiteY2" fmla="*/ 68365 h 150960"/>
                    <a:gd name="connsiteX3" fmla="*/ 0 w 220022"/>
                    <a:gd name="connsiteY3" fmla="*/ 150960 h 150960"/>
                    <a:gd name="connsiteX4" fmla="*/ 175237 w 220022"/>
                    <a:gd name="connsiteY4" fmla="*/ 54692 h 150960"/>
                    <a:gd name="connsiteX5" fmla="*/ 220022 w 220022"/>
                    <a:gd name="connsiteY5" fmla="*/ 0 h 1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2" h="150960">
                      <a:moveTo>
                        <a:pt x="220022" y="140"/>
                      </a:moveTo>
                      <a:lnTo>
                        <a:pt x="85246" y="140"/>
                      </a:lnTo>
                      <a:cubicBezTo>
                        <a:pt x="77852" y="24974"/>
                        <a:pt x="69062" y="47855"/>
                        <a:pt x="59156" y="68365"/>
                      </a:cubicBezTo>
                      <a:cubicBezTo>
                        <a:pt x="42414" y="102965"/>
                        <a:pt x="22463" y="131288"/>
                        <a:pt x="0" y="150960"/>
                      </a:cubicBezTo>
                      <a:cubicBezTo>
                        <a:pt x="67527" y="136032"/>
                        <a:pt x="127939" y="101989"/>
                        <a:pt x="175237" y="54692"/>
                      </a:cubicBezTo>
                      <a:cubicBezTo>
                        <a:pt x="191839" y="38089"/>
                        <a:pt x="206908" y="19672"/>
                        <a:pt x="220022"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8" name="Graphic 76">
                  <a:extLst>
                    <a:ext uri="{FF2B5EF4-FFF2-40B4-BE49-F238E27FC236}">
                      <a16:creationId xmlns:a16="http://schemas.microsoft.com/office/drawing/2014/main" id="{60065BF9-B640-5D00-5BC9-B05F9D4F8EC7}"/>
                    </a:ext>
                  </a:extLst>
                </p:cNvPr>
                <p:cNvSpPr/>
                <p:nvPr/>
              </p:nvSpPr>
              <p:spPr>
                <a:xfrm>
                  <a:off x="1433575" y="1105307"/>
                  <a:ext cx="407402" cy="352013"/>
                </a:xfrm>
                <a:custGeom>
                  <a:avLst/>
                  <a:gdLst>
                    <a:gd name="connsiteX0" fmla="*/ 187654 w 187793"/>
                    <a:gd name="connsiteY0" fmla="*/ 0 h 162261"/>
                    <a:gd name="connsiteX1" fmla="*/ 20509 w 187793"/>
                    <a:gd name="connsiteY1" fmla="*/ 0 h 162261"/>
                    <a:gd name="connsiteX2" fmla="*/ 0 w 187793"/>
                    <a:gd name="connsiteY2" fmla="*/ 162261 h 162261"/>
                    <a:gd name="connsiteX3" fmla="*/ 142729 w 187793"/>
                    <a:gd name="connsiteY3" fmla="*/ 162261 h 162261"/>
                    <a:gd name="connsiteX4" fmla="*/ 187793 w 187793"/>
                    <a:gd name="connsiteY4" fmla="*/ 0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3" h="162261">
                      <a:moveTo>
                        <a:pt x="187654" y="0"/>
                      </a:moveTo>
                      <a:lnTo>
                        <a:pt x="20509" y="0"/>
                      </a:lnTo>
                      <a:cubicBezTo>
                        <a:pt x="19672" y="58319"/>
                        <a:pt x="12278" y="113429"/>
                        <a:pt x="0" y="162261"/>
                      </a:cubicBezTo>
                      <a:lnTo>
                        <a:pt x="142729" y="162261"/>
                      </a:lnTo>
                      <a:cubicBezTo>
                        <a:pt x="169795" y="113987"/>
                        <a:pt x="185840" y="58877"/>
                        <a:pt x="187793"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9" name="Graphic 76">
                  <a:extLst>
                    <a:ext uri="{FF2B5EF4-FFF2-40B4-BE49-F238E27FC236}">
                      <a16:creationId xmlns:a16="http://schemas.microsoft.com/office/drawing/2014/main" id="{E23F51C0-4736-B2E3-9BF8-EDAFA5D2339F}"/>
                    </a:ext>
                  </a:extLst>
                </p:cNvPr>
                <p:cNvSpPr/>
                <p:nvPr/>
              </p:nvSpPr>
              <p:spPr>
                <a:xfrm>
                  <a:off x="421122" y="1508776"/>
                  <a:ext cx="477321" cy="327496"/>
                </a:xfrm>
                <a:custGeom>
                  <a:avLst/>
                  <a:gdLst>
                    <a:gd name="connsiteX0" fmla="*/ 160866 w 220022"/>
                    <a:gd name="connsiteY0" fmla="*/ 68225 h 150960"/>
                    <a:gd name="connsiteX1" fmla="*/ 134776 w 220022"/>
                    <a:gd name="connsiteY1" fmla="*/ 0 h 150960"/>
                    <a:gd name="connsiteX2" fmla="*/ 0 w 220022"/>
                    <a:gd name="connsiteY2" fmla="*/ 0 h 150960"/>
                    <a:gd name="connsiteX3" fmla="*/ 44786 w 220022"/>
                    <a:gd name="connsiteY3" fmla="*/ 54692 h 150960"/>
                    <a:gd name="connsiteX4" fmla="*/ 220022 w 220022"/>
                    <a:gd name="connsiteY4" fmla="*/ 150960 h 150960"/>
                    <a:gd name="connsiteX5" fmla="*/ 160866 w 220022"/>
                    <a:gd name="connsiteY5" fmla="*/ 68365 h 1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2" h="150960">
                      <a:moveTo>
                        <a:pt x="160866" y="68225"/>
                      </a:moveTo>
                      <a:cubicBezTo>
                        <a:pt x="150960" y="47716"/>
                        <a:pt x="142170" y="24834"/>
                        <a:pt x="134776" y="0"/>
                      </a:cubicBezTo>
                      <a:lnTo>
                        <a:pt x="0" y="0"/>
                      </a:lnTo>
                      <a:cubicBezTo>
                        <a:pt x="13115" y="19672"/>
                        <a:pt x="28183" y="37949"/>
                        <a:pt x="44786" y="54692"/>
                      </a:cubicBezTo>
                      <a:cubicBezTo>
                        <a:pt x="92083" y="101989"/>
                        <a:pt x="152495" y="136032"/>
                        <a:pt x="220022" y="150960"/>
                      </a:cubicBezTo>
                      <a:cubicBezTo>
                        <a:pt x="197560" y="131148"/>
                        <a:pt x="177469" y="102965"/>
                        <a:pt x="160866" y="68365"/>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36" name="Group 135">
            <a:extLst>
              <a:ext uri="{FF2B5EF4-FFF2-40B4-BE49-F238E27FC236}">
                <a16:creationId xmlns:a16="http://schemas.microsoft.com/office/drawing/2014/main" id="{4415C048-C943-E0FB-92F6-D3B6439AB89D}"/>
              </a:ext>
              <a:ext uri="{C183D7F6-B498-43B3-948B-1728B52AA6E4}">
                <adec:decorative xmlns:adec="http://schemas.microsoft.com/office/drawing/2017/decorative" val="1"/>
              </a:ext>
            </a:extLst>
          </p:cNvPr>
          <p:cNvGrpSpPr/>
          <p:nvPr/>
        </p:nvGrpSpPr>
        <p:grpSpPr>
          <a:xfrm>
            <a:off x="1127222" y="4533037"/>
            <a:ext cx="1711547" cy="893768"/>
            <a:chOff x="2828073" y="5478497"/>
            <a:chExt cx="1711547" cy="893768"/>
          </a:xfrm>
        </p:grpSpPr>
        <p:grpSp>
          <p:nvGrpSpPr>
            <p:cNvPr id="140" name="Group 139">
              <a:extLst>
                <a:ext uri="{FF2B5EF4-FFF2-40B4-BE49-F238E27FC236}">
                  <a16:creationId xmlns:a16="http://schemas.microsoft.com/office/drawing/2014/main" id="{17E50D9E-47C2-72EC-B62D-C6E84636C7CA}"/>
                </a:ext>
              </a:extLst>
            </p:cNvPr>
            <p:cNvGrpSpPr>
              <a:grpSpLocks noChangeAspect="1"/>
            </p:cNvGrpSpPr>
            <p:nvPr/>
          </p:nvGrpSpPr>
          <p:grpSpPr>
            <a:xfrm>
              <a:off x="3329091" y="5478497"/>
              <a:ext cx="500493" cy="279015"/>
              <a:chOff x="578716" y="-672695"/>
              <a:chExt cx="296719" cy="165417"/>
            </a:xfrm>
          </p:grpSpPr>
          <p:sp>
            <p:nvSpPr>
              <p:cNvPr id="142" name="AutoShape 113">
                <a:extLst>
                  <a:ext uri="{FF2B5EF4-FFF2-40B4-BE49-F238E27FC236}">
                    <a16:creationId xmlns:a16="http://schemas.microsoft.com/office/drawing/2014/main" id="{B208886E-5BC4-A0CC-21F6-32F6AFA6F821}"/>
                  </a:ext>
                </a:extLst>
              </p:cNvPr>
              <p:cNvSpPr>
                <a:spLocks noChangeAspect="1" noChangeArrowheads="1" noTextEdit="1"/>
              </p:cNvSpPr>
              <p:nvPr userDrawn="1"/>
            </p:nvSpPr>
            <p:spPr bwMode="auto">
              <a:xfrm>
                <a:off x="578716" y="-672695"/>
                <a:ext cx="188540" cy="16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8775">
                        <a:srgbClr val="000000"/>
                      </a:gs>
                      <a:gs pos="70000">
                        <a:srgbClr val="000000"/>
                      </a:gs>
                    </a:gsLst>
                    <a:lin ang="5400000" scaled="1"/>
                  </a:gradFill>
                  <a:effectLst/>
                  <a:uLnTx/>
                  <a:uFillTx/>
                  <a:latin typeface="Segoe UI"/>
                  <a:ea typeface="+mn-ea"/>
                  <a:cs typeface="+mn-cs"/>
                </a:endParaRPr>
              </a:p>
            </p:txBody>
          </p:sp>
          <p:sp>
            <p:nvSpPr>
              <p:cNvPr id="143" name="Freeform 115">
                <a:extLst>
                  <a:ext uri="{FF2B5EF4-FFF2-40B4-BE49-F238E27FC236}">
                    <a16:creationId xmlns:a16="http://schemas.microsoft.com/office/drawing/2014/main" id="{E82CE7D5-DAA6-A198-16A4-726D86B6360A}"/>
                  </a:ext>
                </a:extLst>
              </p:cNvPr>
              <p:cNvSpPr>
                <a:spLocks/>
              </p:cNvSpPr>
              <p:nvPr userDrawn="1"/>
            </p:nvSpPr>
            <p:spPr bwMode="auto">
              <a:xfrm>
                <a:off x="686895" y="-672695"/>
                <a:ext cx="160674" cy="165417"/>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116">
                <a:extLst>
                  <a:ext uri="{FF2B5EF4-FFF2-40B4-BE49-F238E27FC236}">
                    <a16:creationId xmlns:a16="http://schemas.microsoft.com/office/drawing/2014/main" id="{C0863799-D612-622D-5511-78B5FC0F62F4}"/>
                  </a:ext>
                </a:extLst>
              </p:cNvPr>
              <p:cNvSpPr>
                <a:spLocks/>
              </p:cNvSpPr>
              <p:nvPr userDrawn="1"/>
            </p:nvSpPr>
            <p:spPr bwMode="auto">
              <a:xfrm>
                <a:off x="729583" y="-672695"/>
                <a:ext cx="145852" cy="93084"/>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41" name="Rectangle 140" descr="Microsoft Cloud &#10;for Retail&#10;">
              <a:extLst>
                <a:ext uri="{FF2B5EF4-FFF2-40B4-BE49-F238E27FC236}">
                  <a16:creationId xmlns:a16="http://schemas.microsoft.com/office/drawing/2014/main" id="{85AC4F8B-0BB8-31F2-6FE8-05ED0EAEDDBF}"/>
                </a:ext>
              </a:extLst>
            </p:cNvPr>
            <p:cNvSpPr/>
            <p:nvPr/>
          </p:nvSpPr>
          <p:spPr bwMode="auto">
            <a:xfrm>
              <a:off x="2828073" y="5863482"/>
              <a:ext cx="1711547" cy="50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Retail</a:t>
              </a:r>
            </a:p>
          </p:txBody>
        </p:sp>
      </p:grpSp>
      <p:grpSp>
        <p:nvGrpSpPr>
          <p:cNvPr id="137" name="Group 136">
            <a:extLst>
              <a:ext uri="{FF2B5EF4-FFF2-40B4-BE49-F238E27FC236}">
                <a16:creationId xmlns:a16="http://schemas.microsoft.com/office/drawing/2014/main" id="{DE328A7F-112E-D3CF-A03A-7E86F5405A25}"/>
              </a:ext>
              <a:ext uri="{C183D7F6-B498-43B3-948B-1728B52AA6E4}">
                <adec:decorative xmlns:adec="http://schemas.microsoft.com/office/drawing/2017/decorative" val="1"/>
              </a:ext>
            </a:extLst>
          </p:cNvPr>
          <p:cNvGrpSpPr/>
          <p:nvPr/>
        </p:nvGrpSpPr>
        <p:grpSpPr>
          <a:xfrm>
            <a:off x="1038297" y="3023244"/>
            <a:ext cx="1889396" cy="896875"/>
            <a:chOff x="1600644" y="2808755"/>
            <a:chExt cx="1889396" cy="896875"/>
          </a:xfrm>
        </p:grpSpPr>
        <p:pic>
          <p:nvPicPr>
            <p:cNvPr id="138" name="data3" descr="icon">
              <a:extLst>
                <a:ext uri="{FF2B5EF4-FFF2-40B4-BE49-F238E27FC236}">
                  <a16:creationId xmlns:a16="http://schemas.microsoft.com/office/drawing/2014/main" id="{9702B170-B9DD-26CC-51E4-8984D80086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0335" y="2808755"/>
              <a:ext cx="324389" cy="324389"/>
            </a:xfrm>
            <a:prstGeom prst="rect">
              <a:avLst/>
            </a:prstGeom>
          </p:spPr>
        </p:pic>
        <p:sp>
          <p:nvSpPr>
            <p:cNvPr id="139" name="Rectangle 138" descr="Microsoft Cloud for Sustainability&#10;">
              <a:extLst>
                <a:ext uri="{FF2B5EF4-FFF2-40B4-BE49-F238E27FC236}">
                  <a16:creationId xmlns:a16="http://schemas.microsoft.com/office/drawing/2014/main" id="{2EF9E663-1999-DB9B-526D-AB681D5305DE}"/>
                </a:ext>
              </a:extLst>
            </p:cNvPr>
            <p:cNvSpPr/>
            <p:nvPr/>
          </p:nvSpPr>
          <p:spPr bwMode="auto">
            <a:xfrm>
              <a:off x="1600644" y="3196847"/>
              <a:ext cx="1889396" cy="50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Sustainability</a:t>
              </a:r>
            </a:p>
          </p:txBody>
        </p:sp>
      </p:grpSp>
      <p:cxnSp>
        <p:nvCxnSpPr>
          <p:cNvPr id="21" name="Straight Connector 20">
            <a:extLst>
              <a:ext uri="{FF2B5EF4-FFF2-40B4-BE49-F238E27FC236}">
                <a16:creationId xmlns:a16="http://schemas.microsoft.com/office/drawing/2014/main" id="{C064BD36-84B3-4BD4-3CDF-DE483CED741B}"/>
              </a:ext>
              <a:ext uri="{C183D7F6-B498-43B3-948B-1728B52AA6E4}">
                <adec:decorative xmlns:adec="http://schemas.microsoft.com/office/drawing/2017/decorative" val="1"/>
              </a:ext>
            </a:extLst>
          </p:cNvPr>
          <p:cNvCxnSpPr>
            <a:cxnSpLocks/>
          </p:cNvCxnSpPr>
          <p:nvPr/>
        </p:nvCxnSpPr>
        <p:spPr>
          <a:xfrm>
            <a:off x="813079" y="2716785"/>
            <a:ext cx="2339833" cy="0"/>
          </a:xfrm>
          <a:prstGeom prst="line">
            <a:avLst/>
          </a:prstGeom>
          <a:ln>
            <a:solidFill>
              <a:schemeClr val="bg1">
                <a:lumMod val="75000"/>
                <a:lumOff val="2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584578-7CB7-D786-2E46-3023C9C59F03}"/>
              </a:ext>
              <a:ext uri="{C183D7F6-B498-43B3-948B-1728B52AA6E4}">
                <adec:decorative xmlns:adec="http://schemas.microsoft.com/office/drawing/2017/decorative" val="1"/>
              </a:ext>
            </a:extLst>
          </p:cNvPr>
          <p:cNvCxnSpPr/>
          <p:nvPr/>
        </p:nvCxnSpPr>
        <p:spPr>
          <a:xfrm>
            <a:off x="813079" y="4226578"/>
            <a:ext cx="2339833" cy="0"/>
          </a:xfrm>
          <a:prstGeom prst="line">
            <a:avLst/>
          </a:prstGeom>
          <a:ln>
            <a:solidFill>
              <a:schemeClr val="bg1">
                <a:lumMod val="75000"/>
                <a:lumOff val="2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F40C0D7-A74F-AA17-2243-6C944D549172}"/>
              </a:ext>
              <a:ext uri="{C183D7F6-B498-43B3-948B-1728B52AA6E4}">
                <adec:decorative xmlns:adec="http://schemas.microsoft.com/office/drawing/2017/decorative" val="1"/>
              </a:ext>
            </a:extLst>
          </p:cNvPr>
          <p:cNvCxnSpPr>
            <a:cxnSpLocks/>
          </p:cNvCxnSpPr>
          <p:nvPr/>
        </p:nvCxnSpPr>
        <p:spPr>
          <a:xfrm>
            <a:off x="9068757" y="2701920"/>
            <a:ext cx="2339833" cy="0"/>
          </a:xfrm>
          <a:prstGeom prst="line">
            <a:avLst/>
          </a:prstGeom>
          <a:ln>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FFB417-5897-DCA5-6267-A52AC89D1818}"/>
              </a:ext>
              <a:ext uri="{C183D7F6-B498-43B3-948B-1728B52AA6E4}">
                <adec:decorative xmlns:adec="http://schemas.microsoft.com/office/drawing/2017/decorative" val="1"/>
              </a:ext>
            </a:extLst>
          </p:cNvPr>
          <p:cNvCxnSpPr/>
          <p:nvPr/>
        </p:nvCxnSpPr>
        <p:spPr>
          <a:xfrm>
            <a:off x="9068757" y="4192695"/>
            <a:ext cx="2339833" cy="0"/>
          </a:xfrm>
          <a:prstGeom prst="line">
            <a:avLst/>
          </a:prstGeom>
          <a:ln>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5" name="Circle: Hollow 98">
            <a:extLst>
              <a:ext uri="{FF2B5EF4-FFF2-40B4-BE49-F238E27FC236}">
                <a16:creationId xmlns:a16="http://schemas.microsoft.com/office/drawing/2014/main" id="{E45D50EC-7417-4C3F-72AC-C8C14ABDF1CB}"/>
              </a:ext>
              <a:ext uri="{C183D7F6-B498-43B3-948B-1728B52AA6E4}">
                <adec:decorative xmlns:adec="http://schemas.microsoft.com/office/drawing/2017/decorative" val="1"/>
              </a:ext>
            </a:extLst>
          </p:cNvPr>
          <p:cNvSpPr/>
          <p:nvPr/>
        </p:nvSpPr>
        <p:spPr bwMode="auto">
          <a:xfrm>
            <a:off x="3400456" y="739588"/>
            <a:ext cx="5378826" cy="5378824"/>
          </a:xfrm>
          <a:prstGeom prst="donut">
            <a:avLst>
              <a:gd name="adj" fmla="val 6844"/>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99" name="TextBox 198">
            <a:extLst>
              <a:ext uri="{FF2B5EF4-FFF2-40B4-BE49-F238E27FC236}">
                <a16:creationId xmlns:a16="http://schemas.microsoft.com/office/drawing/2014/main" id="{1CC12797-3CF6-E197-2234-C21469AE7C2F}"/>
              </a:ext>
            </a:extLst>
          </p:cNvPr>
          <p:cNvSpPr txBox="1"/>
          <p:nvPr/>
        </p:nvSpPr>
        <p:spPr>
          <a:xfrm>
            <a:off x="3592515" y="907046"/>
            <a:ext cx="4994707" cy="5043903"/>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000000"/>
                </a:solidFill>
                <a:effectLst/>
                <a:uLnTx/>
                <a:uFillTx/>
                <a:latin typeface="Segoe UI Semibold"/>
                <a:ea typeface="+mn-ea"/>
                <a:cs typeface="+mn-cs"/>
              </a:rPr>
              <a:t>Industry clouds</a:t>
            </a:r>
          </a:p>
        </p:txBody>
      </p:sp>
      <p:sp>
        <p:nvSpPr>
          <p:cNvPr id="196" name="Rectangle 195">
            <a:extLst>
              <a:ext uri="{FF2B5EF4-FFF2-40B4-BE49-F238E27FC236}">
                <a16:creationId xmlns:a16="http://schemas.microsoft.com/office/drawing/2014/main" id="{E07DFF58-84CB-DB80-4570-F79B1A7FE1C0}"/>
              </a:ext>
            </a:extLst>
          </p:cNvPr>
          <p:cNvSpPr>
            <a:spLocks noChangeAspect="1"/>
          </p:cNvSpPr>
          <p:nvPr/>
        </p:nvSpPr>
        <p:spPr bwMode="auto">
          <a:xfrm rot="1800000">
            <a:off x="6087762" y="1110372"/>
            <a:ext cx="17950" cy="4637255"/>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97" name="Rectangle 196">
            <a:extLst>
              <a:ext uri="{FF2B5EF4-FFF2-40B4-BE49-F238E27FC236}">
                <a16:creationId xmlns:a16="http://schemas.microsoft.com/office/drawing/2014/main" id="{C03C591B-AE75-68B4-3C8B-52C741A2BC79}"/>
              </a:ext>
            </a:extLst>
          </p:cNvPr>
          <p:cNvSpPr>
            <a:spLocks noChangeAspect="1"/>
          </p:cNvSpPr>
          <p:nvPr/>
        </p:nvSpPr>
        <p:spPr bwMode="auto">
          <a:xfrm rot="19800000" flipH="1">
            <a:off x="6087762" y="1110372"/>
            <a:ext cx="17950" cy="4637255"/>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98" name="Rectangle 197">
            <a:extLst>
              <a:ext uri="{FF2B5EF4-FFF2-40B4-BE49-F238E27FC236}">
                <a16:creationId xmlns:a16="http://schemas.microsoft.com/office/drawing/2014/main" id="{691EE806-DD6B-B1C8-114B-1080CACFF5F3}"/>
              </a:ext>
            </a:extLst>
          </p:cNvPr>
          <p:cNvSpPr>
            <a:spLocks noChangeAspect="1"/>
          </p:cNvSpPr>
          <p:nvPr/>
        </p:nvSpPr>
        <p:spPr bwMode="auto">
          <a:xfrm rot="5400000" flipH="1">
            <a:off x="6079212" y="1110372"/>
            <a:ext cx="17950" cy="4637255"/>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223" name="Rectangle 222">
            <a:extLst>
              <a:ext uri="{FF2B5EF4-FFF2-40B4-BE49-F238E27FC236}">
                <a16:creationId xmlns:a16="http://schemas.microsoft.com/office/drawing/2014/main" id="{642AC9D7-60C4-750D-D3F6-CA520A9CE8B0}"/>
              </a:ext>
            </a:extLst>
          </p:cNvPr>
          <p:cNvSpPr/>
          <p:nvPr/>
        </p:nvSpPr>
        <p:spPr bwMode="auto">
          <a:xfrm>
            <a:off x="7106929" y="4379225"/>
            <a:ext cx="82073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Data and AI</a:t>
            </a:r>
          </a:p>
        </p:txBody>
      </p:sp>
      <p:pic>
        <p:nvPicPr>
          <p:cNvPr id="224" name="Picture 223" descr="Web browser with a speech bubble containing coding symbols in it">
            <a:extLst>
              <a:ext uri="{FF2B5EF4-FFF2-40B4-BE49-F238E27FC236}">
                <a16:creationId xmlns:a16="http://schemas.microsoft.com/office/drawing/2014/main" id="{F8433275-AD8D-0CC4-D1F4-1D9119EAD4F8}"/>
              </a:ext>
            </a:extLst>
          </p:cNvPr>
          <p:cNvPicPr>
            <a:picLocks noChangeAspect="1"/>
          </p:cNvPicPr>
          <p:nvPr/>
        </p:nvPicPr>
        <p:blipFill>
          <a:blip r:embed="rId5">
            <a:alphaModFix amt="40000"/>
            <a:grayscl/>
          </a:blip>
          <a:stretch>
            <a:fillRect/>
          </a:stretch>
        </p:blipFill>
        <p:spPr>
          <a:xfrm>
            <a:off x="7316800" y="2175535"/>
            <a:ext cx="558706" cy="558706"/>
          </a:xfrm>
          <a:prstGeom prst="rect">
            <a:avLst/>
          </a:prstGeom>
          <a:ln>
            <a:noFill/>
          </a:ln>
        </p:spPr>
      </p:pic>
      <p:pic>
        <p:nvPicPr>
          <p:cNvPr id="221" name="Picture 220" descr="A laptop with a person icon inside along with a small phone and a cloud graphic">
            <a:extLst>
              <a:ext uri="{FF2B5EF4-FFF2-40B4-BE49-F238E27FC236}">
                <a16:creationId xmlns:a16="http://schemas.microsoft.com/office/drawing/2014/main" id="{9E34429B-051C-72DF-338E-9EA7942702FF}"/>
              </a:ext>
            </a:extLst>
          </p:cNvPr>
          <p:cNvPicPr>
            <a:picLocks noChangeAspect="1"/>
          </p:cNvPicPr>
          <p:nvPr/>
        </p:nvPicPr>
        <p:blipFill>
          <a:blip r:embed="rId6">
            <a:alphaModFix amt="40000"/>
            <a:grayscl/>
          </a:blip>
          <a:stretch>
            <a:fillRect/>
          </a:stretch>
        </p:blipFill>
        <p:spPr>
          <a:xfrm>
            <a:off x="5810996" y="4701802"/>
            <a:ext cx="558706" cy="558706"/>
          </a:xfrm>
          <a:prstGeom prst="rect">
            <a:avLst/>
          </a:prstGeom>
          <a:ln>
            <a:noFill/>
          </a:ln>
        </p:spPr>
      </p:pic>
      <p:sp>
        <p:nvSpPr>
          <p:cNvPr id="222" name="Rectangle 221">
            <a:extLst>
              <a:ext uri="{FF2B5EF4-FFF2-40B4-BE49-F238E27FC236}">
                <a16:creationId xmlns:a16="http://schemas.microsoft.com/office/drawing/2014/main" id="{35B82498-3144-6887-554D-A9535325CC60}"/>
              </a:ext>
            </a:extLst>
          </p:cNvPr>
          <p:cNvSpPr/>
          <p:nvPr/>
        </p:nvSpPr>
        <p:spPr bwMode="auto">
          <a:xfrm>
            <a:off x="4287581" y="4300980"/>
            <a:ext cx="84157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applications</a:t>
            </a:r>
          </a:p>
        </p:txBody>
      </p:sp>
      <p:sp>
        <p:nvSpPr>
          <p:cNvPr id="219" name="Rectangle 218">
            <a:extLst>
              <a:ext uri="{FF2B5EF4-FFF2-40B4-BE49-F238E27FC236}">
                <a16:creationId xmlns:a16="http://schemas.microsoft.com/office/drawing/2014/main" id="{24C723FB-4837-65E3-8832-7B30AF82A1AC}"/>
              </a:ext>
            </a:extLst>
          </p:cNvPr>
          <p:cNvSpPr/>
          <p:nvPr/>
        </p:nvSpPr>
        <p:spPr bwMode="auto">
          <a:xfrm>
            <a:off x="5618264" y="5267780"/>
            <a:ext cx="944169"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Modern work</a:t>
            </a:r>
          </a:p>
        </p:txBody>
      </p:sp>
      <p:pic>
        <p:nvPicPr>
          <p:cNvPr id="220" name="Picture 219" descr="Cloud with a network visual of connected nodes and lines overlaid on top of it">
            <a:extLst>
              <a:ext uri="{FF2B5EF4-FFF2-40B4-BE49-F238E27FC236}">
                <a16:creationId xmlns:a16="http://schemas.microsoft.com/office/drawing/2014/main" id="{98D8B0B6-DBB3-7A91-BFBE-1B8E9DF0DEAF}"/>
              </a:ext>
            </a:extLst>
          </p:cNvPr>
          <p:cNvPicPr>
            <a:picLocks noChangeAspect="1"/>
          </p:cNvPicPr>
          <p:nvPr/>
        </p:nvPicPr>
        <p:blipFill>
          <a:blip r:embed="rId7">
            <a:alphaModFix amt="40000"/>
            <a:grayscl/>
          </a:blip>
          <a:stretch>
            <a:fillRect/>
          </a:stretch>
        </p:blipFill>
        <p:spPr>
          <a:xfrm>
            <a:off x="7237945" y="3809297"/>
            <a:ext cx="558707" cy="558706"/>
          </a:xfrm>
          <a:prstGeom prst="rect">
            <a:avLst/>
          </a:prstGeom>
          <a:ln>
            <a:noFill/>
          </a:ln>
        </p:spPr>
      </p:pic>
      <p:pic>
        <p:nvPicPr>
          <p:cNvPr id="217" name="Picture 216" descr="Two mountains and an upward trending arrow overlaid on top of it">
            <a:extLst>
              <a:ext uri="{FF2B5EF4-FFF2-40B4-BE49-F238E27FC236}">
                <a16:creationId xmlns:a16="http://schemas.microsoft.com/office/drawing/2014/main" id="{5D030712-7C76-4C76-3497-C24FE65E26EF}"/>
              </a:ext>
            </a:extLst>
          </p:cNvPr>
          <p:cNvPicPr>
            <a:picLocks noChangeAspect="1"/>
          </p:cNvPicPr>
          <p:nvPr/>
        </p:nvPicPr>
        <p:blipFill>
          <a:blip r:embed="rId8">
            <a:alphaModFix amt="40000"/>
            <a:grayscl/>
          </a:blip>
          <a:stretch>
            <a:fillRect/>
          </a:stretch>
        </p:blipFill>
        <p:spPr>
          <a:xfrm>
            <a:off x="4429016" y="3731052"/>
            <a:ext cx="558706" cy="558706"/>
          </a:xfrm>
          <a:prstGeom prst="rect">
            <a:avLst/>
          </a:prstGeom>
          <a:ln>
            <a:noFill/>
          </a:ln>
        </p:spPr>
      </p:pic>
      <p:sp>
        <p:nvSpPr>
          <p:cNvPr id="218" name="Rectangle 217">
            <a:extLst>
              <a:ext uri="{FF2B5EF4-FFF2-40B4-BE49-F238E27FC236}">
                <a16:creationId xmlns:a16="http://schemas.microsoft.com/office/drawing/2014/main" id="{E54403B3-B4EC-3398-3CF2-ECEC5FB5CF63}"/>
              </a:ext>
            </a:extLst>
          </p:cNvPr>
          <p:cNvSpPr/>
          <p:nvPr/>
        </p:nvSpPr>
        <p:spPr bwMode="auto">
          <a:xfrm>
            <a:off x="4334338" y="2796642"/>
            <a:ext cx="559449"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Security</a:t>
            </a:r>
          </a:p>
        </p:txBody>
      </p:sp>
      <p:sp>
        <p:nvSpPr>
          <p:cNvPr id="215" name="Rectangle 214">
            <a:extLst>
              <a:ext uri="{FF2B5EF4-FFF2-40B4-BE49-F238E27FC236}">
                <a16:creationId xmlns:a16="http://schemas.microsoft.com/office/drawing/2014/main" id="{2C17DD60-E8A8-9D33-B61A-79F073C32EB4}"/>
              </a:ext>
            </a:extLst>
          </p:cNvPr>
          <p:cNvSpPr/>
          <p:nvPr/>
        </p:nvSpPr>
        <p:spPr bwMode="auto">
          <a:xfrm>
            <a:off x="7078919" y="2739414"/>
            <a:ext cx="107240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innovation</a:t>
            </a:r>
          </a:p>
        </p:txBody>
      </p:sp>
      <p:pic>
        <p:nvPicPr>
          <p:cNvPr id="216" name="Picture 215" descr="Cloud with an arrow pointing downwards coming out of it">
            <a:extLst>
              <a:ext uri="{FF2B5EF4-FFF2-40B4-BE49-F238E27FC236}">
                <a16:creationId xmlns:a16="http://schemas.microsoft.com/office/drawing/2014/main" id="{5F11726F-7B29-B566-9360-8DC48333A204}"/>
              </a:ext>
            </a:extLst>
          </p:cNvPr>
          <p:cNvPicPr>
            <a:picLocks noChangeAspect="1"/>
          </p:cNvPicPr>
          <p:nvPr/>
        </p:nvPicPr>
        <p:blipFill>
          <a:blip r:embed="rId9">
            <a:grayscl/>
            <a:alphaModFix amt="40000"/>
          </a:blip>
          <a:stretch>
            <a:fillRect/>
          </a:stretch>
        </p:blipFill>
        <p:spPr>
          <a:xfrm>
            <a:off x="5810995" y="1404047"/>
            <a:ext cx="558706" cy="558705"/>
          </a:xfrm>
          <a:prstGeom prst="rect">
            <a:avLst/>
          </a:prstGeom>
          <a:ln>
            <a:noFill/>
          </a:ln>
        </p:spPr>
      </p:pic>
      <p:pic>
        <p:nvPicPr>
          <p:cNvPr id="213" name="Picture 212" descr="Shield with a lock overlaid on top of it">
            <a:extLst>
              <a:ext uri="{FF2B5EF4-FFF2-40B4-BE49-F238E27FC236}">
                <a16:creationId xmlns:a16="http://schemas.microsoft.com/office/drawing/2014/main" id="{F01282E5-FE4D-29F9-8D3A-50E545009AF2}"/>
              </a:ext>
            </a:extLst>
          </p:cNvPr>
          <p:cNvPicPr>
            <a:picLocks noChangeAspect="1"/>
          </p:cNvPicPr>
          <p:nvPr/>
        </p:nvPicPr>
        <p:blipFill>
          <a:blip r:embed="rId10">
            <a:alphaModFix amt="40000"/>
            <a:grayscl/>
          </a:blip>
          <a:stretch>
            <a:fillRect/>
          </a:stretch>
        </p:blipFill>
        <p:spPr>
          <a:xfrm>
            <a:off x="4339450" y="2232760"/>
            <a:ext cx="558706" cy="558705"/>
          </a:xfrm>
          <a:prstGeom prst="rect">
            <a:avLst/>
          </a:prstGeom>
          <a:ln>
            <a:noFill/>
          </a:ln>
        </p:spPr>
      </p:pic>
      <p:sp>
        <p:nvSpPr>
          <p:cNvPr id="214" name="Rectangle 213">
            <a:extLst>
              <a:ext uri="{FF2B5EF4-FFF2-40B4-BE49-F238E27FC236}">
                <a16:creationId xmlns:a16="http://schemas.microsoft.com/office/drawing/2014/main" id="{151BBC79-26C3-E20E-D6F8-0365A6709768}"/>
              </a:ext>
            </a:extLst>
          </p:cNvPr>
          <p:cNvSpPr/>
          <p:nvPr/>
        </p:nvSpPr>
        <p:spPr bwMode="auto">
          <a:xfrm>
            <a:off x="5614257" y="1971404"/>
            <a:ext cx="952184"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Infrastructure</a:t>
            </a:r>
          </a:p>
        </p:txBody>
      </p:sp>
      <p:sp>
        <p:nvSpPr>
          <p:cNvPr id="200" name="Oval 199">
            <a:extLst>
              <a:ext uri="{FF2B5EF4-FFF2-40B4-BE49-F238E27FC236}">
                <a16:creationId xmlns:a16="http://schemas.microsoft.com/office/drawing/2014/main" id="{512905AB-5D81-9B6F-B63F-15B5C68CE86B}"/>
              </a:ext>
              <a:ext uri="{C183D7F6-B498-43B3-948B-1728B52AA6E4}">
                <adec:decorative xmlns:adec="http://schemas.microsoft.com/office/drawing/2017/decorative" val="1"/>
              </a:ext>
            </a:extLst>
          </p:cNvPr>
          <p:cNvSpPr>
            <a:spLocks noChangeAspect="1"/>
          </p:cNvSpPr>
          <p:nvPr/>
        </p:nvSpPr>
        <p:spPr bwMode="auto">
          <a:xfrm>
            <a:off x="3771241" y="1110372"/>
            <a:ext cx="4637255" cy="4637255"/>
          </a:xfrm>
          <a:prstGeom prst="ellipse">
            <a:avLst/>
          </a:prstGeom>
          <a:gradFill>
            <a:gsLst>
              <a:gs pos="0">
                <a:schemeClr val="bg1">
                  <a:lumMod val="85000"/>
                  <a:lumOff val="15000"/>
                  <a:alpha val="50000"/>
                </a:schemeClr>
              </a:gs>
              <a:gs pos="100000">
                <a:schemeClr val="bg1">
                  <a:lumMod val="85000"/>
                  <a:lumOff val="15000"/>
                  <a:alpha val="50000"/>
                </a:schemeClr>
              </a:gs>
            </a:gsLst>
            <a:lin ang="2700000" scaled="0"/>
          </a:gradFill>
          <a:ln w="19050" cap="flat" cmpd="sng" algn="ctr">
            <a:solidFill>
              <a:schemeClr val="bg1">
                <a:lumMod val="65000"/>
                <a:lumOff val="35000"/>
              </a:scheme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2" name="Oval 201">
            <a:extLst>
              <a:ext uri="{FF2B5EF4-FFF2-40B4-BE49-F238E27FC236}">
                <a16:creationId xmlns:a16="http://schemas.microsoft.com/office/drawing/2014/main" id="{F07B567E-BED9-B484-A64D-A2132D10F10F}"/>
              </a:ext>
              <a:ext uri="{C183D7F6-B498-43B3-948B-1728B52AA6E4}">
                <adec:decorative xmlns:adec="http://schemas.microsoft.com/office/drawing/2017/decorative" val="1"/>
              </a:ext>
            </a:extLst>
          </p:cNvPr>
          <p:cNvSpPr>
            <a:spLocks noChangeAspect="1"/>
          </p:cNvSpPr>
          <p:nvPr/>
        </p:nvSpPr>
        <p:spPr bwMode="auto">
          <a:xfrm>
            <a:off x="5040614" y="2381427"/>
            <a:ext cx="2095146" cy="2095146"/>
          </a:xfrm>
          <a:prstGeom prst="ellipse">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3" name="TextBox 202">
            <a:extLst>
              <a:ext uri="{FF2B5EF4-FFF2-40B4-BE49-F238E27FC236}">
                <a16:creationId xmlns:a16="http://schemas.microsoft.com/office/drawing/2014/main" id="{C34D4546-D2CB-F606-32E0-0C8ACF663583}"/>
              </a:ext>
            </a:extLst>
          </p:cNvPr>
          <p:cNvSpPr txBox="1">
            <a:spLocks noChangeAspect="1"/>
          </p:cNvSpPr>
          <p:nvPr/>
        </p:nvSpPr>
        <p:spPr>
          <a:xfrm>
            <a:off x="5216070" y="2556884"/>
            <a:ext cx="1744235" cy="1744233"/>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204" name="TextBox 203">
            <a:extLst>
              <a:ext uri="{FF2B5EF4-FFF2-40B4-BE49-F238E27FC236}">
                <a16:creationId xmlns:a16="http://schemas.microsoft.com/office/drawing/2014/main" id="{D18B011F-F007-CA86-5A06-39CABE5C6DB7}"/>
              </a:ext>
            </a:extLst>
          </p:cNvPr>
          <p:cNvSpPr txBox="1">
            <a:spLocks noChangeAspect="1"/>
          </p:cNvSpPr>
          <p:nvPr/>
        </p:nvSpPr>
        <p:spPr>
          <a:xfrm>
            <a:off x="5180290" y="2512160"/>
            <a:ext cx="1815793" cy="183368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206" name="Oval 205">
            <a:extLst>
              <a:ext uri="{FF2B5EF4-FFF2-40B4-BE49-F238E27FC236}">
                <a16:creationId xmlns:a16="http://schemas.microsoft.com/office/drawing/2014/main" id="{04753695-345F-F5A6-4C34-D1247C30286E}"/>
              </a:ext>
              <a:ext uri="{C183D7F6-B498-43B3-948B-1728B52AA6E4}">
                <adec:decorative xmlns:adec="http://schemas.microsoft.com/office/drawing/2017/decorative" val="1"/>
              </a:ext>
            </a:extLst>
          </p:cNvPr>
          <p:cNvSpPr>
            <a:spLocks noChangeAspect="1"/>
          </p:cNvSpPr>
          <p:nvPr/>
        </p:nvSpPr>
        <p:spPr bwMode="auto">
          <a:xfrm>
            <a:off x="5321787" y="2660780"/>
            <a:ext cx="1536442" cy="153644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 name="Title 204">
            <a:extLst>
              <a:ext uri="{FF2B5EF4-FFF2-40B4-BE49-F238E27FC236}">
                <a16:creationId xmlns:a16="http://schemas.microsoft.com/office/drawing/2014/main" id="{F29A6398-D1C4-7917-45D7-DB33593ECDFB}"/>
              </a:ext>
            </a:extLst>
          </p:cNvPr>
          <p:cNvSpPr txBox="1">
            <a:spLocks noGrp="1" noChangeAspect="1"/>
          </p:cNvSpPr>
          <p:nvPr>
            <p:ph type="title" idx="4294967295"/>
          </p:nvPr>
        </p:nvSpPr>
        <p:spPr bwMode="auto">
          <a:xfrm>
            <a:off x="5460485" y="3200596"/>
            <a:ext cx="1297709"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a:ea typeface="+mn-ea"/>
                <a:cs typeface="Segoe UI" pitchFamily="34" charset="0"/>
              </a:rPr>
              <a:t>Microsoft </a:t>
            </a:r>
            <a:br>
              <a:rPr kumimoji="0" lang="en-US" sz="1800" b="0" i="0" u="none" strike="noStrike" kern="0" cap="none" spc="0" normalizeH="0" baseline="0" noProof="0">
                <a:ln>
                  <a:noFill/>
                </a:ln>
                <a:solidFill>
                  <a:schemeClr val="bg1"/>
                </a:solidFill>
                <a:effectLst/>
                <a:uLnTx/>
                <a:uFillTx/>
                <a:latin typeface="Segoe UI Semibold"/>
                <a:ea typeface="+mn-ea"/>
                <a:cs typeface="Segoe UI" pitchFamily="34" charset="0"/>
              </a:rPr>
            </a:br>
            <a:r>
              <a:rPr kumimoji="0" lang="en-US" sz="1800" b="0" i="0" u="none" strike="noStrike" kern="0" cap="none" spc="0" normalizeH="0" baseline="0" noProof="0">
                <a:ln>
                  <a:noFill/>
                </a:ln>
                <a:solidFill>
                  <a:schemeClr val="bg1"/>
                </a:solidFill>
                <a:effectLst/>
                <a:uLnTx/>
                <a:uFillTx/>
                <a:latin typeface="Segoe UI Semibold"/>
                <a:ea typeface="+mn-ea"/>
                <a:cs typeface="Segoe UI" pitchFamily="34" charset="0"/>
              </a:rPr>
              <a:t>Cloud</a:t>
            </a:r>
          </a:p>
        </p:txBody>
      </p:sp>
    </p:spTree>
    <p:extLst>
      <p:ext uri="{BB962C8B-B14F-4D97-AF65-F5344CB8AC3E}">
        <p14:creationId xmlns:p14="http://schemas.microsoft.com/office/powerpoint/2010/main" val="36618716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5E-6 0 L 5E-6 0.03542 " pathEditMode="relative" rAng="0" ptsTypes="AA">
                                      <p:cBhvr>
                                        <p:cTn id="9" dur="700" spd="-100000" fill="hold"/>
                                        <p:tgtEl>
                                          <p:spTgt spid="28"/>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par>
                                <p:cTn id="13" presetID="42" presetClass="path" presetSubtype="0" decel="100000" fill="hold" nodeType="withEffect">
                                  <p:stCondLst>
                                    <p:cond delay="100"/>
                                  </p:stCondLst>
                                  <p:childTnLst>
                                    <p:animMotion origin="layout" path="M 5E-6 0 L 5E-6 0.03542 " pathEditMode="relative" rAng="0" ptsTypes="AA">
                                      <p:cBhvr>
                                        <p:cTn id="14" dur="700" spd="-100000" fill="hold"/>
                                        <p:tgtEl>
                                          <p:spTgt spid="13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400"/>
                                        <p:tgtEl>
                                          <p:spTgt spid="21"/>
                                        </p:tgtEl>
                                      </p:cBhvr>
                                    </p:animEffect>
                                  </p:childTnLst>
                                </p:cTn>
                              </p:par>
                              <p:par>
                                <p:cTn id="18" presetID="10" presetClass="entr" presetSubtype="0" fill="hold" nodeType="withEffect">
                                  <p:stCondLst>
                                    <p:cond delay="20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500"/>
                                        <p:tgtEl>
                                          <p:spTgt spid="137"/>
                                        </p:tgtEl>
                                      </p:cBhvr>
                                    </p:animEffect>
                                  </p:childTnLst>
                                </p:cTn>
                              </p:par>
                              <p:par>
                                <p:cTn id="21" presetID="42" presetClass="path" presetSubtype="0" decel="100000" fill="hold" nodeType="withEffect">
                                  <p:stCondLst>
                                    <p:cond delay="200"/>
                                  </p:stCondLst>
                                  <p:childTnLst>
                                    <p:animMotion origin="layout" path="M 5E-6 0 L 5E-6 0.03542 " pathEditMode="relative" rAng="0" ptsTypes="AA">
                                      <p:cBhvr>
                                        <p:cTn id="22" dur="700" spd="-100000" fill="hold"/>
                                        <p:tgtEl>
                                          <p:spTgt spid="137"/>
                                        </p:tgtEl>
                                        <p:attrNameLst>
                                          <p:attrName>ppt_x</p:attrName>
                                          <p:attrName>ppt_y</p:attrName>
                                        </p:attrNameLst>
                                      </p:cBhvr>
                                      <p:rCtr x="0" y="1759"/>
                                    </p:animMotion>
                                  </p:childTnLst>
                                </p:cTn>
                              </p:par>
                              <p:par>
                                <p:cTn id="23" presetID="10" presetClass="entr" presetSubtype="0" fill="hold" nodeType="withEffect">
                                  <p:stCondLst>
                                    <p:cond delay="3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400"/>
                                        <p:tgtEl>
                                          <p:spTgt spid="22"/>
                                        </p:tgtEl>
                                      </p:cBhvr>
                                    </p:animEffect>
                                  </p:childTnLst>
                                </p:cTn>
                              </p:par>
                              <p:par>
                                <p:cTn id="26" presetID="10" presetClass="entr" presetSubtype="0" fill="hold" nodeType="withEffect">
                                  <p:stCondLst>
                                    <p:cond delay="30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42" presetClass="path" presetSubtype="0" decel="100000" fill="hold" nodeType="withEffect">
                                  <p:stCondLst>
                                    <p:cond delay="300"/>
                                  </p:stCondLst>
                                  <p:childTnLst>
                                    <p:animMotion origin="layout" path="M 5E-6 0 L 5E-6 0.03542 " pathEditMode="relative" rAng="0" ptsTypes="AA">
                                      <p:cBhvr>
                                        <p:cTn id="30" dur="700" spd="-100000" fill="hold"/>
                                        <p:tgtEl>
                                          <p:spTgt spid="136"/>
                                        </p:tgtEl>
                                        <p:attrNameLst>
                                          <p:attrName>ppt_x</p:attrName>
                                          <p:attrName>ppt_y</p:attrName>
                                        </p:attrNameLst>
                                      </p:cBhvr>
                                      <p:rCtr x="0" y="1759"/>
                                    </p:animMotion>
                                  </p:childTnLst>
                                </p:cTn>
                              </p:par>
                              <p:par>
                                <p:cTn id="31" presetID="10" presetClass="entr" presetSubtype="0" fill="hold" nodeType="withEffect">
                                  <p:stCondLst>
                                    <p:cond delay="40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500"/>
                                        <p:tgtEl>
                                          <p:spTgt spid="133"/>
                                        </p:tgtEl>
                                      </p:cBhvr>
                                    </p:animEffect>
                                  </p:childTnLst>
                                </p:cTn>
                              </p:par>
                              <p:par>
                                <p:cTn id="34" presetID="42" presetClass="path" presetSubtype="0" decel="100000" fill="hold" nodeType="withEffect">
                                  <p:stCondLst>
                                    <p:cond delay="400"/>
                                  </p:stCondLst>
                                  <p:childTnLst>
                                    <p:animMotion origin="layout" path="M 5E-6 0 L 5E-6 0.03542 " pathEditMode="relative" rAng="0" ptsTypes="AA">
                                      <p:cBhvr>
                                        <p:cTn id="35" dur="700" spd="-100000" fill="hold"/>
                                        <p:tgtEl>
                                          <p:spTgt spid="133"/>
                                        </p:tgtEl>
                                        <p:attrNameLst>
                                          <p:attrName>ppt_x</p:attrName>
                                          <p:attrName>ppt_y</p:attrName>
                                        </p:attrNameLst>
                                      </p:cBhvr>
                                      <p:rCtr x="0" y="1759"/>
                                    </p:animMotion>
                                  </p:childTnLst>
                                </p:cTn>
                              </p:par>
                              <p:par>
                                <p:cTn id="36" presetID="10" presetClass="entr" presetSubtype="0" fill="hold" nodeType="withEffect">
                                  <p:stCondLst>
                                    <p:cond delay="5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400"/>
                                        <p:tgtEl>
                                          <p:spTgt spid="23"/>
                                        </p:tgtEl>
                                      </p:cBhvr>
                                    </p:animEffect>
                                  </p:childTnLst>
                                </p:cTn>
                              </p:par>
                              <p:par>
                                <p:cTn id="39" presetID="10" presetClass="entr" presetSubtype="0" fill="hold" nodeType="withEffect">
                                  <p:stCondLst>
                                    <p:cond delay="50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par>
                                <p:cTn id="42" presetID="42" presetClass="path" presetSubtype="0" decel="100000" fill="hold" nodeType="withEffect">
                                  <p:stCondLst>
                                    <p:cond delay="500"/>
                                  </p:stCondLst>
                                  <p:childTnLst>
                                    <p:animMotion origin="layout" path="M 5E-6 0 L 5E-6 0.03542 " pathEditMode="relative" rAng="0" ptsTypes="AA">
                                      <p:cBhvr>
                                        <p:cTn id="43" dur="700" spd="-100000" fill="hold"/>
                                        <p:tgtEl>
                                          <p:spTgt spid="134"/>
                                        </p:tgtEl>
                                        <p:attrNameLst>
                                          <p:attrName>ppt_x</p:attrName>
                                          <p:attrName>ppt_y</p:attrName>
                                        </p:attrNameLst>
                                      </p:cBhvr>
                                      <p:rCtr x="0" y="1759"/>
                                    </p:animMotion>
                                  </p:childTnLst>
                                </p:cTn>
                              </p:par>
                              <p:par>
                                <p:cTn id="44" presetID="10" presetClass="entr" presetSubtype="0" fill="hold" nodeType="withEffect">
                                  <p:stCondLst>
                                    <p:cond delay="6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400"/>
                                        <p:tgtEl>
                                          <p:spTgt spid="24"/>
                                        </p:tgtEl>
                                      </p:cBhvr>
                                    </p:animEffect>
                                  </p:childTnLst>
                                </p:cTn>
                              </p:par>
                              <p:par>
                                <p:cTn id="47" presetID="10" presetClass="entr" presetSubtype="0" fill="hold" nodeType="withEffect">
                                  <p:stCondLst>
                                    <p:cond delay="60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42" presetClass="path" presetSubtype="0" decel="100000" fill="hold" nodeType="withEffect">
                                  <p:stCondLst>
                                    <p:cond delay="600"/>
                                  </p:stCondLst>
                                  <p:childTnLst>
                                    <p:animMotion origin="layout" path="M 5E-6 0 L 5E-6 0.03542 " pathEditMode="relative" rAng="0" ptsTypes="AA">
                                      <p:cBhvr>
                                        <p:cTn id="51" dur="700" spd="-100000" fill="hold"/>
                                        <p:tgtEl>
                                          <p:spTgt spid="1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891173" y="2514904"/>
            <a:ext cx="4586324" cy="18281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Apps are the </a:t>
            </a:r>
            <a:r>
              <a:rPr kumimoji="0" lang="en-CA" sz="44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centerpiece</a:t>
            </a: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 of our digital economy</a:t>
            </a:r>
          </a:p>
        </p:txBody>
      </p:sp>
      <p:sp>
        <p:nvSpPr>
          <p:cNvPr id="12" name="TextBox 11">
            <a:extLst>
              <a:ext uri="{FF2B5EF4-FFF2-40B4-BE49-F238E27FC236}">
                <a16:creationId xmlns:a16="http://schemas.microsoft.com/office/drawing/2014/main" id="{D51A09FF-0681-489E-D24A-C9B5BA3413FB}"/>
              </a:ext>
            </a:extLst>
          </p:cNvPr>
          <p:cNvSpPr txBox="1"/>
          <p:nvPr/>
        </p:nvSpPr>
        <p:spPr>
          <a:xfrm>
            <a:off x="6714504" y="2736503"/>
            <a:ext cx="4268267" cy="1384995"/>
          </a:xfrm>
          <a:prstGeom prst="rect">
            <a:avLst/>
          </a:prstGeom>
          <a:noFill/>
        </p:spPr>
        <p:txBody>
          <a:bodyPr wrap="square" lIns="0" tIns="45720" rIns="91440" bIns="45720" anchor="t">
            <a:spAutoFit/>
          </a:bodyPr>
          <a:lstStyle/>
          <a:p>
            <a:pPr lvl="0">
              <a:defRPr/>
            </a:pPr>
            <a:r>
              <a:rPr lang="en-US" sz="2800" b="1" spc="-50">
                <a:ln w="3175">
                  <a:noFill/>
                </a:ln>
                <a:latin typeface="Segoe UI Semibold"/>
                <a:cs typeface="Segoe UI"/>
              </a:rPr>
              <a:t>At least </a:t>
            </a:r>
            <a:r>
              <a:rPr lang="en-US" sz="2800" b="1" spc="-50">
                <a:ln w="3175">
                  <a:noFill/>
                </a:ln>
                <a:gradFill>
                  <a:gsLst>
                    <a:gs pos="0">
                      <a:srgbClr val="8DC8E8"/>
                    </a:gs>
                    <a:gs pos="100000">
                      <a:srgbClr val="CD98CF"/>
                    </a:gs>
                  </a:gsLst>
                  <a:lin ang="2700000" scaled="0"/>
                </a:gradFill>
                <a:latin typeface="Segoe UI Semibold"/>
                <a:cs typeface="Segoe UI"/>
              </a:rPr>
              <a:t>90 percent </a:t>
            </a:r>
            <a:r>
              <a:rPr lang="en-US" sz="2800" b="1" spc="-50">
                <a:ln w="3175">
                  <a:noFill/>
                </a:ln>
                <a:latin typeface="Segoe UI Semibold"/>
                <a:cs typeface="Segoe UI"/>
              </a:rPr>
              <a:t>of </a:t>
            </a:r>
            <a:br>
              <a:rPr lang="en-US" sz="2800" b="1" spc="-50">
                <a:ln w="3175">
                  <a:noFill/>
                </a:ln>
                <a:latin typeface="Segoe UI Semibold"/>
                <a:cs typeface="Segoe UI"/>
              </a:rPr>
            </a:br>
            <a:r>
              <a:rPr lang="en-US" sz="2800" b="1" spc="-50">
                <a:ln w="3175">
                  <a:noFill/>
                </a:ln>
                <a:latin typeface="Segoe UI Semibold"/>
                <a:cs typeface="Segoe UI"/>
              </a:rPr>
              <a:t>new enterprise apps will embed AI by 2025.</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6096000" y="868622"/>
            <a:ext cx="0" cy="5120756"/>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09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6" presetClass="entr" presetSubtype="4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0"/>
                                  </p:stCondLst>
                                  <p:childTnLst>
                                    <p:animMotion origin="layout" path="M 8.33333E-7 3.7037E-6 L 8.33333E-7 0.01967 " pathEditMode="relative" rAng="0" ptsTypes="AA">
                                      <p:cBhvr>
                                        <p:cTn id="17" dur="500" spd="-100000" fill="hold"/>
                                        <p:tgtEl>
                                          <p:spTgt spid="1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795528" y="2514904"/>
            <a:ext cx="4586324"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Applications are where the power of AI </a:t>
            </a:r>
            <a:r>
              <a:rPr kumimoji="0" lang="en-CA" sz="4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comes to life</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6096000" y="868622"/>
            <a:ext cx="0" cy="5120756"/>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99F58B-ED2A-AEB5-FBCF-568973AF0221}"/>
              </a:ext>
            </a:extLst>
          </p:cNvPr>
          <p:cNvSpPr txBox="1"/>
          <p:nvPr/>
        </p:nvSpPr>
        <p:spPr>
          <a:xfrm>
            <a:off x="6521005" y="2129263"/>
            <a:ext cx="3374836" cy="707886"/>
          </a:xfrm>
          <a:prstGeom prst="rect">
            <a:avLst/>
          </a:prstGeom>
          <a:noFill/>
        </p:spPr>
        <p:txBody>
          <a:bodyPr wrap="square" rtlCol="0">
            <a:spAutoFit/>
          </a:bodyPr>
          <a:lstStyle/>
          <a:p>
            <a:pPr>
              <a:defRPr/>
            </a:pPr>
            <a:r>
              <a:rPr lang="en-US" sz="2000">
                <a:latin typeface="Segoe UI Semibold" panose="020B0702040204020203" pitchFamily="34" charset="0"/>
                <a:cs typeface="Segoe UI Semibold" panose="020B0702040204020203" pitchFamily="34" charset="0"/>
              </a:rPr>
              <a:t>Build unique, intelligent </a:t>
            </a:r>
            <a:r>
              <a:rPr lang="en-US" sz="2000">
                <a:gradFill>
                  <a:gsLst>
                    <a:gs pos="25000">
                      <a:srgbClr val="8DC8E8"/>
                    </a:gs>
                    <a:gs pos="75000">
                      <a:srgbClr val="CD98CF"/>
                    </a:gs>
                  </a:gsLst>
                  <a:lin ang="2700000" scaled="0"/>
                </a:gradFill>
                <a:latin typeface="Segoe UI Semibold"/>
                <a:cs typeface="Segoe UI Semibold" panose="020B0702040204020203" pitchFamily="34" charset="0"/>
              </a:rPr>
              <a:t>app experiences</a:t>
            </a:r>
            <a:endParaRPr lang="en-US" sz="2000">
              <a:solidFill>
                <a:prstClr val="black"/>
              </a:soli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CFF1245F-62AF-3AAC-5185-A6022A43FA2B}"/>
              </a:ext>
            </a:extLst>
          </p:cNvPr>
          <p:cNvSpPr txBox="1"/>
          <p:nvPr/>
        </p:nvSpPr>
        <p:spPr>
          <a:xfrm>
            <a:off x="6521005" y="3157535"/>
            <a:ext cx="4796463" cy="707886"/>
          </a:xfrm>
          <a:prstGeom prst="rect">
            <a:avLst/>
          </a:prstGeom>
          <a:noFill/>
        </p:spPr>
        <p:txBody>
          <a:bodyPr wrap="square" rtlCol="0">
            <a:spAutoFit/>
          </a:bodyPr>
          <a:lstStyle/>
          <a:p>
            <a:pPr>
              <a:defRPr/>
            </a:pPr>
            <a:r>
              <a:rPr lang="en-US" sz="2000">
                <a:latin typeface="Segoe UI Semibold" panose="020B0702040204020203" pitchFamily="34" charset="0"/>
                <a:cs typeface="Segoe UI Semibold" panose="020B0702040204020203" pitchFamily="34" charset="0"/>
              </a:rPr>
              <a:t>Prioritize fulfilling &amp; productive </a:t>
            </a:r>
            <a:r>
              <a:rPr lang="en-US" sz="2000">
                <a:gradFill>
                  <a:gsLst>
                    <a:gs pos="25000">
                      <a:srgbClr val="8DC8E8"/>
                    </a:gs>
                    <a:gs pos="75000">
                      <a:srgbClr val="CD98CF"/>
                    </a:gs>
                  </a:gsLst>
                  <a:lin ang="2700000" scaled="0"/>
                </a:gradFill>
                <a:latin typeface="Segoe UI Semibold"/>
                <a:cs typeface="Segoe UI Semibold" panose="020B0702040204020203" pitchFamily="34" charset="0"/>
              </a:rPr>
              <a:t>developer experiences</a:t>
            </a:r>
            <a:endParaRPr lang="en-US" sz="2000">
              <a:solidFill>
                <a:prstClr val="black"/>
              </a:soli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77DFE3B5-068B-FE4B-8B8F-430A26EB293D}"/>
              </a:ext>
            </a:extLst>
          </p:cNvPr>
          <p:cNvSpPr txBox="1"/>
          <p:nvPr/>
        </p:nvSpPr>
        <p:spPr>
          <a:xfrm>
            <a:off x="6521005" y="4185806"/>
            <a:ext cx="5295898" cy="707886"/>
          </a:xfrm>
          <a:prstGeom prst="rect">
            <a:avLst/>
          </a:prstGeom>
          <a:noFill/>
        </p:spPr>
        <p:txBody>
          <a:bodyPr wrap="square" rtlCol="0">
            <a:spAutoFit/>
          </a:bodyPr>
          <a:lstStyle/>
          <a:p>
            <a:pPr>
              <a:defRPr/>
            </a:pPr>
            <a:r>
              <a:rPr lang="en-US" sz="2000">
                <a:latin typeface="Segoe UI Semibold" panose="020B0702040204020203" pitchFamily="34" charset="0"/>
                <a:cs typeface="Segoe UI Semibold" panose="020B0702040204020203" pitchFamily="34" charset="0"/>
              </a:rPr>
              <a:t>Embrace new ways to </a:t>
            </a:r>
            <a:r>
              <a:rPr lang="en-US" sz="2000">
                <a:gradFill>
                  <a:gsLst>
                    <a:gs pos="25000">
                      <a:srgbClr val="8DC8E8"/>
                    </a:gs>
                    <a:gs pos="75000">
                      <a:srgbClr val="CD98CF"/>
                    </a:gs>
                  </a:gsLst>
                  <a:lin ang="2700000" scaled="0"/>
                </a:gradFill>
                <a:latin typeface="Segoe UI Semibold"/>
                <a:cs typeface="Segoe UI Semibold" panose="020B0702040204020203" pitchFamily="34" charset="0"/>
              </a:rPr>
              <a:t>code </a:t>
            </a:r>
          </a:p>
          <a:p>
            <a:pPr>
              <a:defRPr/>
            </a:pPr>
            <a:r>
              <a:rPr lang="en-US" sz="2000">
                <a:gradFill>
                  <a:gsLst>
                    <a:gs pos="25000">
                      <a:srgbClr val="8DC8E8"/>
                    </a:gs>
                    <a:gs pos="75000">
                      <a:srgbClr val="CD98CF"/>
                    </a:gs>
                  </a:gsLst>
                  <a:lin ang="2700000" scaled="0"/>
                </a:gradFill>
                <a:latin typeface="Segoe UI Semibold"/>
                <a:cs typeface="Segoe UI Semibold" panose="020B0702040204020203" pitchFamily="34" charset="0"/>
              </a:rPr>
              <a:t>collaboratively, </a:t>
            </a:r>
            <a:r>
              <a:rPr lang="en-US" sz="2000">
                <a:latin typeface="Segoe UI Semibold" panose="020B0702040204020203" pitchFamily="34" charset="0"/>
                <a:cs typeface="Segoe UI Semibold" panose="020B0702040204020203" pitchFamily="34" charset="0"/>
              </a:rPr>
              <a:t>with confidence</a:t>
            </a:r>
          </a:p>
        </p:txBody>
      </p:sp>
    </p:spTree>
    <p:extLst>
      <p:ext uri="{BB962C8B-B14F-4D97-AF65-F5344CB8AC3E}">
        <p14:creationId xmlns:p14="http://schemas.microsoft.com/office/powerpoint/2010/main" val="186687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0"/>
                                  </p:stCondLst>
                                  <p:childTnLst>
                                    <p:animMotion origin="layout" path="M 4.79167E-6 0.08287 L 4.79167E-6 3.78387E-17 " pathEditMode="relative" rAng="0" ptsTypes="AA">
                                      <p:cBhvr>
                                        <p:cTn id="9" dur="500" fill="hold"/>
                                        <p:tgtEl>
                                          <p:spTgt spid="7"/>
                                        </p:tgtEl>
                                        <p:attrNameLst>
                                          <p:attrName>ppt_x</p:attrName>
                                          <p:attrName>ppt_y</p:attrName>
                                        </p:attrNameLst>
                                      </p:cBhvr>
                                      <p:rCtr x="0" y="-4167"/>
                                    </p:animMotion>
                                  </p:childTnLst>
                                </p:cTn>
                              </p:par>
                              <p:par>
                                <p:cTn id="10" presetID="16" presetClass="entr" presetSubtype="42"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4" presetClass="path" presetSubtype="0" decel="100000" fill="hold" grpId="1" nodeType="withEffect">
                                  <p:stCondLst>
                                    <p:cond delay="250"/>
                                  </p:stCondLst>
                                  <p:childTnLst>
                                    <p:animMotion origin="layout" path="M 2.70833E-6 0.04328 L 2.70833E-6 3.33333E-6 " pathEditMode="relative" rAng="0" ptsTypes="AA">
                                      <p:cBhvr>
                                        <p:cTn id="23" dur="500" fill="hold"/>
                                        <p:tgtEl>
                                          <p:spTgt spid="6"/>
                                        </p:tgtEl>
                                        <p:attrNameLst>
                                          <p:attrName>ppt_x</p:attrName>
                                          <p:attrName>ppt_y</p:attrName>
                                        </p:attrNameLst>
                                      </p:cBhvr>
                                      <p:rCtr x="0" y="-1944"/>
                                    </p:animMotion>
                                  </p:childTnLst>
                                </p:cTn>
                              </p:par>
                              <p:par>
                                <p:cTn id="24" presetID="64" presetClass="path" presetSubtype="0" decel="100000" fill="hold" grpId="1" nodeType="withEffect">
                                  <p:stCondLst>
                                    <p:cond delay="250"/>
                                  </p:stCondLst>
                                  <p:childTnLst>
                                    <p:animMotion origin="layout" path="M -4.16667E-7 0.03981 L -4.16667E-7 4.81481E-6 " pathEditMode="relative" rAng="0" ptsTypes="AA">
                                      <p:cBhvr>
                                        <p:cTn id="25" dur="500" fill="hold"/>
                                        <p:tgtEl>
                                          <p:spTgt spid="8"/>
                                        </p:tgtEl>
                                        <p:attrNameLst>
                                          <p:attrName>ppt_x</p:attrName>
                                          <p:attrName>ppt_y</p:attrName>
                                        </p:attrNameLst>
                                      </p:cBhvr>
                                      <p:rCtr x="0" y="-2083"/>
                                    </p:animMotion>
                                  </p:childTnLst>
                                </p:cTn>
                              </p:par>
                              <p:par>
                                <p:cTn id="26" presetID="64" presetClass="path" presetSubtype="0" decel="100000" fill="hold" grpId="1" nodeType="withEffect">
                                  <p:stCondLst>
                                    <p:cond delay="250"/>
                                  </p:stCondLst>
                                  <p:childTnLst>
                                    <p:animMotion origin="layout" path="M -3.33333E-6 0.04328 L -3.33333E-6 -1.85185E-6 " pathEditMode="relative" rAng="0" ptsTypes="AA">
                                      <p:cBhvr>
                                        <p:cTn id="27" dur="500" fill="hold"/>
                                        <p:tgtEl>
                                          <p:spTgt spid="9"/>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6" grpId="1"/>
      <p:bldP spid="8" grpId="0"/>
      <p:bldP spid="8" grpId="1"/>
      <p:bldP spid="9" grpId="0"/>
      <p:bldP spid="9"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5B868C-0B1A-27A4-873B-A39C49E943CB}"/>
              </a:ext>
            </a:extLst>
          </p:cNvPr>
          <p:cNvSpPr txBox="1">
            <a:spLocks noGrp="1"/>
          </p:cNvSpPr>
          <p:nvPr>
            <p:ph type="title" idx="4294967295"/>
          </p:nvPr>
        </p:nvSpPr>
        <p:spPr>
          <a:xfrm>
            <a:off x="884960" y="810914"/>
            <a:ext cx="10636803" cy="676995"/>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How you can </a:t>
            </a:r>
            <a:r>
              <a:rPr kumimoji="0" lang="en-US" sz="40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a:rPr>
              <a:t>get started today</a:t>
            </a:r>
          </a:p>
        </p:txBody>
      </p:sp>
      <p:sp>
        <p:nvSpPr>
          <p:cNvPr id="4" name="TextBox 3">
            <a:extLst>
              <a:ext uri="{FF2B5EF4-FFF2-40B4-BE49-F238E27FC236}">
                <a16:creationId xmlns:a16="http://schemas.microsoft.com/office/drawing/2014/main" id="{F3321272-23D4-45A4-2CDF-48748B38D006}"/>
              </a:ext>
            </a:extLst>
          </p:cNvPr>
          <p:cNvSpPr txBox="1"/>
          <p:nvPr/>
        </p:nvSpPr>
        <p:spPr>
          <a:xfrm>
            <a:off x="1609537" y="2083612"/>
            <a:ext cx="4114800" cy="8863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Get your data </a:t>
            </a:r>
            <a:br>
              <a:rPr kumimoji="0" lang="en-US" sz="32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br>
            <a:r>
              <a:rPr kumimoji="0" lang="en-US" sz="32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estate AI-ready</a:t>
            </a:r>
            <a:endParaRPr kumimoji="0" lang="en-US" sz="3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 name="TextBox 4">
            <a:extLst>
              <a:ext uri="{FF2B5EF4-FFF2-40B4-BE49-F238E27FC236}">
                <a16:creationId xmlns:a16="http://schemas.microsoft.com/office/drawing/2014/main" id="{FFB27B4E-1B70-9979-CC9C-D7FD113D99D7}"/>
              </a:ext>
            </a:extLst>
          </p:cNvPr>
          <p:cNvSpPr txBox="1"/>
          <p:nvPr/>
        </p:nvSpPr>
        <p:spPr>
          <a:xfrm>
            <a:off x="1609537" y="3244241"/>
            <a:ext cx="4114800" cy="1046327"/>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migrating your data to Azure creates the foundation for better AI experiences</a:t>
            </a:r>
          </a:p>
        </p:txBody>
      </p:sp>
      <p:sp>
        <p:nvSpPr>
          <p:cNvPr id="6" name="TextBox 5">
            <a:extLst>
              <a:ext uri="{FF2B5EF4-FFF2-40B4-BE49-F238E27FC236}">
                <a16:creationId xmlns:a16="http://schemas.microsoft.com/office/drawing/2014/main" id="{6C65225D-3A1F-CF9F-E9DA-DE4476913BBB}"/>
              </a:ext>
            </a:extLst>
          </p:cNvPr>
          <p:cNvSpPr txBox="1"/>
          <p:nvPr/>
        </p:nvSpPr>
        <p:spPr>
          <a:xfrm>
            <a:off x="6467663" y="2083612"/>
            <a:ext cx="4114800" cy="8863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3200">
                <a:gradFill flip="none" rotWithShape="1">
                  <a:gsLst>
                    <a:gs pos="0">
                      <a:srgbClr val="CD9AD0"/>
                    </a:gs>
                    <a:gs pos="100000">
                      <a:srgbClr val="8EC8E8"/>
                    </a:gs>
                  </a:gsLst>
                  <a:lin ang="10800000" scaled="1"/>
                  <a:tileRect/>
                </a:gradFill>
                <a:latin typeface="Segoe UI Semibold"/>
                <a:cs typeface="Segoe UI" panose="020B0502040204020203" pitchFamily="34" charset="0"/>
              </a:rPr>
              <a:t>Create new </a:t>
            </a:r>
            <a:br>
              <a:rPr lang="en-US" sz="3200">
                <a:gradFill flip="none" rotWithShape="1">
                  <a:gsLst>
                    <a:gs pos="0">
                      <a:srgbClr val="CD9AD0"/>
                    </a:gs>
                    <a:gs pos="100000">
                      <a:srgbClr val="8EC8E8"/>
                    </a:gs>
                  </a:gsLst>
                  <a:lin ang="10800000" scaled="1"/>
                  <a:tileRect/>
                </a:gradFill>
                <a:latin typeface="Segoe UI Semibold"/>
                <a:cs typeface="Segoe UI" panose="020B0502040204020203" pitchFamily="34" charset="0"/>
              </a:rPr>
            </a:br>
            <a:r>
              <a:rPr lang="en-US" sz="3200">
                <a:gradFill flip="none" rotWithShape="1">
                  <a:gsLst>
                    <a:gs pos="0">
                      <a:srgbClr val="CD9AD0"/>
                    </a:gs>
                    <a:gs pos="100000">
                      <a:srgbClr val="8EC8E8"/>
                    </a:gs>
                  </a:gsLst>
                  <a:lin ang="10800000" scaled="1"/>
                  <a:tileRect/>
                </a:gradFill>
                <a:latin typeface="Segoe UI Semibold"/>
                <a:cs typeface="Segoe UI" panose="020B0502040204020203" pitchFamily="34" charset="0"/>
              </a:rPr>
              <a:t>AI-powered apps</a:t>
            </a:r>
            <a:endParaRPr kumimoji="0" lang="en-US" sz="3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7" name="TextBox 6">
            <a:extLst>
              <a:ext uri="{FF2B5EF4-FFF2-40B4-BE49-F238E27FC236}">
                <a16:creationId xmlns:a16="http://schemas.microsoft.com/office/drawing/2014/main" id="{F88EC00C-9848-4AD5-5FC3-234D0BA8792A}"/>
              </a:ext>
            </a:extLst>
          </p:cNvPr>
          <p:cNvSpPr txBox="1"/>
          <p:nvPr/>
        </p:nvSpPr>
        <p:spPr>
          <a:xfrm>
            <a:off x="6467663" y="3244241"/>
            <a:ext cx="4114800" cy="1046327"/>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to build AI-powered applications for your organization on Azure</a:t>
            </a:r>
          </a:p>
        </p:txBody>
      </p:sp>
      <p:sp>
        <p:nvSpPr>
          <p:cNvPr id="11" name="TextBox 10">
            <a:extLst>
              <a:ext uri="{FF2B5EF4-FFF2-40B4-BE49-F238E27FC236}">
                <a16:creationId xmlns:a16="http://schemas.microsoft.com/office/drawing/2014/main" id="{1814D4ED-CC10-BFF2-F482-0B0907E0B0D6}"/>
              </a:ext>
            </a:extLst>
          </p:cNvPr>
          <p:cNvSpPr txBox="1"/>
          <p:nvPr/>
        </p:nvSpPr>
        <p:spPr>
          <a:xfrm>
            <a:off x="1743901" y="4564800"/>
            <a:ext cx="3846071"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lang="en-US" sz="1800" b="1">
                <a:gradFill flip="none" rotWithShape="1">
                  <a:gsLst>
                    <a:gs pos="100000">
                      <a:srgbClr val="8EC8E8"/>
                    </a:gs>
                    <a:gs pos="0">
                      <a:srgbClr val="CD9AD0"/>
                    </a:gs>
                  </a:gsLst>
                  <a:lin ang="13500000" scaled="1"/>
                  <a:tileRect/>
                </a:gradFill>
                <a:latin typeface="Segoe UI"/>
                <a:cs typeface="Segoe UI"/>
              </a:rPr>
              <a:t>Use our AMMP offering to migrate your data estate to Azure</a:t>
            </a:r>
            <a:endParaRPr lang="en-US" b="1">
              <a:gradFill flip="none" rotWithShape="1">
                <a:gsLst>
                  <a:gs pos="100000">
                    <a:srgbClr val="8EC8E8"/>
                  </a:gs>
                  <a:gs pos="0">
                    <a:srgbClr val="CD9AD0"/>
                  </a:gs>
                </a:gsLst>
                <a:lin ang="13500000" scaled="1"/>
                <a:tileRect/>
              </a:gradFill>
              <a:latin typeface="Segoe UI"/>
              <a:cs typeface="Segoe UI"/>
            </a:endParaRPr>
          </a:p>
        </p:txBody>
      </p:sp>
      <p:sp>
        <p:nvSpPr>
          <p:cNvPr id="12" name="TextBox 11">
            <a:extLst>
              <a:ext uri="{FF2B5EF4-FFF2-40B4-BE49-F238E27FC236}">
                <a16:creationId xmlns:a16="http://schemas.microsoft.com/office/drawing/2014/main" id="{B2840ABD-06B0-CEA0-3D29-6E4291D5AB2A}"/>
              </a:ext>
            </a:extLst>
          </p:cNvPr>
          <p:cNvSpPr txBox="1"/>
          <p:nvPr/>
        </p:nvSpPr>
        <p:spPr>
          <a:xfrm>
            <a:off x="6495442" y="4564800"/>
            <a:ext cx="4059247"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lang="en-US" b="1">
                <a:gradFill flip="none" rotWithShape="1">
                  <a:gsLst>
                    <a:gs pos="100000">
                      <a:srgbClr val="8EC8E8"/>
                    </a:gs>
                    <a:gs pos="0">
                      <a:srgbClr val="CD9AD0"/>
                    </a:gs>
                  </a:gsLst>
                  <a:lin ang="13500000" scaled="1"/>
                  <a:tileRect/>
                </a:gradFill>
                <a:latin typeface="Segoe UI"/>
                <a:cs typeface="Segoe UI"/>
              </a:rPr>
              <a:t>Use our AAAP offering to pilot and deploy AI-powered applications</a:t>
            </a:r>
          </a:p>
        </p:txBody>
      </p:sp>
      <p:sp>
        <p:nvSpPr>
          <p:cNvPr id="8" name="TextBox 7">
            <a:extLst>
              <a:ext uri="{FF2B5EF4-FFF2-40B4-BE49-F238E27FC236}">
                <a16:creationId xmlns:a16="http://schemas.microsoft.com/office/drawing/2014/main" id="{5299CC97-0F2A-EBEE-F873-0C519BBCFDFB}"/>
              </a:ext>
            </a:extLst>
          </p:cNvPr>
          <p:cNvSpPr txBox="1"/>
          <p:nvPr/>
        </p:nvSpPr>
        <p:spPr>
          <a:xfrm>
            <a:off x="632894" y="5770087"/>
            <a:ext cx="10926212" cy="276999"/>
          </a:xfrm>
          <a:prstGeom prst="rect">
            <a:avLst/>
          </a:prstGeom>
          <a:noFill/>
        </p:spPr>
        <p:txBody>
          <a:bodyPr wrap="square" lIns="0" tIns="0" rIns="0" bIns="0" rtlCol="0">
            <a:spAutoFit/>
          </a:bodyPr>
          <a:lstStyle/>
          <a:p>
            <a:pPr algn="ctr">
              <a:defRPr/>
            </a:pPr>
            <a:r>
              <a:rPr lang="en-US">
                <a:gradFill>
                  <a:gsLst>
                    <a:gs pos="100000">
                      <a:srgbClr val="FFFFFF"/>
                    </a:gs>
                    <a:gs pos="0">
                      <a:srgbClr val="FFFFFF"/>
                    </a:gs>
                  </a:gsLst>
                  <a:lin ang="16200000" scaled="1"/>
                </a:gradFill>
                <a:latin typeface="Segoe UI"/>
              </a:rPr>
              <a:t>Your Microsoft account team is here to help! </a:t>
            </a:r>
          </a:p>
        </p:txBody>
      </p:sp>
    </p:spTree>
    <p:extLst>
      <p:ext uri="{BB962C8B-B14F-4D97-AF65-F5344CB8AC3E}">
        <p14:creationId xmlns:p14="http://schemas.microsoft.com/office/powerpoint/2010/main" val="66796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95833E-6 -2.59259E-6 L -3.95833E-6 0.01968 " pathEditMode="relative" rAng="0" ptsTypes="AA">
                                      <p:cBhvr>
                                        <p:cTn id="9" dur="500" spd="-100000" fill="hold"/>
                                        <p:tgtEl>
                                          <p:spTgt spid="3"/>
                                        </p:tgtEl>
                                        <p:attrNameLst>
                                          <p:attrName>ppt_x</p:attrName>
                                          <p:attrName>ppt_y</p:attrName>
                                        </p:attrNameLst>
                                      </p:cBhvr>
                                      <p:rCtr x="0" y="972"/>
                                    </p:animMotion>
                                  </p:childTnLst>
                                </p:cTn>
                              </p:par>
                              <p:par>
                                <p:cTn id="10" presetID="10"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64" presetClass="path" presetSubtype="0" decel="100000" fill="hold" grpId="1" nodeType="withEffect">
                                  <p:stCondLst>
                                    <p:cond delay="250"/>
                                  </p:stCondLst>
                                  <p:childTnLst>
                                    <p:animMotion origin="layout" path="M -1.25E-6 0.06458 L -1.25E-6 -1.48148E-6 " pathEditMode="relative" rAng="0" ptsTypes="AA">
                                      <p:cBhvr>
                                        <p:cTn id="29" dur="500" fill="hold"/>
                                        <p:tgtEl>
                                          <p:spTgt spid="4"/>
                                        </p:tgtEl>
                                        <p:attrNameLst>
                                          <p:attrName>ppt_x</p:attrName>
                                          <p:attrName>ppt_y</p:attrName>
                                        </p:attrNameLst>
                                      </p:cBhvr>
                                      <p:rCtr x="0" y="-3218"/>
                                    </p:animMotion>
                                  </p:childTnLst>
                                </p:cTn>
                              </p:par>
                              <p:par>
                                <p:cTn id="30" presetID="64" presetClass="path" presetSubtype="0" decel="100000" fill="hold" grpId="1" nodeType="withEffect">
                                  <p:stCondLst>
                                    <p:cond delay="500"/>
                                  </p:stCondLst>
                                  <p:childTnLst>
                                    <p:animMotion origin="layout" path="M -1.25E-6 0.04166 L -1.25E-6 -2.49366E-18 " pathEditMode="relative" rAng="0" ptsTypes="AA">
                                      <p:cBhvr>
                                        <p:cTn id="31" dur="500" fill="hold"/>
                                        <p:tgtEl>
                                          <p:spTgt spid="5"/>
                                        </p:tgtEl>
                                        <p:attrNameLst>
                                          <p:attrName>ppt_x</p:attrName>
                                          <p:attrName>ppt_y</p:attrName>
                                        </p:attrNameLst>
                                      </p:cBhvr>
                                      <p:rCtr x="0" y="-2060"/>
                                    </p:animMotion>
                                  </p:childTnLst>
                                </p:cTn>
                              </p:par>
                              <p:par>
                                <p:cTn id="32" presetID="64" presetClass="path" presetSubtype="0" decel="100000" fill="hold" grpId="1" nodeType="withEffect">
                                  <p:stCondLst>
                                    <p:cond delay="500"/>
                                  </p:stCondLst>
                                  <p:childTnLst>
                                    <p:animMotion origin="layout" path="M -1.25E-6 0.04167 L -1.25E-6 -1.48148E-6 " pathEditMode="relative" rAng="0" ptsTypes="AA">
                                      <p:cBhvr>
                                        <p:cTn id="33" dur="500" fill="hold"/>
                                        <p:tgtEl>
                                          <p:spTgt spid="11"/>
                                        </p:tgtEl>
                                        <p:attrNameLst>
                                          <p:attrName>ppt_x</p:attrName>
                                          <p:attrName>ppt_y</p:attrName>
                                        </p:attrNameLst>
                                      </p:cBhvr>
                                      <p:rCtr x="0" y="-2083"/>
                                    </p:animMotion>
                                  </p:childTnLst>
                                </p:cTn>
                              </p:par>
                              <p:par>
                                <p:cTn id="34" presetID="64" presetClass="path" presetSubtype="0" decel="100000" fill="hold" grpId="1" nodeType="withEffect">
                                  <p:stCondLst>
                                    <p:cond delay="250"/>
                                  </p:stCondLst>
                                  <p:childTnLst>
                                    <p:animMotion origin="layout" path="M 1.25E-6 0.06458 L 1.25E-6 3.7037E-7 " pathEditMode="relative" rAng="0" ptsTypes="AA">
                                      <p:cBhvr>
                                        <p:cTn id="35" dur="500" fill="hold"/>
                                        <p:tgtEl>
                                          <p:spTgt spid="6"/>
                                        </p:tgtEl>
                                        <p:attrNameLst>
                                          <p:attrName>ppt_x</p:attrName>
                                          <p:attrName>ppt_y</p:attrName>
                                        </p:attrNameLst>
                                      </p:cBhvr>
                                      <p:rCtr x="0" y="-3310"/>
                                    </p:animMotion>
                                  </p:childTnLst>
                                </p:cTn>
                              </p:par>
                              <p:par>
                                <p:cTn id="36" presetID="64" presetClass="path" presetSubtype="0" decel="100000" fill="hold" grpId="1" nodeType="withEffect">
                                  <p:stCondLst>
                                    <p:cond delay="500"/>
                                  </p:stCondLst>
                                  <p:childTnLst>
                                    <p:animMotion origin="layout" path="M 1.25E-6 0.04513 L 1.25E-6 -2.59259E-6 " pathEditMode="relative" rAng="0" ptsTypes="AA">
                                      <p:cBhvr>
                                        <p:cTn id="37" dur="500" fill="hold"/>
                                        <p:tgtEl>
                                          <p:spTgt spid="7"/>
                                        </p:tgtEl>
                                        <p:attrNameLst>
                                          <p:attrName>ppt_x</p:attrName>
                                          <p:attrName>ppt_y</p:attrName>
                                        </p:attrNameLst>
                                      </p:cBhvr>
                                      <p:rCtr x="0" y="-2292"/>
                                    </p:animMotion>
                                  </p:childTnLst>
                                </p:cTn>
                              </p:par>
                              <p:par>
                                <p:cTn id="38" presetID="64" presetClass="path" presetSubtype="0" decel="100000" fill="hold" grpId="1" nodeType="withEffect">
                                  <p:stCondLst>
                                    <p:cond delay="500"/>
                                  </p:stCondLst>
                                  <p:childTnLst>
                                    <p:animMotion origin="layout" path="M 1.25E-6 0.03843 L 1.25E-6 -1.11111E-6 " pathEditMode="relative" rAng="0" ptsTypes="AA">
                                      <p:cBhvr>
                                        <p:cTn id="39" dur="500" fill="hold"/>
                                        <p:tgtEl>
                                          <p:spTgt spid="12"/>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6" grpId="1"/>
      <p:bldP spid="7" grpId="0"/>
      <p:bldP spid="7" grpId="1"/>
      <p:bldP spid="11" grpId="0"/>
      <p:bldP spid="11" grpId="1"/>
      <p:bldP spid="12" grpId="0"/>
      <p:bldP spid="1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6C2F36-7372-61BB-1086-A211C0D81659}"/>
              </a:ext>
            </a:extLst>
          </p:cNvPr>
          <p:cNvSpPr>
            <a:spLocks noGrp="1"/>
          </p:cNvSpPr>
          <p:nvPr>
            <p:ph type="title" idx="4294967295"/>
          </p:nvPr>
        </p:nvSpPr>
        <p:spPr>
          <a:xfrm>
            <a:off x="635530" y="489123"/>
            <a:ext cx="11018838" cy="554037"/>
          </a:xfrm>
        </p:spPr>
        <p:txBody>
          <a:bodyPr/>
          <a:lstStyle/>
          <a:p>
            <a:pPr algn="ctr" defTabSz="914400">
              <a:lnSpc>
                <a:spcPct val="90000"/>
              </a:lnSpc>
              <a:spcBef>
                <a:spcPts val="0"/>
              </a:spcBef>
              <a:defRPr/>
            </a:pPr>
            <a:r>
              <a:rPr lang="en-US" sz="4000" spc="0">
                <a:ln>
                  <a:noFill/>
                </a:ln>
                <a:gradFill flip="none" rotWithShape="1">
                  <a:gsLst>
                    <a:gs pos="0">
                      <a:srgbClr val="CD9AD0"/>
                    </a:gs>
                    <a:gs pos="100000">
                      <a:srgbClr val="8EC8E8"/>
                    </a:gs>
                  </a:gsLst>
                  <a:lin ang="10800000" scaled="1"/>
                  <a:tileRect/>
                </a:gradFill>
                <a:latin typeface="Segoe UI Semibold"/>
              </a:rPr>
              <a:t>How do I get started?</a:t>
            </a:r>
          </a:p>
        </p:txBody>
      </p:sp>
      <p:grpSp>
        <p:nvGrpSpPr>
          <p:cNvPr id="71" name="Group 70" descr="Build intelligent app experiences with Azure AI. Learn how to build AI-powered applications for your organizations on Azure. AI workshop to identify uses cases.">
            <a:extLst>
              <a:ext uri="{FF2B5EF4-FFF2-40B4-BE49-F238E27FC236}">
                <a16:creationId xmlns:a16="http://schemas.microsoft.com/office/drawing/2014/main" id="{40B046F3-1F22-3345-76EA-D465F62E1190}"/>
              </a:ext>
            </a:extLst>
          </p:cNvPr>
          <p:cNvGrpSpPr/>
          <p:nvPr/>
        </p:nvGrpSpPr>
        <p:grpSpPr>
          <a:xfrm>
            <a:off x="3303801" y="1449295"/>
            <a:ext cx="2697704" cy="3307610"/>
            <a:chOff x="3368196" y="2131779"/>
            <a:chExt cx="2697704" cy="4021796"/>
          </a:xfrm>
        </p:grpSpPr>
        <p:sp>
          <p:nvSpPr>
            <p:cNvPr id="72" name="Rectangle: Rounded Corners 4">
              <a:extLst>
                <a:ext uri="{FF2B5EF4-FFF2-40B4-BE49-F238E27FC236}">
                  <a16:creationId xmlns:a16="http://schemas.microsoft.com/office/drawing/2014/main" id="{DE1FA01D-31F1-4126-1697-E160D6F77342}"/>
                </a:ext>
                <a:ext uri="{C183D7F6-B498-43B3-948B-1728B52AA6E4}">
                  <adec:decorative xmlns:adec="http://schemas.microsoft.com/office/drawing/2017/decorative" val="1"/>
                </a:ext>
              </a:extLst>
            </p:cNvPr>
            <p:cNvSpPr/>
            <p:nvPr/>
          </p:nvSpPr>
          <p:spPr>
            <a:xfrm>
              <a:off x="3368196" y="2131779"/>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73" name="TextBox 72">
              <a:extLst>
                <a:ext uri="{FF2B5EF4-FFF2-40B4-BE49-F238E27FC236}">
                  <a16:creationId xmlns:a16="http://schemas.microsoft.com/office/drawing/2014/main" id="{912E3ED7-BD55-14AB-46B0-BA4BAB07DC91}"/>
                </a:ext>
              </a:extLst>
            </p:cNvPr>
            <p:cNvSpPr txBox="1"/>
            <p:nvPr/>
          </p:nvSpPr>
          <p:spPr>
            <a:xfrm>
              <a:off x="3550131" y="2543610"/>
              <a:ext cx="2333834"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Build intelligent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app experiences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with Azure AI</a:t>
              </a:r>
            </a:p>
          </p:txBody>
        </p:sp>
      </p:grpSp>
      <p:grpSp>
        <p:nvGrpSpPr>
          <p:cNvPr id="74" name="Group 73" descr="Get AI-ready with Azure. Learn how migrating your data to Azure can give you the foundation for better AI experiences, &#10;&#10;Plan an exec briefing on Microsoft Intelligent Data Platform (Technology + People) or complete a data estate assessment.">
            <a:extLst>
              <a:ext uri="{FF2B5EF4-FFF2-40B4-BE49-F238E27FC236}">
                <a16:creationId xmlns:a16="http://schemas.microsoft.com/office/drawing/2014/main" id="{8E87FA09-7E8D-C9EF-B1AC-7942D8039CC0}"/>
              </a:ext>
            </a:extLst>
          </p:cNvPr>
          <p:cNvGrpSpPr/>
          <p:nvPr/>
        </p:nvGrpSpPr>
        <p:grpSpPr>
          <a:xfrm>
            <a:off x="446424" y="1449295"/>
            <a:ext cx="2697704" cy="3307609"/>
            <a:chOff x="510819" y="2131780"/>
            <a:chExt cx="2697704" cy="4021796"/>
          </a:xfrm>
        </p:grpSpPr>
        <p:sp>
          <p:nvSpPr>
            <p:cNvPr id="75" name="Rectangle: Rounded Corners 4">
              <a:extLst>
                <a:ext uri="{FF2B5EF4-FFF2-40B4-BE49-F238E27FC236}">
                  <a16:creationId xmlns:a16="http://schemas.microsoft.com/office/drawing/2014/main" id="{C1C4D6BA-6E55-A1C6-C6F3-4654664A48BD}"/>
                </a:ext>
                <a:ext uri="{C183D7F6-B498-43B3-948B-1728B52AA6E4}">
                  <adec:decorative xmlns:adec="http://schemas.microsoft.com/office/drawing/2017/decorative" val="1"/>
                </a:ext>
              </a:extLst>
            </p:cNvPr>
            <p:cNvSpPr/>
            <p:nvPr/>
          </p:nvSpPr>
          <p:spPr>
            <a:xfrm>
              <a:off x="510819" y="2131780"/>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76" name="TextBox 75">
              <a:extLst>
                <a:ext uri="{FF2B5EF4-FFF2-40B4-BE49-F238E27FC236}">
                  <a16:creationId xmlns:a16="http://schemas.microsoft.com/office/drawing/2014/main" id="{AC7255F9-11A3-6D84-A84B-DCF6E01DCC98}"/>
                </a:ext>
              </a:extLst>
            </p:cNvPr>
            <p:cNvSpPr txBox="1"/>
            <p:nvPr/>
          </p:nvSpPr>
          <p:spPr>
            <a:xfrm>
              <a:off x="846932" y="2543610"/>
              <a:ext cx="2025478"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Get your data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estate AI-ready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with Azure</a:t>
              </a:r>
            </a:p>
          </p:txBody>
        </p:sp>
      </p:grpSp>
      <p:sp>
        <p:nvSpPr>
          <p:cNvPr id="77" name="TextBox 76">
            <a:extLst>
              <a:ext uri="{FF2B5EF4-FFF2-40B4-BE49-F238E27FC236}">
                <a16:creationId xmlns:a16="http://schemas.microsoft.com/office/drawing/2014/main" id="{8887F021-DED6-E864-0EEC-52D015589F54}"/>
              </a:ext>
            </a:extLst>
          </p:cNvPr>
          <p:cNvSpPr txBox="1"/>
          <p:nvPr/>
        </p:nvSpPr>
        <p:spPr>
          <a:xfrm>
            <a:off x="531724" y="3984521"/>
            <a:ext cx="2527104"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a:ln>
                  <a:noFill/>
                </a:ln>
                <a:gradFill flip="none" rotWithShape="1">
                  <a:gsLst>
                    <a:gs pos="100000">
                      <a:srgbClr val="8EC8E8"/>
                    </a:gs>
                    <a:gs pos="0">
                      <a:srgbClr val="CD9AD0"/>
                    </a:gs>
                  </a:gsLst>
                  <a:lin ang="13500000" scaled="1"/>
                  <a:tileRect/>
                </a:gradFill>
                <a:effectLst/>
                <a:uLnTx/>
                <a:uFillTx/>
                <a:latin typeface="Segoe UI"/>
                <a:ea typeface="+mn-ea"/>
                <a:cs typeface="Segoe UI"/>
              </a:rPr>
              <a:t>Conduct a data estate assessment</a:t>
            </a:r>
          </a:p>
        </p:txBody>
      </p:sp>
      <p:grpSp>
        <p:nvGrpSpPr>
          <p:cNvPr id="78" name="Group 77" descr="Increase seller productivity with Viva sales. Learn how AI capabilities enable personalised coaching and intelligence for sellers.&#10;&#10;Try Viva sales today (Preview)">
            <a:extLst>
              <a:ext uri="{FF2B5EF4-FFF2-40B4-BE49-F238E27FC236}">
                <a16:creationId xmlns:a16="http://schemas.microsoft.com/office/drawing/2014/main" id="{39C80D59-ECA1-51C3-BD33-59EBB424BDA7}"/>
              </a:ext>
            </a:extLst>
          </p:cNvPr>
          <p:cNvGrpSpPr/>
          <p:nvPr/>
        </p:nvGrpSpPr>
        <p:grpSpPr>
          <a:xfrm>
            <a:off x="9072806" y="1449295"/>
            <a:ext cx="2770667" cy="3307610"/>
            <a:chOff x="9137201" y="2131779"/>
            <a:chExt cx="2770667" cy="4021796"/>
          </a:xfrm>
        </p:grpSpPr>
        <p:sp>
          <p:nvSpPr>
            <p:cNvPr id="79" name="Rectangle: Rounded Corners 4">
              <a:extLst>
                <a:ext uri="{FF2B5EF4-FFF2-40B4-BE49-F238E27FC236}">
                  <a16:creationId xmlns:a16="http://schemas.microsoft.com/office/drawing/2014/main" id="{1B810C53-FF92-6B45-C7D6-82831BA3DCF9}"/>
                </a:ext>
                <a:ext uri="{C183D7F6-B498-43B3-948B-1728B52AA6E4}">
                  <adec:decorative xmlns:adec="http://schemas.microsoft.com/office/drawing/2017/decorative" val="1"/>
                </a:ext>
              </a:extLst>
            </p:cNvPr>
            <p:cNvSpPr/>
            <p:nvPr/>
          </p:nvSpPr>
          <p:spPr>
            <a:xfrm>
              <a:off x="9137201" y="2131779"/>
              <a:ext cx="2770667"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80" name="TextBox 79">
              <a:extLst>
                <a:ext uri="{FF2B5EF4-FFF2-40B4-BE49-F238E27FC236}">
                  <a16:creationId xmlns:a16="http://schemas.microsoft.com/office/drawing/2014/main" id="{EEEEA192-DDF2-5F7F-942D-DC23048877B4}"/>
                </a:ext>
              </a:extLst>
            </p:cNvPr>
            <p:cNvSpPr txBox="1"/>
            <p:nvPr/>
          </p:nvSpPr>
          <p:spPr>
            <a:xfrm>
              <a:off x="9213993" y="2543610"/>
              <a:ext cx="2617083"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Increase business </a:t>
              </a:r>
              <a:b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productivity with </a:t>
              </a:r>
              <a:b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Dynamics</a:t>
              </a:r>
            </a:p>
          </p:txBody>
        </p:sp>
      </p:grpSp>
      <p:sp>
        <p:nvSpPr>
          <p:cNvPr id="81" name="TextBox 80">
            <a:extLst>
              <a:ext uri="{FF2B5EF4-FFF2-40B4-BE49-F238E27FC236}">
                <a16:creationId xmlns:a16="http://schemas.microsoft.com/office/drawing/2014/main" id="{F21E5F7E-6376-3A83-BB3A-5731EF4DE41A}"/>
              </a:ext>
            </a:extLst>
          </p:cNvPr>
          <p:cNvSpPr txBox="1"/>
          <p:nvPr/>
        </p:nvSpPr>
        <p:spPr>
          <a:xfrm>
            <a:off x="9397602" y="2838880"/>
            <a:ext cx="2219184" cy="738664"/>
          </a:xfrm>
          <a:prstGeom prst="rect">
            <a:avLst/>
          </a:prstGeom>
          <a:noFill/>
        </p:spPr>
        <p:txBody>
          <a:bodyPr wrap="square" lIns="0" tIns="0" rIns="0" bIns="0" rtlCol="0">
            <a:spAutoFit/>
          </a:bodyPr>
          <a:lstStyle/>
          <a:p>
            <a:pPr lvl="0" algn="ctr">
              <a:defRPr/>
            </a:pP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Learn </a:t>
            </a:r>
            <a:r>
              <a:rPr lang="en-US" sz="1200" dirty="0">
                <a:gradFill>
                  <a:gsLst>
                    <a:gs pos="100000">
                      <a:srgbClr val="FFFFFF"/>
                    </a:gs>
                    <a:gs pos="0">
                      <a:srgbClr val="FFFFFF"/>
                    </a:gs>
                  </a:gsLst>
                  <a:lin ang="16200000" scaled="1"/>
                </a:gradFill>
              </a:rPr>
              <a:t>Microsoft Dynamics 365 Copilot provides interactive, AI-powered assistance across business functions. </a:t>
            </a:r>
            <a:endPar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1C1463A0-3921-69E3-AC8E-126FC8E36A17}"/>
              </a:ext>
            </a:extLst>
          </p:cNvPr>
          <p:cNvSpPr txBox="1"/>
          <p:nvPr/>
        </p:nvSpPr>
        <p:spPr>
          <a:xfrm>
            <a:off x="9547497" y="3988684"/>
            <a:ext cx="1821285"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367" fontAlgn="auto">
              <a:lnSpc>
                <a:spcPct val="100000"/>
              </a:lnSpc>
              <a:spcBef>
                <a:spcPts val="1000"/>
              </a:spcBef>
              <a:spcAft>
                <a:spcPts val="200"/>
              </a:spcAft>
              <a:buClrTx/>
              <a:buSzTx/>
              <a:buFontTx/>
              <a:buNone/>
              <a:tabLst/>
              <a:defRPr sz="1200" b="1">
                <a:gradFill flip="none" rotWithShape="1">
                  <a:gsLst>
                    <a:gs pos="100000">
                      <a:srgbClr val="8EC8E8"/>
                    </a:gs>
                    <a:gs pos="0">
                      <a:srgbClr val="CD9AD0"/>
                    </a:gs>
                  </a:gsLst>
                  <a:lin ang="13500000" scaled="1"/>
                  <a:tileRect/>
                </a:gradFill>
                <a:latin typeface="Segoe UI"/>
                <a:cs typeface="Segoe UI"/>
              </a:defRPr>
            </a:lvl1p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dirty="0">
                <a:ln>
                  <a:noFill/>
                </a:ln>
                <a:gradFill flip="none" rotWithShape="1">
                  <a:gsLst>
                    <a:gs pos="100000">
                      <a:srgbClr val="8EC8E8"/>
                    </a:gs>
                    <a:gs pos="0">
                      <a:srgbClr val="CD9AD0"/>
                    </a:gs>
                  </a:gsLst>
                  <a:lin ang="13500000" scaled="1"/>
                  <a:tileRect/>
                </a:gradFill>
                <a:effectLst/>
                <a:uLnTx/>
                <a:uFillTx/>
                <a:latin typeface="Segoe UI"/>
                <a:ea typeface="+mn-ea"/>
                <a:cs typeface="Segoe UI"/>
              </a:rPr>
              <a:t>Try </a:t>
            </a:r>
            <a:r>
              <a:rPr lang="en-US" dirty="0"/>
              <a:t>Dynamics today</a:t>
            </a:r>
            <a:endParaRPr kumimoji="0" lang="en-US" sz="1200" b="1" i="0" u="none" strike="noStrike" kern="1200" cap="none" spc="0" normalizeH="0" baseline="0" noProof="0" dirty="0">
              <a:ln>
                <a:noFill/>
              </a:ln>
              <a:gradFill flip="none" rotWithShape="1">
                <a:gsLst>
                  <a:gs pos="100000">
                    <a:srgbClr val="8EC8E8"/>
                  </a:gs>
                  <a:gs pos="0">
                    <a:srgbClr val="CD9AD0"/>
                  </a:gs>
                </a:gsLst>
                <a:lin ang="13500000" scaled="1"/>
                <a:tileRect/>
              </a:gradFill>
              <a:effectLst/>
              <a:uLnTx/>
              <a:uFillTx/>
              <a:latin typeface="Segoe UI"/>
              <a:ea typeface="+mn-ea"/>
              <a:cs typeface="Segoe UI"/>
            </a:endParaRPr>
          </a:p>
        </p:txBody>
      </p:sp>
      <p:sp>
        <p:nvSpPr>
          <p:cNvPr id="83" name="TextBox 82">
            <a:extLst>
              <a:ext uri="{FF2B5EF4-FFF2-40B4-BE49-F238E27FC236}">
                <a16:creationId xmlns:a16="http://schemas.microsoft.com/office/drawing/2014/main" id="{5B65513B-FA63-322B-6AC0-503282B86B12}"/>
              </a:ext>
            </a:extLst>
          </p:cNvPr>
          <p:cNvSpPr txBox="1"/>
          <p:nvPr/>
        </p:nvSpPr>
        <p:spPr>
          <a:xfrm>
            <a:off x="3485736" y="2838880"/>
            <a:ext cx="233383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to build AI-powered applications for your </a:t>
            </a:r>
            <a:b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br>
            <a: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organization on Azure</a:t>
            </a:r>
          </a:p>
        </p:txBody>
      </p:sp>
      <p:sp>
        <p:nvSpPr>
          <p:cNvPr id="84" name="TextBox 83">
            <a:extLst>
              <a:ext uri="{FF2B5EF4-FFF2-40B4-BE49-F238E27FC236}">
                <a16:creationId xmlns:a16="http://schemas.microsoft.com/office/drawing/2014/main" id="{3E8A59D4-57D5-EC35-AAD5-C04718929193}"/>
              </a:ext>
            </a:extLst>
          </p:cNvPr>
          <p:cNvSpPr txBox="1"/>
          <p:nvPr/>
        </p:nvSpPr>
        <p:spPr>
          <a:xfrm>
            <a:off x="3868087" y="3988684"/>
            <a:ext cx="1569132"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367" fontAlgn="auto">
              <a:lnSpc>
                <a:spcPct val="100000"/>
              </a:lnSpc>
              <a:spcBef>
                <a:spcPts val="1000"/>
              </a:spcBef>
              <a:spcAft>
                <a:spcPts val="200"/>
              </a:spcAft>
              <a:buClrTx/>
              <a:buSzTx/>
              <a:buFontTx/>
              <a:buNone/>
              <a:tabLst/>
              <a:defRPr sz="1200" b="1">
                <a:gradFill flip="none" rotWithShape="1">
                  <a:gsLst>
                    <a:gs pos="100000">
                      <a:srgbClr val="8EC8E8"/>
                    </a:gs>
                    <a:gs pos="0">
                      <a:srgbClr val="CD9AD0"/>
                    </a:gs>
                  </a:gsLst>
                  <a:lin ang="13500000" scaled="1"/>
                  <a:tileRect/>
                </a:gradFill>
                <a:latin typeface="Segoe UI"/>
                <a:cs typeface="Segoe UI"/>
              </a:defRPr>
            </a:lvl1p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a:ln>
                  <a:noFill/>
                </a:ln>
                <a:gradFill flip="none" rotWithShape="1">
                  <a:gsLst>
                    <a:gs pos="100000">
                      <a:srgbClr val="8EC8E8"/>
                    </a:gs>
                    <a:gs pos="0">
                      <a:srgbClr val="CD9AD0"/>
                    </a:gs>
                  </a:gsLst>
                  <a:lin ang="13500000" scaled="1"/>
                  <a:tileRect/>
                </a:gradFill>
                <a:effectLst/>
                <a:uLnTx/>
                <a:uFillTx/>
                <a:latin typeface="Segoe UI"/>
                <a:ea typeface="+mn-ea"/>
                <a:cs typeface="Segoe UI"/>
              </a:rPr>
              <a:t>Book an AI executive briefing session</a:t>
            </a:r>
          </a:p>
        </p:txBody>
      </p:sp>
      <p:grpSp>
        <p:nvGrpSpPr>
          <p:cNvPr id="85" name="Group 84" descr="Increase developer productivity with GitHub. Learn how co-pilot can drive 55% productivity with developers.&#10;&#10;Try GitHub copilot today.">
            <a:extLst>
              <a:ext uri="{FF2B5EF4-FFF2-40B4-BE49-F238E27FC236}">
                <a16:creationId xmlns:a16="http://schemas.microsoft.com/office/drawing/2014/main" id="{41F74ED2-5D43-824A-762E-DF8F53D95BBE}"/>
              </a:ext>
            </a:extLst>
          </p:cNvPr>
          <p:cNvGrpSpPr/>
          <p:nvPr/>
        </p:nvGrpSpPr>
        <p:grpSpPr>
          <a:xfrm>
            <a:off x="6192479" y="1449295"/>
            <a:ext cx="2697704" cy="3307610"/>
            <a:chOff x="6256874" y="2131779"/>
            <a:chExt cx="2697704" cy="4021796"/>
          </a:xfrm>
        </p:grpSpPr>
        <p:sp>
          <p:nvSpPr>
            <p:cNvPr id="86" name="Rectangle: Rounded Corners 4">
              <a:extLst>
                <a:ext uri="{FF2B5EF4-FFF2-40B4-BE49-F238E27FC236}">
                  <a16:creationId xmlns:a16="http://schemas.microsoft.com/office/drawing/2014/main" id="{CE597FDD-9CA8-A654-57B8-77A0FA0A902A}"/>
                </a:ext>
                <a:ext uri="{C183D7F6-B498-43B3-948B-1728B52AA6E4}">
                  <adec:decorative xmlns:adec="http://schemas.microsoft.com/office/drawing/2017/decorative" val="1"/>
                </a:ext>
              </a:extLst>
            </p:cNvPr>
            <p:cNvSpPr/>
            <p:nvPr/>
          </p:nvSpPr>
          <p:spPr>
            <a:xfrm>
              <a:off x="6256874" y="2131779"/>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8291C3C8-2FF7-AD34-FC25-683C5459007B}"/>
                </a:ext>
              </a:extLst>
            </p:cNvPr>
            <p:cNvSpPr txBox="1"/>
            <p:nvPr/>
          </p:nvSpPr>
          <p:spPr>
            <a:xfrm>
              <a:off x="6297184" y="2543610"/>
              <a:ext cx="2617083"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Increase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developer productivity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with GitHub</a:t>
              </a:r>
            </a:p>
          </p:txBody>
        </p:sp>
      </p:grpSp>
      <p:sp>
        <p:nvSpPr>
          <p:cNvPr id="88" name="TextBox 87">
            <a:extLst>
              <a:ext uri="{FF2B5EF4-FFF2-40B4-BE49-F238E27FC236}">
                <a16:creationId xmlns:a16="http://schemas.microsoft.com/office/drawing/2014/main" id="{F91B2F40-BADE-9B1D-C829-0B688CB380C1}"/>
              </a:ext>
            </a:extLst>
          </p:cNvPr>
          <p:cNvSpPr txBox="1"/>
          <p:nvPr/>
        </p:nvSpPr>
        <p:spPr>
          <a:xfrm>
            <a:off x="6232789" y="2838880"/>
            <a:ext cx="2617083"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Learn how GitHub Copilot </a:t>
            </a:r>
            <a:b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b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can drive 55% greater productivity </a:t>
            </a:r>
            <a:b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b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with developers</a:t>
            </a:r>
          </a:p>
        </p:txBody>
      </p:sp>
      <p:sp>
        <p:nvSpPr>
          <p:cNvPr id="89" name="TextBox 88">
            <a:extLst>
              <a:ext uri="{FF2B5EF4-FFF2-40B4-BE49-F238E27FC236}">
                <a16:creationId xmlns:a16="http://schemas.microsoft.com/office/drawing/2014/main" id="{DF8B6FF9-2A44-29D2-1E72-9F5C161C56E4}"/>
              </a:ext>
            </a:extLst>
          </p:cNvPr>
          <p:cNvSpPr txBox="1"/>
          <p:nvPr/>
        </p:nvSpPr>
        <p:spPr>
          <a:xfrm>
            <a:off x="6630689" y="4032227"/>
            <a:ext cx="1821285"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367" fontAlgn="auto">
              <a:lnSpc>
                <a:spcPct val="100000"/>
              </a:lnSpc>
              <a:spcBef>
                <a:spcPts val="1000"/>
              </a:spcBef>
              <a:spcAft>
                <a:spcPts val="200"/>
              </a:spcAft>
              <a:buClrTx/>
              <a:buSzTx/>
              <a:buFontTx/>
              <a:buNone/>
              <a:tabLst/>
              <a:defRPr sz="1200" b="1">
                <a:gradFill flip="none" rotWithShape="1">
                  <a:gsLst>
                    <a:gs pos="100000">
                      <a:srgbClr val="8EC8E8"/>
                    </a:gs>
                    <a:gs pos="0">
                      <a:srgbClr val="CD9AD0"/>
                    </a:gs>
                  </a:gsLst>
                  <a:lin ang="13500000" scaled="1"/>
                  <a:tileRect/>
                </a:gradFill>
                <a:latin typeface="Segoe UI"/>
                <a:cs typeface="Segoe UI"/>
              </a:defRPr>
            </a:lvl1p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a:ln>
                  <a:noFill/>
                </a:ln>
                <a:gradFill flip="none" rotWithShape="1">
                  <a:gsLst>
                    <a:gs pos="100000">
                      <a:srgbClr val="8EC8E8"/>
                    </a:gs>
                    <a:gs pos="0">
                      <a:srgbClr val="CD9AD0"/>
                    </a:gs>
                  </a:gsLst>
                  <a:lin ang="13500000" scaled="1"/>
                  <a:tileRect/>
                </a:gradFill>
                <a:effectLst/>
                <a:uLnTx/>
                <a:uFillTx/>
                <a:latin typeface="Segoe UI"/>
                <a:ea typeface="+mn-ea"/>
                <a:cs typeface="Segoe UI"/>
              </a:rPr>
              <a:t>Try GitHub Copilot today</a:t>
            </a:r>
          </a:p>
        </p:txBody>
      </p:sp>
      <p:sp>
        <p:nvSpPr>
          <p:cNvPr id="90" name="TextBox 89">
            <a:extLst>
              <a:ext uri="{FF2B5EF4-FFF2-40B4-BE49-F238E27FC236}">
                <a16:creationId xmlns:a16="http://schemas.microsoft.com/office/drawing/2014/main" id="{447A939F-FB59-F4FB-BE5E-2A32278A3A82}"/>
              </a:ext>
            </a:extLst>
          </p:cNvPr>
          <p:cNvSpPr txBox="1"/>
          <p:nvPr/>
        </p:nvSpPr>
        <p:spPr>
          <a:xfrm>
            <a:off x="782537" y="2838880"/>
            <a:ext cx="202547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migrating your data to Azure can give you the foundation for better AI experiences</a:t>
            </a:r>
          </a:p>
        </p:txBody>
      </p:sp>
      <p:grpSp>
        <p:nvGrpSpPr>
          <p:cNvPr id="2" name="Group 1" descr="Get AI-ready with Azure. Learn how migrating your data to Azure can give you the foundation for better AI experiences, &#10;&#10;Plan an exec briefing on Microsoft Intelligent Data Platform (Technology + People) or complete a data estate assessment.">
            <a:extLst>
              <a:ext uri="{FF2B5EF4-FFF2-40B4-BE49-F238E27FC236}">
                <a16:creationId xmlns:a16="http://schemas.microsoft.com/office/drawing/2014/main" id="{B7E73E67-5B37-1BFA-A556-B3CF62788E0A}"/>
              </a:ext>
            </a:extLst>
          </p:cNvPr>
          <p:cNvGrpSpPr/>
          <p:nvPr/>
        </p:nvGrpSpPr>
        <p:grpSpPr>
          <a:xfrm>
            <a:off x="446425" y="5169718"/>
            <a:ext cx="11397048" cy="1100285"/>
            <a:chOff x="510819" y="2131780"/>
            <a:chExt cx="2697704" cy="4021796"/>
          </a:xfrm>
        </p:grpSpPr>
        <p:sp>
          <p:nvSpPr>
            <p:cNvPr id="3" name="Rectangle: Rounded Corners 4">
              <a:extLst>
                <a:ext uri="{FF2B5EF4-FFF2-40B4-BE49-F238E27FC236}">
                  <a16:creationId xmlns:a16="http://schemas.microsoft.com/office/drawing/2014/main" id="{8891E669-674C-F7FD-6ABA-E1C474DA44B8}"/>
                </a:ext>
                <a:ext uri="{C183D7F6-B498-43B3-948B-1728B52AA6E4}">
                  <adec:decorative xmlns:adec="http://schemas.microsoft.com/office/drawing/2017/decorative" val="1"/>
                </a:ext>
              </a:extLst>
            </p:cNvPr>
            <p:cNvSpPr/>
            <p:nvPr/>
          </p:nvSpPr>
          <p:spPr>
            <a:xfrm>
              <a:off x="510819" y="2131780"/>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A9533EAD-0A6D-8597-FC39-B8A57B1B7389}"/>
                </a:ext>
              </a:extLst>
            </p:cNvPr>
            <p:cNvSpPr txBox="1"/>
            <p:nvPr/>
          </p:nvSpPr>
          <p:spPr>
            <a:xfrm>
              <a:off x="846932" y="2543609"/>
              <a:ext cx="2025478" cy="1384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Microsoft for Startups Founders Hub</a:t>
              </a:r>
            </a:p>
          </p:txBody>
        </p:sp>
      </p:grpSp>
      <p:sp>
        <p:nvSpPr>
          <p:cNvPr id="6" name="TextBox 5">
            <a:extLst>
              <a:ext uri="{FF2B5EF4-FFF2-40B4-BE49-F238E27FC236}">
                <a16:creationId xmlns:a16="http://schemas.microsoft.com/office/drawing/2014/main" id="{157C0BD0-DA6D-CF15-12F4-E6461CDFA970}"/>
              </a:ext>
            </a:extLst>
          </p:cNvPr>
          <p:cNvSpPr txBox="1"/>
          <p:nvPr/>
        </p:nvSpPr>
        <p:spPr>
          <a:xfrm>
            <a:off x="2438287" y="5714979"/>
            <a:ext cx="7508383"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Build</a:t>
            </a:r>
            <a:r>
              <a:rPr kumimoji="0" lang="en-US" sz="1200" b="0" i="0" u="none" strike="noStrike" kern="1200" cap="none" spc="0" normalizeH="0" noProof="0" dirty="0">
                <a:ln>
                  <a:noFill/>
                </a:ln>
                <a:gradFill>
                  <a:gsLst>
                    <a:gs pos="100000">
                      <a:srgbClr val="FFFFFF"/>
                    </a:gs>
                    <a:gs pos="0">
                      <a:srgbClr val="FFFFFF"/>
                    </a:gs>
                  </a:gsLst>
                  <a:lin ang="16200000" scaled="1"/>
                </a:gradFill>
                <a:effectLst/>
                <a:uLnTx/>
                <a:uFillTx/>
                <a:latin typeface="Segoe UI"/>
                <a:ea typeface="+mn-ea"/>
                <a:cs typeface="+mn-cs"/>
              </a:rPr>
              <a:t> your startup business on Azure. Developer at your own pace with up to $150,000 in Azure credits, redeemable over time. The support you need, just when you need it. Apply now!</a:t>
            </a:r>
            <a:endPar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endParaRPr>
          </a:p>
        </p:txBody>
      </p:sp>
    </p:spTree>
    <p:extLst>
      <p:ext uri="{BB962C8B-B14F-4D97-AF65-F5344CB8AC3E}">
        <p14:creationId xmlns:p14="http://schemas.microsoft.com/office/powerpoint/2010/main" val="76692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nodeType="withEffect">
                                  <p:stCondLst>
                                    <p:cond delay="0"/>
                                  </p:stCondLst>
                                  <p:childTnLst>
                                    <p:animMotion origin="layout" path="M 0 1.85185E-6 L 0 0.01967 " pathEditMode="relative" rAng="0" ptsTypes="AA">
                                      <p:cBhvr>
                                        <p:cTn id="9" dur="500" spd="-100000" fill="hold"/>
                                        <p:tgtEl>
                                          <p:spTgt spid="74"/>
                                        </p:tgtEl>
                                        <p:attrNameLst>
                                          <p:attrName>ppt_x</p:attrName>
                                          <p:attrName>ppt_y</p:attrName>
                                        </p:attrNameLst>
                                      </p:cBhvr>
                                      <p:rCtr x="0" y="972"/>
                                    </p:animMotion>
                                  </p:childTnLst>
                                </p:cTn>
                              </p:par>
                              <p:par>
                                <p:cTn id="10" presetID="10" presetClass="entr" presetSubtype="0" fill="hold" nodeType="withEffect">
                                  <p:stCondLst>
                                    <p:cond delay="20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par>
                                <p:cTn id="13" presetID="42" presetClass="path" presetSubtype="0" decel="100000" fill="hold" nodeType="withEffect">
                                  <p:stCondLst>
                                    <p:cond delay="200"/>
                                  </p:stCondLst>
                                  <p:childTnLst>
                                    <p:animMotion origin="layout" path="M 1.04167E-6 4.81481E-6 L 1.04167E-6 0.01967 " pathEditMode="relative" rAng="0" ptsTypes="AA">
                                      <p:cBhvr>
                                        <p:cTn id="14" dur="500" spd="-100000" fill="hold"/>
                                        <p:tgtEl>
                                          <p:spTgt spid="71"/>
                                        </p:tgtEl>
                                        <p:attrNameLst>
                                          <p:attrName>ppt_x</p:attrName>
                                          <p:attrName>ppt_y</p:attrName>
                                        </p:attrNameLst>
                                      </p:cBhvr>
                                      <p:rCtr x="0" y="972"/>
                                    </p:animMotion>
                                  </p:childTnLst>
                                </p:cTn>
                              </p:par>
                              <p:par>
                                <p:cTn id="15" presetID="10" presetClass="entr" presetSubtype="0" fill="hold" nodeType="withEffect">
                                  <p:stCondLst>
                                    <p:cond delay="30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par>
                                <p:cTn id="18" presetID="42" presetClass="path" presetSubtype="0" decel="100000" fill="hold" nodeType="withEffect">
                                  <p:stCondLst>
                                    <p:cond delay="300"/>
                                  </p:stCondLst>
                                  <p:childTnLst>
                                    <p:animMotion origin="layout" path="M 0 1.85185E-6 L 0 0.01967 " pathEditMode="relative" rAng="0" ptsTypes="AA">
                                      <p:cBhvr>
                                        <p:cTn id="19" dur="500" spd="-100000" fill="hold"/>
                                        <p:tgtEl>
                                          <p:spTgt spid="85"/>
                                        </p:tgtEl>
                                        <p:attrNameLst>
                                          <p:attrName>ppt_x</p:attrName>
                                          <p:attrName>ppt_y</p:attrName>
                                        </p:attrNameLst>
                                      </p:cBhvr>
                                      <p:rCtr x="0" y="972"/>
                                    </p:animMotion>
                                  </p:childTnLst>
                                </p:cTn>
                              </p:par>
                              <p:par>
                                <p:cTn id="20" presetID="10" presetClass="entr" presetSubtype="0" fill="hold" nodeType="withEffect">
                                  <p:stCondLst>
                                    <p:cond delay="5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nodeType="withEffect">
                                  <p:stCondLst>
                                    <p:cond delay="500"/>
                                  </p:stCondLst>
                                  <p:childTnLst>
                                    <p:animMotion origin="layout" path="M 0 1.85185E-6 L 0 0.01967 " pathEditMode="relative" rAng="0" ptsTypes="AA">
                                      <p:cBhvr>
                                        <p:cTn id="24" dur="500" spd="-100000" fill="hold"/>
                                        <p:tgtEl>
                                          <p:spTgt spid="78"/>
                                        </p:tgtEl>
                                        <p:attrNameLst>
                                          <p:attrName>ppt_x</p:attrName>
                                          <p:attrName>ppt_y</p:attrName>
                                        </p:attrNameLst>
                                      </p:cBhvr>
                                      <p:rCtr x="0" y="972"/>
                                    </p:animMotion>
                                  </p:childTnLst>
                                </p:cTn>
                              </p:par>
                              <p:par>
                                <p:cTn id="25" presetID="10"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par>
                                <p:cTn id="28" presetID="42" presetClass="path" presetSubtype="0" decel="100000" fill="hold" grpId="1" nodeType="withEffect">
                                  <p:stCondLst>
                                    <p:cond delay="0"/>
                                  </p:stCondLst>
                                  <p:childTnLst>
                                    <p:animMotion origin="layout" path="M -3.95833E-6 3.7037E-7 L -3.95833E-6 0.01968 " pathEditMode="relative" rAng="0" ptsTypes="AA">
                                      <p:cBhvr>
                                        <p:cTn id="29" dur="500" spd="-100000" fill="hold"/>
                                        <p:tgtEl>
                                          <p:spTgt spid="90"/>
                                        </p:tgtEl>
                                        <p:attrNameLst>
                                          <p:attrName>ppt_x</p:attrName>
                                          <p:attrName>ppt_y</p:attrName>
                                        </p:attrNameLst>
                                      </p:cBhvr>
                                      <p:rCtr x="0" y="972"/>
                                    </p:animMotion>
                                  </p:childTnLst>
                                </p:cTn>
                              </p:par>
                              <p:par>
                                <p:cTn id="30" presetID="10" presetClass="entr" presetSubtype="0" fill="hold" grpId="0" nodeType="withEffect">
                                  <p:stCondLst>
                                    <p:cond delay="20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42" presetClass="path" presetSubtype="0" decel="100000" fill="hold" grpId="1" nodeType="withEffect">
                                  <p:stCondLst>
                                    <p:cond delay="200"/>
                                  </p:stCondLst>
                                  <p:childTnLst>
                                    <p:animMotion origin="layout" path="M 1.04167E-6 -3.7037E-6 L 1.04167E-6 0.01968 " pathEditMode="relative" rAng="0" ptsTypes="AA">
                                      <p:cBhvr>
                                        <p:cTn id="34" dur="500" spd="-100000" fill="hold"/>
                                        <p:tgtEl>
                                          <p:spTgt spid="83"/>
                                        </p:tgtEl>
                                        <p:attrNameLst>
                                          <p:attrName>ppt_x</p:attrName>
                                          <p:attrName>ppt_y</p:attrName>
                                        </p:attrNameLst>
                                      </p:cBhvr>
                                      <p:rCtr x="0" y="972"/>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par>
                                <p:cTn id="38" presetID="42" presetClass="path" presetSubtype="0" decel="100000" fill="hold" grpId="1" nodeType="withEffect">
                                  <p:stCondLst>
                                    <p:cond delay="300"/>
                                  </p:stCondLst>
                                  <p:childTnLst>
                                    <p:animMotion origin="layout" path="M 1.875E-6 -3.7037E-6 L 1.875E-6 0.01968 " pathEditMode="relative" rAng="0" ptsTypes="AA">
                                      <p:cBhvr>
                                        <p:cTn id="39" dur="500" spd="-100000" fill="hold"/>
                                        <p:tgtEl>
                                          <p:spTgt spid="88"/>
                                        </p:tgtEl>
                                        <p:attrNameLst>
                                          <p:attrName>ppt_x</p:attrName>
                                          <p:attrName>ppt_y</p:attrName>
                                        </p:attrNameLst>
                                      </p:cBhvr>
                                      <p:rCtr x="0" y="972"/>
                                    </p:animMotion>
                                  </p:childTnLst>
                                </p:cTn>
                              </p:par>
                              <p:par>
                                <p:cTn id="40" presetID="10" presetClass="entr" presetSubtype="0" fill="hold" grpId="0" nodeType="withEffect">
                                  <p:stCondLst>
                                    <p:cond delay="50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par>
                                <p:cTn id="43" presetID="42" presetClass="path" presetSubtype="0" decel="100000" fill="hold" grpId="1" nodeType="withEffect">
                                  <p:stCondLst>
                                    <p:cond delay="500"/>
                                  </p:stCondLst>
                                  <p:childTnLst>
                                    <p:animMotion origin="layout" path="M -8.33333E-7 -3.7037E-6 L -8.33333E-7 0.01968 " pathEditMode="relative" rAng="0" ptsTypes="AA">
                                      <p:cBhvr>
                                        <p:cTn id="44" dur="500" spd="-100000" fill="hold"/>
                                        <p:tgtEl>
                                          <p:spTgt spid="81"/>
                                        </p:tgtEl>
                                        <p:attrNameLst>
                                          <p:attrName>ppt_x</p:attrName>
                                          <p:attrName>ppt_y</p:attrName>
                                        </p:attrNameLst>
                                      </p:cBhvr>
                                      <p:rCtr x="0" y="972"/>
                                    </p:animMotion>
                                  </p:childTnLst>
                                </p:cTn>
                              </p:par>
                              <p:par>
                                <p:cTn id="45" presetID="10"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42" presetClass="path" presetSubtype="0" decel="100000" fill="hold" grpId="1" nodeType="withEffect">
                                  <p:stCondLst>
                                    <p:cond delay="0"/>
                                  </p:stCondLst>
                                  <p:childTnLst>
                                    <p:animMotion origin="layout" path="M -3.95833E-6 3.7037E-6 L -3.95833E-6 0.02939 " pathEditMode="relative" rAng="0" ptsTypes="AA">
                                      <p:cBhvr>
                                        <p:cTn id="49" dur="500" spd="-100000" fill="hold"/>
                                        <p:tgtEl>
                                          <p:spTgt spid="77"/>
                                        </p:tgtEl>
                                        <p:attrNameLst>
                                          <p:attrName>ppt_x</p:attrName>
                                          <p:attrName>ppt_y</p:attrName>
                                        </p:attrNameLst>
                                      </p:cBhvr>
                                      <p:rCtr x="0" y="1458"/>
                                    </p:animMotion>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42" presetClass="path" presetSubtype="0" decel="100000" fill="hold" grpId="1" nodeType="withEffect">
                                  <p:stCondLst>
                                    <p:cond delay="300"/>
                                  </p:stCondLst>
                                  <p:childTnLst>
                                    <p:animMotion origin="layout" path="M 1.04167E-6 -3.7037E-7 L 1.04167E-6 0.0294 " pathEditMode="relative" rAng="0" ptsTypes="AA">
                                      <p:cBhvr>
                                        <p:cTn id="54" dur="500" spd="-100000" fill="hold"/>
                                        <p:tgtEl>
                                          <p:spTgt spid="84"/>
                                        </p:tgtEl>
                                        <p:attrNameLst>
                                          <p:attrName>ppt_x</p:attrName>
                                          <p:attrName>ppt_y</p:attrName>
                                        </p:attrNameLst>
                                      </p:cBhvr>
                                      <p:rCtr x="0" y="1458"/>
                                    </p:animMotion>
                                  </p:childTnLst>
                                </p:cTn>
                              </p:par>
                              <p:par>
                                <p:cTn id="55" presetID="10" presetClass="entr" presetSubtype="0" fill="hold" grpId="0" nodeType="withEffect">
                                  <p:stCondLst>
                                    <p:cond delay="40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42" presetClass="path" presetSubtype="0" decel="100000" fill="hold" grpId="1" nodeType="withEffect">
                                  <p:stCondLst>
                                    <p:cond delay="400"/>
                                  </p:stCondLst>
                                  <p:childTnLst>
                                    <p:animMotion origin="layout" path="M 1.875E-6 4.07407E-6 L 1.875E-6 0.02939 " pathEditMode="relative" rAng="0" ptsTypes="AA">
                                      <p:cBhvr>
                                        <p:cTn id="59" dur="500" spd="-100000" fill="hold"/>
                                        <p:tgtEl>
                                          <p:spTgt spid="89"/>
                                        </p:tgtEl>
                                        <p:attrNameLst>
                                          <p:attrName>ppt_x</p:attrName>
                                          <p:attrName>ppt_y</p:attrName>
                                        </p:attrNameLst>
                                      </p:cBhvr>
                                      <p:rCtr x="0" y="1458"/>
                                    </p:animMotion>
                                  </p:childTnLst>
                                </p:cTn>
                              </p:par>
                              <p:par>
                                <p:cTn id="60" presetID="10" presetClass="entr" presetSubtype="0" fill="hold" grpId="0" nodeType="withEffect">
                                  <p:stCondLst>
                                    <p:cond delay="60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42" presetClass="path" presetSubtype="0" decel="100000" fill="hold" grpId="1" nodeType="withEffect">
                                  <p:stCondLst>
                                    <p:cond delay="600"/>
                                  </p:stCondLst>
                                  <p:childTnLst>
                                    <p:animMotion origin="layout" path="M -8.33333E-7 -3.7037E-7 L -8.33333E-7 0.0294 " pathEditMode="relative" rAng="0" ptsTypes="AA">
                                      <p:cBhvr>
                                        <p:cTn id="64" dur="500" spd="-100000" fill="hold"/>
                                        <p:tgtEl>
                                          <p:spTgt spid="82"/>
                                        </p:tgtEl>
                                        <p:attrNameLst>
                                          <p:attrName>ppt_x</p:attrName>
                                          <p:attrName>ppt_y</p:attrName>
                                        </p:attrNameLst>
                                      </p:cBhvr>
                                      <p:rCtr x="0" y="1458"/>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0"/>
                                  </p:stCondLst>
                                  <p:childTnLst>
                                    <p:animMotion origin="layout" path="M -2.91667E-6 4.44444E-6 L -2.91667E-6 0.01805 " pathEditMode="relative" rAng="0" ptsTypes="AA">
                                      <p:cBhvr>
                                        <p:cTn id="69" dur="500" spd="-100000" fill="hold"/>
                                        <p:tgtEl>
                                          <p:spTgt spid="5"/>
                                        </p:tgtEl>
                                        <p:attrNameLst>
                                          <p:attrName>ppt_x</p:attrName>
                                          <p:attrName>ppt_y</p:attrName>
                                        </p:attrNameLst>
                                      </p:cBhvr>
                                      <p:rCtr x="0" y="903"/>
                                    </p:animMotion>
                                  </p:childTnLst>
                                </p:cTn>
                              </p:par>
                              <p:par>
                                <p:cTn id="70" presetID="10" presetClass="entr" presetSubtype="0" fill="hold" nodeType="with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par>
                                <p:cTn id="73" presetID="42" presetClass="path" presetSubtype="0" decel="100000" fill="hold" nodeType="withEffect">
                                  <p:stCondLst>
                                    <p:cond delay="0"/>
                                  </p:stCondLst>
                                  <p:childTnLst>
                                    <p:animMotion origin="layout" path="M 0 1.85185E-6 L 0 0.01967 " pathEditMode="relative" rAng="0" ptsTypes="AA">
                                      <p:cBhvr>
                                        <p:cTn id="74" dur="500" spd="-100000" fill="hold"/>
                                        <p:tgtEl>
                                          <p:spTgt spid="2"/>
                                        </p:tgtEl>
                                        <p:attrNameLst>
                                          <p:attrName>ppt_x</p:attrName>
                                          <p:attrName>ppt_y</p:attrName>
                                        </p:attrNameLst>
                                      </p:cBhvr>
                                      <p:rCtr x="0" y="972"/>
                                    </p:animMotion>
                                  </p:childTnLst>
                                </p:cTn>
                              </p:par>
                              <p:par>
                                <p:cTn id="75" presetID="10" presetClass="entr" presetSubtype="0" fill="hold" grpId="0" nodeType="withEffect">
                                  <p:stCondLst>
                                    <p:cond delay="30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42" presetClass="path" presetSubtype="0" decel="100000" fill="hold" grpId="1" nodeType="withEffect">
                                  <p:stCondLst>
                                    <p:cond delay="300"/>
                                  </p:stCondLst>
                                  <p:childTnLst>
                                    <p:animMotion origin="layout" path="M 1.875E-6 -3.7037E-6 L 1.875E-6 0.01968 " pathEditMode="relative" rAng="0" ptsTypes="AA">
                                      <p:cBhvr>
                                        <p:cTn id="7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7" grpId="0"/>
      <p:bldP spid="77" grpId="1"/>
      <p:bldP spid="81" grpId="0"/>
      <p:bldP spid="81" grpId="1"/>
      <p:bldP spid="82" grpId="0"/>
      <p:bldP spid="82" grpId="1"/>
      <p:bldP spid="83" grpId="0"/>
      <p:bldP spid="83" grpId="1"/>
      <p:bldP spid="84" grpId="0"/>
      <p:bldP spid="84" grpId="1"/>
      <p:bldP spid="88" grpId="0"/>
      <p:bldP spid="88" grpId="1"/>
      <p:bldP spid="89" grpId="0"/>
      <p:bldP spid="89" grpId="1"/>
      <p:bldP spid="90" grpId="0"/>
      <p:bldP spid="90" grpId="1"/>
      <p:bldP spid="6" grpId="0"/>
      <p:bldP spid="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4">
            <a:extLst>
              <a:ext uri="{FF2B5EF4-FFF2-40B4-BE49-F238E27FC236}">
                <a16:creationId xmlns:a16="http://schemas.microsoft.com/office/drawing/2014/main" id="{16794675-EC05-B52C-95A1-D5ADC26ED727}"/>
              </a:ext>
            </a:extLst>
          </p:cNvPr>
          <p:cNvSpPr txBox="1">
            <a:spLocks noGrp="1"/>
          </p:cNvSpPr>
          <p:nvPr>
            <p:ph type="title" idx="4294967295"/>
          </p:nvPr>
        </p:nvSpPr>
        <p:spPr>
          <a:xfrm>
            <a:off x="1390650" y="2702205"/>
            <a:ext cx="9410700" cy="8318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8000" b="1" cap="none" spc="-50" baseline="0">
                <a:ln w="3175">
                  <a:noFill/>
                </a:ln>
                <a:gradFill>
                  <a:gsLst>
                    <a:gs pos="0">
                      <a:srgbClr val="8DC8E8"/>
                    </a:gs>
                    <a:gs pos="100000">
                      <a:srgbClr val="CD98CF"/>
                    </a:gs>
                  </a:gsLst>
                  <a:lin ang="2700000" scaled="0"/>
                </a:gradFill>
                <a:effectLst/>
                <a:latin typeface="Segoe UI Semibold"/>
                <a:cs typeface="Segoe UI"/>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6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Thank You</a:t>
            </a:r>
          </a:p>
        </p:txBody>
      </p:sp>
      <p:sp>
        <p:nvSpPr>
          <p:cNvPr id="2" name="Title 14">
            <a:extLst>
              <a:ext uri="{FF2B5EF4-FFF2-40B4-BE49-F238E27FC236}">
                <a16:creationId xmlns:a16="http://schemas.microsoft.com/office/drawing/2014/main" id="{C6110896-00A6-E473-10CD-93C57936F187}"/>
              </a:ext>
            </a:extLst>
          </p:cNvPr>
          <p:cNvSpPr txBox="1">
            <a:spLocks/>
          </p:cNvSpPr>
          <p:nvPr/>
        </p:nvSpPr>
        <p:spPr>
          <a:xfrm>
            <a:off x="5402036" y="4050631"/>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lang="en-CA" sz="2000" dirty="0">
                <a:ln>
                  <a:noFill/>
                </a:ln>
                <a:gradFill>
                  <a:gsLst>
                    <a:gs pos="25000">
                      <a:srgbClr val="8DC8E8"/>
                    </a:gs>
                    <a:gs pos="75000">
                      <a:srgbClr val="CD98CF"/>
                    </a:gs>
                  </a:gsLst>
                  <a:lin ang="2700000" scaled="0"/>
                </a:gradFill>
                <a:latin typeface="Segoe UI Semibold"/>
                <a:cs typeface="Segoe UI Semibold" panose="020B0702040204020203" pitchFamily="34" charset="0"/>
              </a:rPr>
              <a:t>Bryan Chua</a:t>
            </a:r>
            <a:endParaRPr kumimoji="0" lang="en-CA" sz="20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9805C2E9-590C-3497-2F3B-65A13FB83AF0}"/>
              </a:ext>
            </a:extLst>
          </p:cNvPr>
          <p:cNvSpPr txBox="1"/>
          <p:nvPr/>
        </p:nvSpPr>
        <p:spPr>
          <a:xfrm>
            <a:off x="5402036" y="4400438"/>
            <a:ext cx="2456126"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gradFill>
                  <a:gsLst>
                    <a:gs pos="26000">
                      <a:srgbClr val="FFFFFF"/>
                    </a:gs>
                    <a:gs pos="75000">
                      <a:srgbClr val="FFFFFF"/>
                    </a:gs>
                  </a:gsLst>
                  <a:lin ang="2700000" scaled="0"/>
                </a:gradFill>
                <a:effectLst/>
                <a:uLnTx/>
                <a:uFillTx/>
                <a:latin typeface="Segoe UI"/>
                <a:ea typeface="+mn-ea"/>
                <a:cs typeface="+mn-cs"/>
              </a:rPr>
              <a:t>bryanchua@microsoft.com</a:t>
            </a:r>
            <a:endParaRPr kumimoji="0" lang="en-US" sz="1600" b="0" i="0" u="none" strike="noStrike" kern="1200" cap="none" spc="0" normalizeH="0" baseline="0" noProof="0" dirty="0">
              <a:ln>
                <a:noFill/>
              </a:ln>
              <a:gradFill>
                <a:gsLst>
                  <a:gs pos="26000">
                    <a:srgbClr val="FFFFFF"/>
                  </a:gs>
                  <a:gs pos="75000">
                    <a:srgbClr val="FFFFFF"/>
                  </a:gs>
                </a:gsLst>
                <a:lin ang="2700000" scaled="0"/>
              </a:gradFill>
              <a:effectLst/>
              <a:uLnTx/>
              <a:uFillTx/>
              <a:latin typeface="Segoe UI"/>
              <a:ea typeface="+mn-ea"/>
              <a:cs typeface="+mn-cs"/>
            </a:endParaRPr>
          </a:p>
        </p:txBody>
      </p:sp>
      <p:pic>
        <p:nvPicPr>
          <p:cNvPr id="5" name="Picture Placeholder 3">
            <a:extLst>
              <a:ext uri="{FF2B5EF4-FFF2-40B4-BE49-F238E27FC236}">
                <a16:creationId xmlns:a16="http://schemas.microsoft.com/office/drawing/2014/main" id="{FFEAC84C-DA8F-52D7-7DAB-71E05940E9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01624" y="3827992"/>
            <a:ext cx="999276" cy="999276"/>
          </a:xfrm>
          <a:prstGeom prst="roundRect">
            <a:avLst>
              <a:gd name="adj" fmla="val 50000"/>
            </a:avLst>
          </a:prstGeom>
          <a:solidFill>
            <a:schemeClr val="bg2">
              <a:lumMod val="25000"/>
            </a:schemeClr>
          </a:solidFill>
        </p:spPr>
      </p:pic>
    </p:spTree>
    <p:extLst>
      <p:ext uri="{BB962C8B-B14F-4D97-AF65-F5344CB8AC3E}">
        <p14:creationId xmlns:p14="http://schemas.microsoft.com/office/powerpoint/2010/main" val="111730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1968 " pathEditMode="relative" rAng="0" ptsTypes="AA">
                                      <p:cBhvr>
                                        <p:cTn id="9" dur="500" spd="-100000" fill="hold"/>
                                        <p:tgtEl>
                                          <p:spTgt spid="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795528" y="2624138"/>
            <a:ext cx="3962400" cy="1476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And the impact is </a:t>
            </a:r>
            <a:r>
              <a:rPr kumimoji="0" lang="en-US" sz="4800" b="0" i="0" u="none" strike="noStrike" kern="1200" cap="none" spc="-50" normalizeH="0" baseline="0" noProof="0">
                <a:ln w="3175">
                  <a:noFill/>
                </a:ln>
                <a:gradFill flip="none" rotWithShape="1">
                  <a:gsLst>
                    <a:gs pos="12000">
                      <a:srgbClr val="CD9AD0"/>
                    </a:gs>
                    <a:gs pos="36000">
                      <a:srgbClr val="8EC8E8"/>
                    </a:gs>
                  </a:gsLst>
                  <a:lin ang="10800000" scaled="1"/>
                  <a:tileRect/>
                </a:gradFill>
                <a:effectLst/>
                <a:uLnTx/>
                <a:uFillTx/>
                <a:latin typeface="Segoe UI Semibold"/>
                <a:ea typeface="+mj-lt"/>
                <a:cs typeface="Segoe UI Semibold"/>
              </a:rPr>
              <a:t>real</a:t>
            </a:r>
          </a:p>
        </p:txBody>
      </p:sp>
      <p:grpSp>
        <p:nvGrpSpPr>
          <p:cNvPr id="2" name="Group 1" descr="Carmax estimates an individual would take 11 years to do what Azure OpenAI Service was able to do in days">
            <a:extLst>
              <a:ext uri="{FF2B5EF4-FFF2-40B4-BE49-F238E27FC236}">
                <a16:creationId xmlns:a16="http://schemas.microsoft.com/office/drawing/2014/main" id="{F028CD4F-F0B2-A37F-25EB-175811436E14}"/>
              </a:ext>
            </a:extLst>
          </p:cNvPr>
          <p:cNvGrpSpPr/>
          <p:nvPr/>
        </p:nvGrpSpPr>
        <p:grpSpPr>
          <a:xfrm>
            <a:off x="6328758" y="880523"/>
            <a:ext cx="4929979" cy="1664459"/>
            <a:chOff x="5717968" y="1145114"/>
            <a:chExt cx="4929979" cy="1664459"/>
          </a:xfrm>
        </p:grpSpPr>
        <p:sp>
          <p:nvSpPr>
            <p:cNvPr id="19" name="TextBox 18">
              <a:extLst>
                <a:ext uri="{FF2B5EF4-FFF2-40B4-BE49-F238E27FC236}">
                  <a16:creationId xmlns:a16="http://schemas.microsoft.com/office/drawing/2014/main" id="{6AFDE825-DE8B-206F-2FB5-41E31CBFF3AD}"/>
                </a:ext>
              </a:extLst>
            </p:cNvPr>
            <p:cNvSpPr txBox="1"/>
            <p:nvPr/>
          </p:nvSpPr>
          <p:spPr>
            <a:xfrm>
              <a:off x="5717968" y="1701577"/>
              <a:ext cx="492997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err="1">
                  <a:ln w="3175">
                    <a:noFill/>
                  </a:ln>
                  <a:gradFill>
                    <a:gsLst>
                      <a:gs pos="0">
                        <a:srgbClr val="FFFFFF"/>
                      </a:gs>
                      <a:gs pos="100000">
                        <a:srgbClr val="FFFFFF"/>
                      </a:gs>
                    </a:gsLst>
                    <a:lin ang="5400000" scaled="1"/>
                  </a:gradFill>
                  <a:effectLst/>
                  <a:uLnTx/>
                  <a:uFillTx/>
                  <a:latin typeface="Segoe UI Semibold"/>
                  <a:ea typeface="+mj-lt"/>
                  <a:cs typeface="Segoe UI Semibold"/>
                </a:rPr>
                <a:t>Carmax</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 estimates an individual would take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11 years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to do what Azure OpenAI Service was able to do in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days</a:t>
              </a:r>
              <a:endPar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pic>
          <p:nvPicPr>
            <p:cNvPr id="1026" name="Picture 2" descr="Collection of Carmax Logo PNG. | PlusPNG">
              <a:extLst>
                <a:ext uri="{FF2B5EF4-FFF2-40B4-BE49-F238E27FC236}">
                  <a16:creationId xmlns:a16="http://schemas.microsoft.com/office/drawing/2014/main" id="{D3B2EA09-B171-A517-CFFA-C41122DFB6D0}"/>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813851" y="1145114"/>
              <a:ext cx="1212217" cy="6165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descr="EY is saving 250k hours of manual work per client using intelligent document automation">
            <a:extLst>
              <a:ext uri="{FF2B5EF4-FFF2-40B4-BE49-F238E27FC236}">
                <a16:creationId xmlns:a16="http://schemas.microsoft.com/office/drawing/2014/main" id="{51FE39B8-AF3B-798A-E518-FBEE859210EA}"/>
              </a:ext>
            </a:extLst>
          </p:cNvPr>
          <p:cNvGrpSpPr/>
          <p:nvPr/>
        </p:nvGrpSpPr>
        <p:grpSpPr>
          <a:xfrm>
            <a:off x="6328758" y="4546806"/>
            <a:ext cx="4593094" cy="1595788"/>
            <a:chOff x="6096000" y="4269585"/>
            <a:chExt cx="4593094" cy="1595788"/>
          </a:xfrm>
        </p:grpSpPr>
        <p:sp>
          <p:nvSpPr>
            <p:cNvPr id="25" name="TextBox 24">
              <a:extLst>
                <a:ext uri="{FF2B5EF4-FFF2-40B4-BE49-F238E27FC236}">
                  <a16:creationId xmlns:a16="http://schemas.microsoft.com/office/drawing/2014/main" id="{37E6D284-93F3-8B77-CA62-8B418102619D}"/>
                </a:ext>
              </a:extLst>
            </p:cNvPr>
            <p:cNvSpPr txBox="1"/>
            <p:nvPr/>
          </p:nvSpPr>
          <p:spPr>
            <a:xfrm>
              <a:off x="6096000" y="4757377"/>
              <a:ext cx="459309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EY is saving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250K hours of manual work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per client using intelligent document automation</a:t>
              </a:r>
            </a:p>
          </p:txBody>
        </p:sp>
        <p:pic>
          <p:nvPicPr>
            <p:cNvPr id="1028" name="Picture 4" descr="EY – Logos Download">
              <a:extLst>
                <a:ext uri="{FF2B5EF4-FFF2-40B4-BE49-F238E27FC236}">
                  <a16:creationId xmlns:a16="http://schemas.microsoft.com/office/drawing/2014/main" id="{1C094799-96F2-FDFF-C336-BC99642837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13333" y="4269585"/>
              <a:ext cx="708167" cy="3529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descr="Strabag">
            <a:extLst>
              <a:ext uri="{FF2B5EF4-FFF2-40B4-BE49-F238E27FC236}">
                <a16:creationId xmlns:a16="http://schemas.microsoft.com/office/drawing/2014/main" id="{EBAA1EEE-BDAB-DF21-A155-531EE2E7110A}"/>
              </a:ext>
            </a:extLst>
          </p:cNvPr>
          <p:cNvGrpSpPr/>
          <p:nvPr/>
        </p:nvGrpSpPr>
        <p:grpSpPr>
          <a:xfrm>
            <a:off x="6277959" y="2564430"/>
            <a:ext cx="4643894" cy="1740079"/>
            <a:chOff x="6277959" y="2564430"/>
            <a:chExt cx="4643894" cy="1740079"/>
          </a:xfrm>
        </p:grpSpPr>
        <p:sp>
          <p:nvSpPr>
            <p:cNvPr id="22" name="TextBox 21">
              <a:extLst>
                <a:ext uri="{FF2B5EF4-FFF2-40B4-BE49-F238E27FC236}">
                  <a16:creationId xmlns:a16="http://schemas.microsoft.com/office/drawing/2014/main" id="{B5446473-9AA1-7DB8-182C-26F9F8C5C8C2}"/>
                </a:ext>
              </a:extLst>
            </p:cNvPr>
            <p:cNvSpPr txBox="1"/>
            <p:nvPr/>
          </p:nvSpPr>
          <p:spPr>
            <a:xfrm>
              <a:off x="6328759" y="3196513"/>
              <a:ext cx="459309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Strabag is predicting construction project risk with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80% accuracy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with Azure OpenAI Service &amp; MIDP</a:t>
              </a:r>
            </a:p>
          </p:txBody>
        </p:sp>
        <p:pic>
          <p:nvPicPr>
            <p:cNvPr id="4" name="Picture 2" descr="Strabag logo | Engineering">
              <a:extLst>
                <a:ext uri="{FF2B5EF4-FFF2-40B4-BE49-F238E27FC236}">
                  <a16:creationId xmlns:a16="http://schemas.microsoft.com/office/drawing/2014/main" id="{985BF1C7-1D2A-25AD-C795-178AB50ECBAE}"/>
                </a:ext>
              </a:extLst>
            </p:cNvPr>
            <p:cNvPicPr>
              <a:picLocks noChangeAspect="1" noChangeArrowheads="1"/>
            </p:cNvPicPr>
            <p:nvPr/>
          </p:nvPicPr>
          <p:blipFill>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77959" y="2564430"/>
              <a:ext cx="1308100" cy="88480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Connector 2">
            <a:extLst>
              <a:ext uri="{FF2B5EF4-FFF2-40B4-BE49-F238E27FC236}">
                <a16:creationId xmlns:a16="http://schemas.microsoft.com/office/drawing/2014/main" id="{6EE4A106-FADC-DDE1-576B-D49A5C43050C}"/>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136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1.04167E-6 2.22222E-6 L -1.04167E-6 0.01967 " pathEditMode="relative" rAng="0" ptsTypes="AA">
                                      <p:cBhvr>
                                        <p:cTn id="9" dur="500" spd="-100000" fill="hold"/>
                                        <p:tgtEl>
                                          <p:spTgt spid="33"/>
                                        </p:tgtEl>
                                        <p:attrNameLst>
                                          <p:attrName>ppt_x</p:attrName>
                                          <p:attrName>ppt_y</p:attrName>
                                        </p:attrNameLst>
                                      </p:cBhvr>
                                      <p:rCtr x="0" y="972"/>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3.95833E-6 2.22222E-6 L -3.95833E-6 0.01967 " pathEditMode="relative" rAng="0" ptsTypes="AA">
                                      <p:cBhvr>
                                        <p:cTn id="14" dur="500" spd="-100000" fill="hold"/>
                                        <p:tgtEl>
                                          <p:spTgt spid="2"/>
                                        </p:tgtEl>
                                        <p:attrNameLst>
                                          <p:attrName>ppt_x</p:attrName>
                                          <p:attrName>ppt_y</p:attrName>
                                        </p:attrNameLst>
                                      </p:cBhvr>
                                      <p:rCtr x="0" y="972"/>
                                    </p:animMotion>
                                  </p:childTnLst>
                                </p:cTn>
                              </p:par>
                              <p:par>
                                <p:cTn id="15" presetID="10" presetClass="entr" presetSubtype="0" fill="hold" nodeType="withEffect">
                                  <p:stCondLst>
                                    <p:cond delay="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300"/>
                                  </p:stCondLst>
                                  <p:childTnLst>
                                    <p:animMotion origin="layout" path="M -1.875E-6 3.33333E-6 L -1.875E-6 0.01967 " pathEditMode="relative" rAng="0" ptsTypes="AA">
                                      <p:cBhvr>
                                        <p:cTn id="19" dur="500" spd="-100000" fill="hold"/>
                                        <p:tgtEl>
                                          <p:spTgt spid="12"/>
                                        </p:tgtEl>
                                        <p:attrNameLst>
                                          <p:attrName>ppt_x</p:attrName>
                                          <p:attrName>ppt_y</p:attrName>
                                        </p:attrNameLst>
                                      </p:cBhvr>
                                      <p:rCtr x="0" y="972"/>
                                    </p:animMotion>
                                  </p:childTnLst>
                                </p:cTn>
                              </p:par>
                              <p:par>
                                <p:cTn id="20" presetID="10" presetClass="entr" presetSubtype="0" fill="hold"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300"/>
                                  </p:stCondLst>
                                  <p:childTnLst>
                                    <p:animMotion origin="layout" path="M -1.875E-6 0.05579 L -1.875E-6 2.49366E-18 " pathEditMode="relative" rAng="0" ptsTypes="AA">
                                      <p:cBhvr>
                                        <p:cTn id="24" dur="500" fill="hold"/>
                                        <p:tgtEl>
                                          <p:spTgt spid="5"/>
                                        </p:tgtEl>
                                        <p:attrNameLst>
                                          <p:attrName>ppt_x</p:attrName>
                                          <p:attrName>ppt_y</p:attrName>
                                        </p:attrNameLst>
                                      </p:cBhvr>
                                      <p:rCtr x="0" y="-2824"/>
                                    </p:animMotion>
                                  </p:childTnLst>
                                </p:cTn>
                              </p:par>
                              <p:par>
                                <p:cTn id="25" presetID="16" presetClass="entr" presetSubtype="4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out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4">
            <a:extLst>
              <a:ext uri="{FF2B5EF4-FFF2-40B4-BE49-F238E27FC236}">
                <a16:creationId xmlns:a16="http://schemas.microsoft.com/office/drawing/2014/main" id="{5471406C-8668-E2E7-3712-1606DE0B5F1A}"/>
              </a:ext>
            </a:extLst>
          </p:cNvPr>
          <p:cNvSpPr txBox="1">
            <a:spLocks/>
          </p:cNvSpPr>
          <p:nvPr/>
        </p:nvSpPr>
        <p:spPr>
          <a:xfrm>
            <a:off x="2486563" y="26614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rPr>
              <a:t>The opportunity is </a:t>
            </a:r>
            <a:r>
              <a:rPr kumimoji="0" lang="en-CA" sz="4000" b="0" i="0" u="none" strike="noStrike" kern="1200" cap="none" spc="-50" normalizeH="0" baseline="0" noProof="0">
                <a:ln w="3175">
                  <a:noFill/>
                </a:ln>
                <a:gradFill flip="none" rotWithShape="1">
                  <a:gsLst>
                    <a:gs pos="0">
                      <a:srgbClr val="8EC8E8"/>
                    </a:gs>
                    <a:gs pos="100000">
                      <a:srgbClr val="CD9AD0"/>
                    </a:gs>
                  </a:gsLst>
                  <a:lin ang="18900000" scaled="1"/>
                  <a:tileRect/>
                </a:gradFill>
                <a:effectLst/>
                <a:uLnTx/>
                <a:uFillTx/>
                <a:latin typeface="Segoe UI Semibold"/>
                <a:ea typeface="+mn-ea"/>
                <a:cs typeface="+mn-cs"/>
              </a:rPr>
              <a:t>yours</a:t>
            </a:r>
            <a:r>
              <a:rPr kumimoji="0" lang="en-CA" sz="40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 to</a:t>
            </a:r>
            <a:endParaRPr kumimoji="0" lang="en-CA" sz="4000" b="0" i="0" u="none" strike="noStrike" kern="1200" cap="none" spc="-50" normalizeH="0" baseline="0" noProof="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endParaRPr>
          </a:p>
        </p:txBody>
      </p:sp>
      <p:sp>
        <p:nvSpPr>
          <p:cNvPr id="6" name="Title 14">
            <a:extLst>
              <a:ext uri="{FF2B5EF4-FFF2-40B4-BE49-F238E27FC236}">
                <a16:creationId xmlns:a16="http://schemas.microsoft.com/office/drawing/2014/main" id="{93782902-9B87-5A75-E6EF-0E04C1E1F458}"/>
              </a:ext>
            </a:extLst>
          </p:cNvPr>
          <p:cNvSpPr txBox="1">
            <a:spLocks noGrp="1"/>
          </p:cNvSpPr>
          <p:nvPr>
            <p:ph type="title" idx="4294967295"/>
          </p:nvPr>
        </p:nvSpPr>
        <p:spPr>
          <a:xfrm>
            <a:off x="2219204" y="3473450"/>
            <a:ext cx="7747000" cy="6651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8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lead the AI transformation</a:t>
            </a:r>
            <a:endParaRPr kumimoji="0" lang="en-CA" sz="32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86461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2.22222E-6 L 0 0.01968 " pathEditMode="relative" rAng="0" ptsTypes="AA">
                                      <p:cBhvr>
                                        <p:cTn id="9" dur="7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1.11111E-6 L 0 0.02778 " pathEditMode="relative" rAng="0" ptsTypes="AA">
                                      <p:cBhvr>
                                        <p:cTn id="14" dur="700" spd="-100000" fill="hold"/>
                                        <p:tgtEl>
                                          <p:spTgt spid="6"/>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6F21322-6211-C517-C2EC-386B1EBCFB4B}"/>
              </a:ext>
            </a:extLst>
          </p:cNvPr>
          <p:cNvSpPr txBox="1">
            <a:spLocks noGrp="1"/>
          </p:cNvSpPr>
          <p:nvPr>
            <p:ph type="title" idx="4294967295"/>
          </p:nvPr>
        </p:nvSpPr>
        <p:spPr>
          <a:xfrm>
            <a:off x="864079" y="2152443"/>
            <a:ext cx="10480675" cy="7905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Microsoft is fueling AI innovation</a:t>
            </a:r>
          </a:p>
        </p:txBody>
      </p:sp>
      <p:sp>
        <p:nvSpPr>
          <p:cNvPr id="8" name="TextBox 7">
            <a:extLst>
              <a:ext uri="{FF2B5EF4-FFF2-40B4-BE49-F238E27FC236}">
                <a16:creationId xmlns:a16="http://schemas.microsoft.com/office/drawing/2014/main" id="{47A083B1-412D-95C6-F5C3-2E17A4C8DD82}"/>
              </a:ext>
            </a:extLst>
          </p:cNvPr>
          <p:cNvSpPr txBox="1"/>
          <p:nvPr/>
        </p:nvSpPr>
        <p:spPr>
          <a:xfrm>
            <a:off x="864079" y="3495501"/>
            <a:ext cx="1605545"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Decades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research &amp; development</a:t>
            </a:r>
          </a:p>
        </p:txBody>
      </p:sp>
      <p:sp>
        <p:nvSpPr>
          <p:cNvPr id="4" name="TextBox 3">
            <a:extLst>
              <a:ext uri="{FF2B5EF4-FFF2-40B4-BE49-F238E27FC236}">
                <a16:creationId xmlns:a16="http://schemas.microsoft.com/office/drawing/2014/main" id="{DFA95D5F-7820-07D3-FEB4-6A9D7722B11B}"/>
              </a:ext>
            </a:extLst>
          </p:cNvPr>
          <p:cNvSpPr txBox="1"/>
          <p:nvPr/>
        </p:nvSpPr>
        <p:spPr>
          <a:xfrm>
            <a:off x="2828592" y="3495501"/>
            <a:ext cx="2014597"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Committed to advancing  Responsible AI</a:t>
            </a:r>
          </a:p>
        </p:txBody>
      </p:sp>
      <p:sp>
        <p:nvSpPr>
          <p:cNvPr id="3" name="TextBox 2">
            <a:extLst>
              <a:ext uri="{FF2B5EF4-FFF2-40B4-BE49-F238E27FC236}">
                <a16:creationId xmlns:a16="http://schemas.microsoft.com/office/drawing/2014/main" id="{0976429C-7434-A9E2-0C0E-AE85EE4B634C}"/>
              </a:ext>
            </a:extLst>
          </p:cNvPr>
          <p:cNvSpPr txBox="1"/>
          <p:nvPr/>
        </p:nvSpPr>
        <p:spPr>
          <a:xfrm>
            <a:off x="5202157" y="3495501"/>
            <a:ext cx="1354638"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Secure from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the start</a:t>
            </a:r>
          </a:p>
        </p:txBody>
      </p:sp>
      <p:sp>
        <p:nvSpPr>
          <p:cNvPr id="10" name="TextBox 9">
            <a:extLst>
              <a:ext uri="{FF2B5EF4-FFF2-40B4-BE49-F238E27FC236}">
                <a16:creationId xmlns:a16="http://schemas.microsoft.com/office/drawing/2014/main" id="{C3910373-F3B7-7510-AA29-6145D431E7E0}"/>
              </a:ext>
            </a:extLst>
          </p:cNvPr>
          <p:cNvSpPr txBox="1"/>
          <p:nvPr/>
        </p:nvSpPr>
        <p:spPr>
          <a:xfrm>
            <a:off x="6915763" y="3495501"/>
            <a:ext cx="2358171"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&amp; performance at scale for large AI models </a:t>
            </a:r>
          </a:p>
        </p:txBody>
      </p:sp>
      <p:sp>
        <p:nvSpPr>
          <p:cNvPr id="2" name="TextBox 1">
            <a:extLst>
              <a:ext uri="{FF2B5EF4-FFF2-40B4-BE49-F238E27FC236}">
                <a16:creationId xmlns:a16="http://schemas.microsoft.com/office/drawing/2014/main" id="{7C07B933-880B-6159-1EB5-1743C48B3D2C}"/>
              </a:ext>
            </a:extLst>
          </p:cNvPr>
          <p:cNvSpPr txBox="1"/>
          <p:nvPr/>
        </p:nvSpPr>
        <p:spPr>
          <a:xfrm>
            <a:off x="9379706" y="3495501"/>
            <a:ext cx="2224242"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Trusted by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AI leaders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like OpenAI</a:t>
            </a:r>
          </a:p>
        </p:txBody>
      </p:sp>
      <p:cxnSp>
        <p:nvCxnSpPr>
          <p:cNvPr id="11" name="Straight Connector 10">
            <a:extLst>
              <a:ext uri="{FF2B5EF4-FFF2-40B4-BE49-F238E27FC236}">
                <a16:creationId xmlns:a16="http://schemas.microsoft.com/office/drawing/2014/main" id="{AA05232F-9EF6-4EDC-7273-C2934B616D99}"/>
              </a:ext>
              <a:ext uri="{C183D7F6-B498-43B3-948B-1728B52AA6E4}">
                <adec:decorative xmlns:adec="http://schemas.microsoft.com/office/drawing/2017/decorative" val="1"/>
              </a:ext>
            </a:extLst>
          </p:cNvPr>
          <p:cNvCxnSpPr>
            <a:cxnSpLocks/>
          </p:cNvCxnSpPr>
          <p:nvPr/>
        </p:nvCxnSpPr>
        <p:spPr>
          <a:xfrm>
            <a:off x="2649108" y="339070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BD89E4-4BD5-EE6D-5E35-20454C6D339C}"/>
              </a:ext>
              <a:ext uri="{C183D7F6-B498-43B3-948B-1728B52AA6E4}">
                <adec:decorative xmlns:adec="http://schemas.microsoft.com/office/drawing/2017/decorative" val="1"/>
              </a:ext>
            </a:extLst>
          </p:cNvPr>
          <p:cNvCxnSpPr>
            <a:cxnSpLocks/>
          </p:cNvCxnSpPr>
          <p:nvPr/>
        </p:nvCxnSpPr>
        <p:spPr>
          <a:xfrm>
            <a:off x="5022673" y="339070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2D0428-0FE0-2B6B-5F97-560F4F16C0C7}"/>
              </a:ext>
              <a:ext uri="{C183D7F6-B498-43B3-948B-1728B52AA6E4}">
                <adec:decorative xmlns:adec="http://schemas.microsoft.com/office/drawing/2017/decorative" val="1"/>
              </a:ext>
            </a:extLst>
          </p:cNvPr>
          <p:cNvCxnSpPr>
            <a:cxnSpLocks/>
          </p:cNvCxnSpPr>
          <p:nvPr/>
        </p:nvCxnSpPr>
        <p:spPr>
          <a:xfrm>
            <a:off x="6736279" y="339070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60755D-1FD1-54CF-A943-004DE517F373}"/>
              </a:ext>
              <a:ext uri="{C183D7F6-B498-43B3-948B-1728B52AA6E4}">
                <adec:decorative xmlns:adec="http://schemas.microsoft.com/office/drawing/2017/decorative" val="1"/>
              </a:ext>
            </a:extLst>
          </p:cNvPr>
          <p:cNvCxnSpPr>
            <a:cxnSpLocks/>
          </p:cNvCxnSpPr>
          <p:nvPr/>
        </p:nvCxnSpPr>
        <p:spPr>
          <a:xfrm>
            <a:off x="9453418" y="339070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136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2.22222E-6 L 0 0.01967 " pathEditMode="relative" rAng="0" ptsTypes="AA">
                                      <p:cBhvr>
                                        <p:cTn id="9" dur="500" spd="-100000" fill="hold"/>
                                        <p:tgtEl>
                                          <p:spTgt spid="9"/>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200"/>
                                  </p:stCondLst>
                                  <p:childTnLst>
                                    <p:animMotion origin="layout" path="M 1.25E-6 -1.11111E-6 L 1.25E-6 0.01968 " pathEditMode="relative" rAng="0" ptsTypes="AA">
                                      <p:cBhvr>
                                        <p:cTn id="14" dur="500" spd="-100000" fill="hold"/>
                                        <p:tgtEl>
                                          <p:spTgt spid="8"/>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300"/>
                                  </p:stCondLst>
                                  <p:childTnLst>
                                    <p:animMotion origin="layout" path="M -3.33333E-6 -1.11111E-6 L -3.33333E-6 0.01968 " pathEditMode="relative" rAng="0" ptsTypes="AA">
                                      <p:cBhvr>
                                        <p:cTn id="19" dur="500" spd="-100000" fill="hold"/>
                                        <p:tgtEl>
                                          <p:spTgt spid="4"/>
                                        </p:tgtEl>
                                        <p:attrNameLst>
                                          <p:attrName>ppt_x</p:attrName>
                                          <p:attrName>ppt_y</p:attrName>
                                        </p:attrNameLst>
                                      </p:cBhvr>
                                      <p:rCtr x="0" y="972"/>
                                    </p:animMotion>
                                  </p:childTnLst>
                                </p:cTn>
                              </p:par>
                              <p:par>
                                <p:cTn id="20" presetID="10" presetClass="entr" presetSubtype="0" fill="hold" grpId="0"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400"/>
                                  </p:stCondLst>
                                  <p:childTnLst>
                                    <p:animMotion origin="layout" path="M -1.45833E-6 -1.11111E-6 L -1.45833E-6 0.01968 " pathEditMode="relative" rAng="0" ptsTypes="AA">
                                      <p:cBhvr>
                                        <p:cTn id="24" dur="500" spd="-100000" fill="hold"/>
                                        <p:tgtEl>
                                          <p:spTgt spid="3"/>
                                        </p:tgtEl>
                                        <p:attrNameLst>
                                          <p:attrName>ppt_x</p:attrName>
                                          <p:attrName>ppt_y</p:attrName>
                                        </p:attrNameLst>
                                      </p:cBhvr>
                                      <p:rCtr x="0" y="972"/>
                                    </p:animMotion>
                                  </p:childTnLst>
                                </p:cTn>
                              </p:par>
                              <p:par>
                                <p:cTn id="25" presetID="10" presetClass="entr" presetSubtype="0"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500"/>
                                  </p:stCondLst>
                                  <p:childTnLst>
                                    <p:animMotion origin="layout" path="M -2.29167E-6 -1.11111E-6 L -2.29167E-6 0.01968 " pathEditMode="relative" rAng="0" ptsTypes="AA">
                                      <p:cBhvr>
                                        <p:cTn id="29" dur="500" spd="-100000" fill="hold"/>
                                        <p:tgtEl>
                                          <p:spTgt spid="10"/>
                                        </p:tgtEl>
                                        <p:attrNameLst>
                                          <p:attrName>ppt_x</p:attrName>
                                          <p:attrName>ppt_y</p:attrName>
                                        </p:attrNameLst>
                                      </p:cBhvr>
                                      <p:rCtr x="0" y="972"/>
                                    </p:animMotion>
                                  </p:childTnLst>
                                </p:cTn>
                              </p:par>
                              <p:par>
                                <p:cTn id="30" presetID="10" presetClass="entr" presetSubtype="0" fill="hold" grpId="0" nodeType="withEffect">
                                  <p:stCondLst>
                                    <p:cond delay="6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decel="100000" fill="hold" grpId="1" nodeType="withEffect">
                                  <p:stCondLst>
                                    <p:cond delay="600"/>
                                  </p:stCondLst>
                                  <p:childTnLst>
                                    <p:animMotion origin="layout" path="M 3.125E-6 -1.11111E-6 L 3.125E-6 0.01968 " pathEditMode="relative" rAng="0" ptsTypes="AA">
                                      <p:cBhvr>
                                        <p:cTn id="34" dur="500" spd="-100000" fill="hold"/>
                                        <p:tgtEl>
                                          <p:spTgt spid="2"/>
                                        </p:tgtEl>
                                        <p:attrNameLst>
                                          <p:attrName>ppt_x</p:attrName>
                                          <p:attrName>ppt_y</p:attrName>
                                        </p:attrNameLst>
                                      </p:cBhvr>
                                      <p:rCtr x="0" y="972"/>
                                    </p:animMotion>
                                  </p:childTnLst>
                                </p:cTn>
                              </p:par>
                              <p:par>
                                <p:cTn id="35" presetID="10" presetClass="entr" presetSubtype="0" fill="hold" nodeType="withEffect">
                                  <p:stCondLst>
                                    <p:cond delay="6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6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6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6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4" grpId="0"/>
      <p:bldP spid="4" grpId="1"/>
      <p:bldP spid="3" grpId="0"/>
      <p:bldP spid="3" grpId="1"/>
      <p:bldP spid="10" grpId="0"/>
      <p:bldP spid="10" grpId="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4C82EC5-A547-5753-8990-0D423FE033B0}"/>
              </a:ext>
            </a:extLst>
          </p:cNvPr>
          <p:cNvSpPr>
            <a:spLocks noGrp="1"/>
          </p:cNvSpPr>
          <p:nvPr>
            <p:ph type="body" sz="quarter" idx="12"/>
          </p:nvPr>
        </p:nvSpPr>
        <p:spPr>
          <a:xfrm>
            <a:off x="6445813" y="2709662"/>
            <a:ext cx="2165914" cy="492443"/>
          </a:xfrm>
        </p:spPr>
        <p:txBody>
          <a:bodyPr/>
          <a:lstStyle/>
          <a:p>
            <a:r>
              <a:rPr lang="en-CA"/>
              <a:t>Want transparency on company AI policies</a:t>
            </a:r>
          </a:p>
        </p:txBody>
      </p:sp>
      <p:sp>
        <p:nvSpPr>
          <p:cNvPr id="11" name="Text Placeholder 10">
            <a:extLst>
              <a:ext uri="{FF2B5EF4-FFF2-40B4-BE49-F238E27FC236}">
                <a16:creationId xmlns:a16="http://schemas.microsoft.com/office/drawing/2014/main" id="{59306EA5-1199-6CE1-E13D-A85DCA93782B}"/>
              </a:ext>
            </a:extLst>
          </p:cNvPr>
          <p:cNvSpPr>
            <a:spLocks noGrp="1"/>
          </p:cNvSpPr>
          <p:nvPr>
            <p:ph type="body" sz="quarter" idx="13"/>
          </p:nvPr>
        </p:nvSpPr>
        <p:spPr/>
        <p:txBody>
          <a:bodyPr/>
          <a:lstStyle/>
          <a:p>
            <a:r>
              <a:rPr lang="en-CA"/>
              <a:t>Source: </a:t>
            </a:r>
            <a:r>
              <a:rPr lang="en-CA">
                <a:hlinkClick r:id="rId3"/>
              </a:rPr>
              <a:t>McKinsey</a:t>
            </a:r>
            <a:r>
              <a:rPr lang="en-CA"/>
              <a:t> </a:t>
            </a:r>
          </a:p>
        </p:txBody>
      </p:sp>
      <p:sp>
        <p:nvSpPr>
          <p:cNvPr id="9" name="Title 8">
            <a:extLst>
              <a:ext uri="{FF2B5EF4-FFF2-40B4-BE49-F238E27FC236}">
                <a16:creationId xmlns:a16="http://schemas.microsoft.com/office/drawing/2014/main" id="{EB7C5DD3-F99E-6C32-8167-876561E6DA2D}"/>
              </a:ext>
            </a:extLst>
          </p:cNvPr>
          <p:cNvSpPr>
            <a:spLocks noGrp="1"/>
          </p:cNvSpPr>
          <p:nvPr>
            <p:ph type="title"/>
          </p:nvPr>
        </p:nvSpPr>
        <p:spPr>
          <a:xfrm>
            <a:off x="584200" y="2288059"/>
            <a:ext cx="5273648" cy="2031325"/>
          </a:xfrm>
        </p:spPr>
        <p:txBody>
          <a:bodyPr/>
          <a:lstStyle/>
          <a:p>
            <a:r>
              <a:rPr lang="en-US"/>
              <a:t>Establishing </a:t>
            </a:r>
            <a:r>
              <a:rPr lang="en-US">
                <a:gradFill flip="none" rotWithShape="1">
                  <a:gsLst>
                    <a:gs pos="12000">
                      <a:srgbClr val="CD9AD0"/>
                    </a:gs>
                    <a:gs pos="36000">
                      <a:srgbClr val="8EC8E8"/>
                    </a:gs>
                  </a:gsLst>
                  <a:lin ang="10800000" scaled="1"/>
                  <a:tileRect/>
                </a:gradFill>
                <a:latin typeface="Segoe UI Semibold"/>
                <a:ea typeface="+mj-lt"/>
                <a:cs typeface="Segoe UI Semibold"/>
              </a:rPr>
              <a:t>digital trust</a:t>
            </a:r>
            <a:r>
              <a:rPr lang="en-US"/>
              <a:t> hinges on what we do today</a:t>
            </a:r>
            <a:endParaRPr lang="en-CA"/>
          </a:p>
        </p:txBody>
      </p:sp>
      <p:sp>
        <p:nvSpPr>
          <p:cNvPr id="12" name="Text Placeholder 11">
            <a:extLst>
              <a:ext uri="{FF2B5EF4-FFF2-40B4-BE49-F238E27FC236}">
                <a16:creationId xmlns:a16="http://schemas.microsoft.com/office/drawing/2014/main" id="{F43C02DD-62FF-34C5-BE38-1BC81B93FB6F}"/>
              </a:ext>
            </a:extLst>
          </p:cNvPr>
          <p:cNvSpPr>
            <a:spLocks noGrp="1"/>
          </p:cNvSpPr>
          <p:nvPr>
            <p:ph type="body" sz="quarter" idx="14"/>
          </p:nvPr>
        </p:nvSpPr>
        <p:spPr/>
        <p:txBody>
          <a:bodyPr/>
          <a:lstStyle/>
          <a:p>
            <a:r>
              <a:rPr lang="en-CA"/>
              <a:t>72%</a:t>
            </a:r>
          </a:p>
        </p:txBody>
      </p:sp>
      <p:sp>
        <p:nvSpPr>
          <p:cNvPr id="13" name="Text Placeholder 12">
            <a:extLst>
              <a:ext uri="{FF2B5EF4-FFF2-40B4-BE49-F238E27FC236}">
                <a16:creationId xmlns:a16="http://schemas.microsoft.com/office/drawing/2014/main" id="{D03D076A-E747-7412-4C94-B864A61AE813}"/>
              </a:ext>
            </a:extLst>
          </p:cNvPr>
          <p:cNvSpPr>
            <a:spLocks noGrp="1"/>
          </p:cNvSpPr>
          <p:nvPr>
            <p:ph type="body" sz="quarter" idx="15"/>
          </p:nvPr>
        </p:nvSpPr>
        <p:spPr>
          <a:xfrm>
            <a:off x="9186393" y="2709661"/>
            <a:ext cx="2165914" cy="492443"/>
          </a:xfrm>
        </p:spPr>
        <p:txBody>
          <a:bodyPr/>
          <a:lstStyle/>
          <a:p>
            <a:r>
              <a:rPr lang="en-CA"/>
              <a:t>Confidence in finding company AI policies </a:t>
            </a:r>
          </a:p>
        </p:txBody>
      </p:sp>
      <p:sp>
        <p:nvSpPr>
          <p:cNvPr id="14" name="Text Placeholder 13">
            <a:extLst>
              <a:ext uri="{FF2B5EF4-FFF2-40B4-BE49-F238E27FC236}">
                <a16:creationId xmlns:a16="http://schemas.microsoft.com/office/drawing/2014/main" id="{8A500E7C-CD8E-6B73-82CD-C50E1E6D6396}"/>
              </a:ext>
            </a:extLst>
          </p:cNvPr>
          <p:cNvSpPr>
            <a:spLocks noGrp="1"/>
          </p:cNvSpPr>
          <p:nvPr>
            <p:ph type="body" sz="quarter" idx="16"/>
          </p:nvPr>
        </p:nvSpPr>
        <p:spPr/>
        <p:txBody>
          <a:bodyPr/>
          <a:lstStyle/>
          <a:p>
            <a:r>
              <a:rPr lang="en-CA"/>
              <a:t>54%</a:t>
            </a:r>
          </a:p>
        </p:txBody>
      </p:sp>
      <p:sp>
        <p:nvSpPr>
          <p:cNvPr id="15" name="Text Placeholder 14">
            <a:extLst>
              <a:ext uri="{FF2B5EF4-FFF2-40B4-BE49-F238E27FC236}">
                <a16:creationId xmlns:a16="http://schemas.microsoft.com/office/drawing/2014/main" id="{649E7F09-17F6-F6D5-AB76-6A7495EB1C31}"/>
              </a:ext>
            </a:extLst>
          </p:cNvPr>
          <p:cNvSpPr>
            <a:spLocks noGrp="1"/>
          </p:cNvSpPr>
          <p:nvPr>
            <p:ph type="body" sz="quarter" idx="17"/>
          </p:nvPr>
        </p:nvSpPr>
        <p:spPr/>
        <p:txBody>
          <a:bodyPr/>
          <a:lstStyle/>
          <a:p>
            <a:r>
              <a:rPr lang="en-CA"/>
              <a:t>Equal or more trust on AI vs non-AI products</a:t>
            </a:r>
          </a:p>
        </p:txBody>
      </p:sp>
      <p:sp>
        <p:nvSpPr>
          <p:cNvPr id="16" name="Text Placeholder 15">
            <a:extLst>
              <a:ext uri="{FF2B5EF4-FFF2-40B4-BE49-F238E27FC236}">
                <a16:creationId xmlns:a16="http://schemas.microsoft.com/office/drawing/2014/main" id="{EA37EC93-3CA6-2416-16ED-AAE12E34624A}"/>
              </a:ext>
            </a:extLst>
          </p:cNvPr>
          <p:cNvSpPr>
            <a:spLocks noGrp="1"/>
          </p:cNvSpPr>
          <p:nvPr>
            <p:ph type="body" sz="quarter" idx="18"/>
          </p:nvPr>
        </p:nvSpPr>
        <p:spPr/>
        <p:txBody>
          <a:bodyPr/>
          <a:lstStyle/>
          <a:p>
            <a:r>
              <a:rPr lang="en-CA"/>
              <a:t>68%</a:t>
            </a:r>
          </a:p>
        </p:txBody>
      </p:sp>
      <p:sp>
        <p:nvSpPr>
          <p:cNvPr id="17" name="Text Placeholder 16">
            <a:extLst>
              <a:ext uri="{FF2B5EF4-FFF2-40B4-BE49-F238E27FC236}">
                <a16:creationId xmlns:a16="http://schemas.microsoft.com/office/drawing/2014/main" id="{72964F4B-8FDB-5079-630D-15E156CCD7EC}"/>
              </a:ext>
            </a:extLst>
          </p:cNvPr>
          <p:cNvSpPr>
            <a:spLocks noGrp="1"/>
          </p:cNvSpPr>
          <p:nvPr>
            <p:ph type="body" sz="quarter" idx="19"/>
          </p:nvPr>
        </p:nvSpPr>
        <p:spPr/>
        <p:txBody>
          <a:bodyPr/>
          <a:lstStyle/>
          <a:p>
            <a:r>
              <a:rPr lang="en-CA"/>
              <a:t>Digital-trust leaders seeing 10% growth</a:t>
            </a:r>
          </a:p>
        </p:txBody>
      </p:sp>
      <p:sp>
        <p:nvSpPr>
          <p:cNvPr id="18" name="Text Placeholder 17">
            <a:extLst>
              <a:ext uri="{FF2B5EF4-FFF2-40B4-BE49-F238E27FC236}">
                <a16:creationId xmlns:a16="http://schemas.microsoft.com/office/drawing/2014/main" id="{E80234E6-8EB2-F8D2-61D2-59016CB82DA6}"/>
              </a:ext>
            </a:extLst>
          </p:cNvPr>
          <p:cNvSpPr>
            <a:spLocks noGrp="1"/>
          </p:cNvSpPr>
          <p:nvPr>
            <p:ph type="body" sz="quarter" idx="20"/>
          </p:nvPr>
        </p:nvSpPr>
        <p:spPr/>
        <p:txBody>
          <a:bodyPr/>
          <a:lstStyle/>
          <a:p>
            <a:r>
              <a:rPr lang="en-CA"/>
              <a:t>1.6x</a:t>
            </a:r>
          </a:p>
        </p:txBody>
      </p:sp>
    </p:spTree>
    <p:extLst>
      <p:ext uri="{BB962C8B-B14F-4D97-AF65-F5344CB8AC3E}">
        <p14:creationId xmlns:p14="http://schemas.microsoft.com/office/powerpoint/2010/main" val="249462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4">
            <a:extLst>
              <a:ext uri="{FF2B5EF4-FFF2-40B4-BE49-F238E27FC236}">
                <a16:creationId xmlns:a16="http://schemas.microsoft.com/office/drawing/2014/main" id="{2A48A5C3-02A3-6251-4C71-59245D8050FF}"/>
              </a:ext>
            </a:extLst>
          </p:cNvPr>
          <p:cNvSpPr txBox="1">
            <a:spLocks noGrp="1"/>
          </p:cNvSpPr>
          <p:nvPr>
            <p:ph type="title" idx="4294967295"/>
          </p:nvPr>
        </p:nvSpPr>
        <p:spPr>
          <a:xfrm>
            <a:off x="3802062" y="2819400"/>
            <a:ext cx="4587875" cy="6096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14" name="Title 14">
            <a:extLst>
              <a:ext uri="{FF2B5EF4-FFF2-40B4-BE49-F238E27FC236}">
                <a16:creationId xmlns:a16="http://schemas.microsoft.com/office/drawing/2014/main" id="{2435D632-40F6-AC31-E840-323772410B48}"/>
              </a:ext>
            </a:extLst>
          </p:cNvPr>
          <p:cNvSpPr txBox="1">
            <a:spLocks/>
          </p:cNvSpPr>
          <p:nvPr/>
        </p:nvSpPr>
        <p:spPr>
          <a:xfrm>
            <a:off x="4146730"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Tree>
    <p:extLst>
      <p:ext uri="{BB962C8B-B14F-4D97-AF65-F5344CB8AC3E}">
        <p14:creationId xmlns:p14="http://schemas.microsoft.com/office/powerpoint/2010/main" val="6640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4.44444E-6 L 0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0 -3.7037E-6 L 0 0.01968 " pathEditMode="relative" rAng="0" ptsTypes="AA">
                                      <p:cBhvr>
                                        <p:cTn id="14"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Lst>
  </p:timing>
</p:sld>
</file>

<file path=ppt/theme/theme1.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2.xml><?xml version="1.0" encoding="utf-8"?>
<a:theme xmlns:a="http://schemas.openxmlformats.org/drawingml/2006/main" name="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MASTER - Data and AI">
  <a:themeElements>
    <a:clrScheme name="Data&amp;AI Day - Dark">
      <a:dk1>
        <a:srgbClr val="080808"/>
      </a:dk1>
      <a:lt1>
        <a:srgbClr val="FFFFFF"/>
      </a:lt1>
      <a:dk2>
        <a:srgbClr val="243A5E"/>
      </a:dk2>
      <a:lt2>
        <a:srgbClr val="E6E6E6"/>
      </a:lt2>
      <a:accent1>
        <a:srgbClr val="0078D4"/>
      </a:accent1>
      <a:accent2>
        <a:srgbClr val="50E6FF"/>
      </a:accent2>
      <a:accent3>
        <a:srgbClr val="D59DFF"/>
      </a:accent3>
      <a:accent4>
        <a:srgbClr val="FFB900"/>
      </a:accent4>
      <a:accent5>
        <a:srgbClr val="FF9349"/>
      </a:accent5>
      <a:accent6>
        <a:srgbClr val="9BF00B"/>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EDCAE22B-DCE4-4392-B76F-490651122D37}" vid="{9ABE6BDE-7630-469D-A092-4C7521195FA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0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0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4.xml><?xml version="1.0" encoding="utf-8"?>
<?mso-contentType ?>
<FormTemplates xmlns="http://schemas.microsoft.com/sharepoint/v3/contenttype/forms">
  <Display>DocumentLibraryForm</Display>
  <Edit>DocumentLibraryForm</Edit>
  <New>DocumentLibraryForm</New>
</FormTemplates>
</file>

<file path=customXml/item10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0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1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3.xml><?xml version="1.0" encoding="utf-8"?>
<?mso-contentType ?>
<FormTemplates xmlns="http://schemas.microsoft.com/sharepoint/v3/contenttype/forms">
  <Display>DocumentLibraryForm</Display>
  <Edit>DocumentLibraryForm</Edit>
  <New>DocumentLibraryForm</New>
</FormTemplates>
</file>

<file path=customXml/item11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6.xml><?xml version="1.0" encoding="utf-8"?>
<?mso-contentType ?>
<FormTemplates xmlns="http://schemas.microsoft.com/sharepoint/v3/contenttype/forms">
  <Display>DocumentLibraryForm</Display>
  <Edit>DocumentLibraryForm</Edit>
  <New>DocumentLibraryForm</New>
</FormTemplates>
</file>

<file path=customXml/item1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Gina Khan</DisplayName>
        <AccountId>125</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1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Gina Khan</DisplayName>
        <AccountId>125</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1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2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24.xml><?xml version="1.0" encoding="utf-8"?>
<?mso-contentType ?>
<FormTemplates xmlns="http://schemas.microsoft.com/sharepoint/v3/contenttype/forms">
  <Display>DocumentLibraryForm</Display>
  <Edit>DocumentLibraryForm</Edit>
  <New>DocumentLibraryForm</New>
</FormTemplates>
</file>

<file path=customXml/item1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2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7.xml><?xml version="1.0" encoding="utf-8"?>
<?mso-contentType ?>
<FormTemplates xmlns="http://schemas.microsoft.com/sharepoint/v3/contenttype/forms">
  <Display>DocumentLibraryForm</Display>
  <Edit>DocumentLibraryForm</Edit>
  <New>DocumentLibraryForm</New>
</FormTemplates>
</file>

<file path=customXml/item1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29.xml><?xml version="1.0" encoding="utf-8"?>
<?mso-contentType ?>
<FormTemplates xmlns="http://schemas.microsoft.com/sharepoint/v3/contenttype/forms">
  <Display>DocumentLibraryForm</Display>
  <Edit>DocumentLibraryForm</Edit>
  <New>DocumentLibraryForm</New>
</FormTemplates>
</file>

<file path=customXml/item13.xml><?xml version="1.0" encoding="utf-8"?>
<?mso-contentType ?>
<FormTemplates xmlns="http://schemas.microsoft.com/sharepoint/v3/contenttype/forms">
  <Display>DocumentLibraryForm</Display>
  <Edit>DocumentLibraryForm</Edit>
  <New>DocumentLibraryForm</New>
</FormTemplates>
</file>

<file path=customXml/item1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3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3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6.xml><?xml version="1.0" encoding="utf-8"?>
<?mso-contentType ?>
<FormTemplates xmlns="http://schemas.microsoft.com/sharepoint/v3/contenttype/forms">
  <Display>DocumentLibraryForm</Display>
  <Edit>DocumentLibraryForm</Edit>
  <New>DocumentLibraryForm</New>
</FormTemplates>
</file>

<file path=customXml/item13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8.xml><?xml version="1.0" encoding="utf-8"?>
<?mso-contentType ?>
<FormTemplates xmlns="http://schemas.microsoft.com/sharepoint/v3/contenttype/forms">
  <Display>DocumentLibraryForm</Display>
  <Edit>DocumentLibraryForm</Edit>
  <New>DocumentLibraryForm</New>
</FormTemplates>
</file>

<file path=customXml/item13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mso-contentType ?>
<FormTemplates xmlns="http://schemas.microsoft.com/sharepoint/v3/contenttype/forms">
  <Display>DocumentLibraryForm</Display>
  <Edit>DocumentLibraryForm</Edit>
  <New>DocumentLibraryForm</New>
</FormTemplates>
</file>

<file path=customXml/item1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41.xml><?xml version="1.0" encoding="utf-8"?>
<?mso-contentType ?>
<FormTemplates xmlns="http://schemas.microsoft.com/sharepoint/v3/contenttype/forms">
  <Display>DocumentLibraryForm</Display>
  <Edit>DocumentLibraryForm</Edit>
  <New>DocumentLibraryForm</New>
</FormTemplates>
</file>

<file path=customXml/item142.xml><?xml version="1.0" encoding="utf-8"?>
<?mso-contentType ?>
<FormTemplates xmlns="http://schemas.microsoft.com/sharepoint/v3/contenttype/forms">
  <Display>DocumentLibraryForm</Display>
  <Edit>DocumentLibraryForm</Edit>
  <New>DocumentLibraryForm</New>
</FormTemplates>
</file>

<file path=customXml/item143.xml><?xml version="1.0" encoding="utf-8"?>
<?mso-contentType ?>
<FormTemplates xmlns="http://schemas.microsoft.com/sharepoint/v3/contenttype/forms">
  <Display>DocumentLibraryForm</Display>
  <Edit>DocumentLibraryForm</Edit>
  <New>DocumentLibraryForm</New>
</FormTemplates>
</file>

<file path=customXml/item14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48.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9.xml><?xml version="1.0" encoding="utf-8"?>
<?mso-contentType ?>
<FormTemplates xmlns="http://schemas.microsoft.com/sharepoint/v3/contenttype/forms">
  <Display>DocumentLibraryForm</Display>
  <Edit>DocumentLibraryForm</Edit>
  <New>DocumentLibraryForm</New>
</FormTemplates>
</file>

<file path=customXml/item1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0.xml><?xml version="1.0" encoding="utf-8"?>
<?mso-contentType ?>
<FormTemplates xmlns="http://schemas.microsoft.com/sharepoint/v3/contenttype/forms">
  <Display>DocumentLibraryForm</Display>
  <Edit>DocumentLibraryForm</Edit>
  <New>DocumentLibraryForm</New>
</FormTemplates>
</file>

<file path=customXml/item151.xml><?xml version="1.0" encoding="utf-8"?>
<?mso-contentType ?>
<FormTemplates xmlns="http://schemas.microsoft.com/sharepoint/v3/contenttype/forms">
  <Display>DocumentLibraryForm</Display>
  <Edit>DocumentLibraryForm</Edit>
  <New>DocumentLibraryForm</New>
</FormTemplates>
</file>

<file path=customXml/item152.xml><?xml version="1.0" encoding="utf-8"?>
<?mso-contentType ?>
<FormTemplates xmlns="http://schemas.microsoft.com/sharepoint/v3/contenttype/forms">
  <Display>DocumentLibraryForm</Display>
  <Edit>DocumentLibraryForm</Edit>
  <New>DocumentLibraryForm</New>
</FormTemplates>
</file>

<file path=customXml/item15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5.xml><?xml version="1.0" encoding="utf-8"?>
<?mso-contentType ?>
<FormTemplates xmlns="http://schemas.microsoft.com/sharepoint/v3/contenttype/forms">
  <Display>DocumentLibraryForm</Display>
  <Edit>DocumentLibraryForm</Edit>
  <New>DocumentLibraryForm</New>
</FormTemplates>
</file>

<file path=customXml/item1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5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5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xml><?xml version="1.0" encoding="utf-8"?>
<?mso-contentType ?>
<FormTemplates xmlns="http://schemas.microsoft.com/sharepoint/v3/contenttype/forms">
  <Display>DocumentLibraryForm</Display>
  <Edit>DocumentLibraryForm</Edit>
  <New>DocumentLibraryForm</New>
</FormTemplates>
</file>

<file path=customXml/item1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6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6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65.xml><?xml version="1.0" encoding="utf-8"?>
<?mso-contentType ?>
<FormTemplates xmlns="http://schemas.microsoft.com/sharepoint/v3/contenttype/forms">
  <Display>DocumentLibraryForm</Display>
  <Edit>DocumentLibraryForm</Edit>
  <New>DocumentLibraryForm</New>
</FormTemplates>
</file>

<file path=customXml/item16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7.xml><?xml version="1.0" encoding="utf-8"?>
<?mso-contentType ?>
<FormTemplates xmlns="http://schemas.microsoft.com/sharepoint/v3/contenttype/forms">
  <Display>DocumentLibraryForm</Display>
  <Edit>DocumentLibraryForm</Edit>
  <New>DocumentLibraryForm</New>
</FormTemplates>
</file>

<file path=customXml/item17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71.xml><?xml version="1.0" encoding="utf-8"?>
<?mso-contentType ?>
<FormTemplates xmlns="http://schemas.microsoft.com/sharepoint/v3/contenttype/forms">
  <Display>DocumentLibraryForm</Display>
  <Edit>DocumentLibraryForm</Edit>
  <New>DocumentLibraryForm</New>
</FormTemplates>
</file>

<file path=customXml/item172.xml><?xml version="1.0" encoding="utf-8"?>
<?mso-contentType ?>
<FormTemplates xmlns="http://schemas.microsoft.com/sharepoint/v3/contenttype/forms">
  <Display>DocumentLibraryForm</Display>
  <Edit>DocumentLibraryForm</Edit>
  <New>DocumentLibraryForm</New>
</FormTemplates>
</file>

<file path=customXml/item17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76.xml><?xml version="1.0" encoding="utf-8"?>
<?mso-contentType ?>
<FormTemplates xmlns="http://schemas.microsoft.com/sharepoint/v3/contenttype/forms">
  <Display>DocumentLibraryForm</Display>
  <Edit>DocumentLibraryForm</Edit>
  <New>DocumentLibraryForm</New>
</FormTemplates>
</file>

<file path=customXml/item1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78.xml><?xml version="1.0" encoding="utf-8"?>
<?mso-contentType ?>
<FormTemplates xmlns="http://schemas.microsoft.com/sharepoint/v3/contenttype/forms">
  <Display>DocumentLibraryForm</Display>
  <Edit>DocumentLibraryForm</Edit>
  <New>DocumentLibraryForm</New>
</FormTemplates>
</file>

<file path=customXml/item17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mso-contentType ?>
<FormTemplates xmlns="http://schemas.microsoft.com/sharepoint/v3/contenttype/forms">
  <Display>DocumentLibraryForm</Display>
  <Edit>DocumentLibraryForm</Edit>
  <New>DocumentLibraryForm</New>
</FormTemplates>
</file>

<file path=customXml/item18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9.xml><?xml version="1.0" encoding="utf-8"?>
<?mso-contentType ?>
<FormTemplates xmlns="http://schemas.microsoft.com/sharepoint/v3/contenttype/forms">
  <Display>DocumentLibraryForm</Display>
  <Edit>DocumentLibraryForm</Edit>
  <New>DocumentLibraryForm</New>
</FormTemplates>
</file>

<file path=customXml/item1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1.xml><?xml version="1.0" encoding="utf-8"?>
<?mso-contentType ?>
<FormTemplates xmlns="http://schemas.microsoft.com/sharepoint/v3/contenttype/forms">
  <Display>DocumentLibraryForm</Display>
  <Edit>DocumentLibraryForm</Edit>
  <New>DocumentLibraryForm</New>
</FormTemplates>
</file>

<file path=customXml/item1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Gina Khan</DisplayName>
        <AccountId>125</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19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9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98.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0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1.xml><?xml version="1.0" encoding="utf-8"?>
<?mso-contentType ?>
<FormTemplates xmlns="http://schemas.microsoft.com/sharepoint/v3/contenttype/forms">
  <Display>DocumentLibraryForm</Display>
  <Edit>DocumentLibraryForm</Edit>
  <New>DocumentLibraryForm</New>
</FormTemplates>
</file>

<file path=customXml/item202.xml><?xml version="1.0" encoding="utf-8"?>
<?mso-contentType ?>
<FormTemplates xmlns="http://schemas.microsoft.com/sharepoint/v3/contenttype/forms">
  <Display>DocumentLibraryForm</Display>
  <Edit>DocumentLibraryForm</Edit>
  <New>DocumentLibraryForm</New>
</FormTemplates>
</file>

<file path=customXml/item2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0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6.xml><?xml version="1.0" encoding="utf-8"?>
<?mso-contentType ?>
<FormTemplates xmlns="http://schemas.microsoft.com/sharepoint/v3/contenttype/forms">
  <Display>DocumentLibraryForm</Display>
  <Edit>DocumentLibraryForm</Edit>
  <New>DocumentLibraryForm</New>
</FormTemplates>
</file>

<file path=customXml/item20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09.xml><?xml version="1.0" encoding="utf-8"?>
<?mso-contentType ?>
<FormTemplates xmlns="http://schemas.microsoft.com/sharepoint/v3/contenttype/forms">
  <Display>DocumentLibraryForm</Display>
  <Edit>DocumentLibraryForm</Edit>
  <New>DocumentLibraryForm</New>
</FormTemplates>
</file>

<file path=customXml/item21.xml><?xml version="1.0" encoding="utf-8"?>
<?mso-contentType ?>
<FormTemplates xmlns="http://schemas.microsoft.com/sharepoint/v3/contenttype/forms">
  <Display>DocumentLibraryForm</Display>
  <Edit>DocumentLibraryForm</Edit>
  <New>DocumentLibraryForm</New>
</FormTemplates>
</file>

<file path=customXml/item21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1.xml><?xml version="1.0" encoding="utf-8"?>
<?mso-contentType ?>
<FormTemplates xmlns="http://schemas.microsoft.com/sharepoint/v3/contenttype/forms">
  <Display>DocumentLibraryForm</Display>
  <Edit>DocumentLibraryForm</Edit>
  <New>DocumentLibraryForm</New>
</FormTemplates>
</file>

<file path=customXml/item212.xml><?xml version="1.0" encoding="utf-8"?>
<?mso-contentType ?>
<FormTemplates xmlns="http://schemas.microsoft.com/sharepoint/v3/contenttype/forms">
  <Display>DocumentLibraryForm</Display>
  <Edit>DocumentLibraryForm</Edit>
  <New>DocumentLibraryForm</New>
</FormTemplates>
</file>

<file path=customXml/item2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1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1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8.xml><?xml version="1.0" encoding="utf-8"?>
<?mso-contentType ?>
<FormTemplates xmlns="http://schemas.microsoft.com/sharepoint/v3/contenttype/forms">
  <Display>DocumentLibraryForm</Display>
  <Edit>DocumentLibraryForm</Edit>
  <New>DocumentLibraryForm</New>
</FormTemplates>
</file>

<file path=customXml/item21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21.xml><?xml version="1.0" encoding="utf-8"?>
<?mso-contentType ?>
<FormTemplates xmlns="http://schemas.microsoft.com/sharepoint/v3/contenttype/forms">
  <Display>DocumentLibraryForm</Display>
  <Edit>DocumentLibraryForm</Edit>
  <New>DocumentLibraryForm</New>
</FormTemplates>
</file>

<file path=customXml/item22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25.xml><?xml version="1.0" encoding="utf-8"?>
<?mso-contentType ?>
<FormTemplates xmlns="http://schemas.microsoft.com/sharepoint/v3/contenttype/forms">
  <Display>DocumentLibraryForm</Display>
  <Edit>DocumentLibraryForm</Edit>
  <New>DocumentLibraryForm</New>
</FormTemplates>
</file>

<file path=customXml/item226.xml><?xml version="1.0" encoding="utf-8"?>
<?mso-contentType ?>
<FormTemplates xmlns="http://schemas.microsoft.com/sharepoint/v3/contenttype/forms">
  <Display>DocumentLibraryForm</Display>
  <Edit>DocumentLibraryForm</Edit>
  <New>DocumentLibraryForm</New>
</FormTemplates>
</file>

<file path=customXml/item227.xml><?xml version="1.0" encoding="utf-8"?>
<?mso-contentType ?>
<FormTemplates xmlns="http://schemas.microsoft.com/sharepoint/v3/contenttype/forms">
  <Display>DocumentLibraryForm</Display>
  <Edit>DocumentLibraryForm</Edit>
  <New>DocumentLibraryForm</New>
</FormTemplates>
</file>

<file path=customXml/item228.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3.xml><?xml version="1.0" encoding="utf-8"?>
<?mso-contentType ?>
<FormTemplates xmlns="http://schemas.microsoft.com/sharepoint/v3/contenttype/forms">
  <Display>DocumentLibraryForm</Display>
  <Edit>DocumentLibraryForm</Edit>
  <New>DocumentLibraryForm</New>
</FormTemplates>
</file>

<file path=customXml/item230.xml><?xml version="1.0" encoding="utf-8"?>
<?mso-contentType ?>
<FormTemplates xmlns="http://schemas.microsoft.com/sharepoint/v3/contenttype/forms">
  <Display>DocumentLibraryForm</Display>
  <Edit>DocumentLibraryForm</Edit>
  <New>DocumentLibraryForm</New>
</FormTemplates>
</file>

<file path=customXml/item23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3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3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3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40.xml><?xml version="1.0" encoding="utf-8"?>
<?mso-contentType ?>
<FormTemplates xmlns="http://schemas.microsoft.com/sharepoint/v3/contenttype/forms">
  <Display>DocumentLibraryForm</Display>
  <Edit>DocumentLibraryForm</Edit>
  <New>DocumentLibraryForm</New>
</FormTemplates>
</file>

<file path=customXml/item241.xml><?xml version="1.0" encoding="utf-8"?>
<?mso-contentType ?>
<FormTemplates xmlns="http://schemas.microsoft.com/sharepoint/v3/contenttype/forms">
  <Display>DocumentLibraryForm</Display>
  <Edit>DocumentLibraryForm</Edit>
  <New>DocumentLibraryForm</New>
</FormTemplates>
</file>

<file path=customXml/item2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4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5.xml><?xml version="1.0" encoding="utf-8"?>
<?mso-contentType ?>
<FormTemplates xmlns="http://schemas.microsoft.com/sharepoint/v3/contenttype/forms">
  <Display>DocumentLibraryForm</Display>
  <Edit>DocumentLibraryForm</Edit>
  <New>DocumentLibraryForm</New>
</FormTemplates>
</file>

<file path=customXml/item24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8.xml><?xml version="1.0" encoding="utf-8"?>
<?mso-contentType ?>
<FormTemplates xmlns="http://schemas.microsoft.com/sharepoint/v3/contenttype/forms">
  <Display>DocumentLibraryForm</Display>
  <Edit>DocumentLibraryForm</Edit>
  <New>DocumentLibraryForm</New>
</FormTemplates>
</file>

<file path=customXml/item2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5.xml><?xml version="1.0" encoding="utf-8"?>
<?mso-contentType ?>
<FormTemplates xmlns="http://schemas.microsoft.com/sharepoint/v3/contenttype/forms">
  <Display>DocumentLibraryForm</Display>
  <Edit>DocumentLibraryForm</Edit>
  <New>DocumentLibraryForm</New>
</FormTemplates>
</file>

<file path=customXml/item25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52.xml><?xml version="1.0" encoding="utf-8"?>
<?mso-contentType ?>
<FormTemplates xmlns="http://schemas.microsoft.com/sharepoint/v3/contenttype/forms">
  <Display>DocumentLibraryForm</Display>
  <Edit>DocumentLibraryForm</Edit>
  <New>DocumentLibraryForm</New>
</FormTemplates>
</file>

<file path=customXml/item2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5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6.xml><?xml version="1.0" encoding="utf-8"?>
<?mso-contentType ?>
<FormTemplates xmlns="http://schemas.microsoft.com/sharepoint/v3/contenttype/forms">
  <Display>DocumentLibraryForm</Display>
  <Edit>DocumentLibraryForm</Edit>
  <New>DocumentLibraryForm</New>
</FormTemplates>
</file>

<file path=customXml/item25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8.xml><?xml version="1.0" encoding="utf-8"?>
<?mso-contentType ?>
<FormTemplates xmlns="http://schemas.microsoft.com/sharepoint/v3/contenttype/forms">
  <Display>DocumentLibraryForm</Display>
  <Edit>DocumentLibraryForm</Edit>
  <New>DocumentLibraryForm</New>
</FormTemplates>
</file>

<file path=customXml/item259.xml><?xml version="1.0" encoding="utf-8"?>
<?mso-contentType ?>
<FormTemplates xmlns="http://schemas.microsoft.com/sharepoint/v3/contenttype/forms">
  <Display>DocumentLibraryForm</Display>
  <Edit>DocumentLibraryForm</Edit>
  <New>DocumentLibraryForm</New>
</FormTemplates>
</file>

<file path=customXml/item2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0.xml><?xml version="1.0" encoding="utf-8"?>
<?mso-contentType ?>
<FormTemplates xmlns="http://schemas.microsoft.com/sharepoint/v3/contenttype/forms">
  <Display>DocumentLibraryForm</Display>
  <Edit>DocumentLibraryForm</Edit>
  <New>DocumentLibraryForm</New>
</FormTemplates>
</file>

<file path=customXml/item2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62.xml><?xml version="1.0" encoding="utf-8"?>
<?mso-contentType ?>
<FormTemplates xmlns="http://schemas.microsoft.com/sharepoint/v3/contenttype/forms">
  <Display>DocumentLibraryForm</Display>
  <Edit>DocumentLibraryForm</Edit>
  <New>DocumentLibraryForm</New>
</FormTemplates>
</file>

<file path=customXml/item2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6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6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0.xml><?xml version="1.0" encoding="utf-8"?>
<?mso-contentType ?>
<FormTemplates xmlns="http://schemas.microsoft.com/sharepoint/v3/contenttype/forms">
  <Display>DocumentLibraryForm</Display>
  <Edit>DocumentLibraryForm</Edit>
  <New>DocumentLibraryForm</New>
</FormTemplates>
</file>

<file path=customXml/item27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2.xml><?xml version="1.0" encoding="utf-8"?>
<?mso-contentType ?>
<FormTemplates xmlns="http://schemas.microsoft.com/sharepoint/v3/contenttype/forms">
  <Display>DocumentLibraryForm</Display>
  <Edit>DocumentLibraryForm</Edit>
  <New>DocumentLibraryForm</New>
</FormTemplates>
</file>

<file path=customXml/item27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75.xml><?xml version="1.0" encoding="utf-8"?>
<?mso-contentType ?>
<FormTemplates xmlns="http://schemas.microsoft.com/sharepoint/v3/contenttype/forms">
  <Display>DocumentLibraryForm</Display>
  <Edit>DocumentLibraryForm</Edit>
  <New>DocumentLibraryForm</New>
</FormTemplates>
</file>

<file path=customXml/item276.xml><?xml version="1.0" encoding="utf-8"?>
<?mso-contentType ?>
<FormTemplates xmlns="http://schemas.microsoft.com/sharepoint/v3/contenttype/forms">
  <Display>DocumentLibraryForm</Display>
  <Edit>DocumentLibraryForm</Edit>
  <New>DocumentLibraryForm</New>
</FormTemplates>
</file>

<file path=customXml/item2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7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xml><?xml version="1.0" encoding="utf-8"?>
<?mso-contentType ?>
<FormTemplates xmlns="http://schemas.microsoft.com/sharepoint/v3/contenttype/forms">
  <Display>DocumentLibraryForm</Display>
  <Edit>DocumentLibraryForm</Edit>
  <New>DocumentLibraryForm</New>
</FormTemplates>
</file>

<file path=customXml/item2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81.xml><?xml version="1.0" encoding="utf-8"?>
<?mso-contentType ?>
<FormTemplates xmlns="http://schemas.microsoft.com/sharepoint/v3/contenttype/forms">
  <Display>DocumentLibraryForm</Display>
  <Edit>DocumentLibraryForm</Edit>
  <New>DocumentLibraryForm</New>
</FormTemplates>
</file>

<file path=customXml/item2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8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6.xml><?xml version="1.0" encoding="utf-8"?>
<?mso-contentType ?>
<FormTemplates xmlns="http://schemas.microsoft.com/sharepoint/v3/contenttype/forms">
  <Display>DocumentLibraryForm</Display>
  <Edit>DocumentLibraryForm</Edit>
  <New>DocumentLibraryForm</New>
</FormTemplates>
</file>

<file path=customXml/item28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9.xml><?xml version="1.0" encoding="utf-8"?>
<?mso-contentType ?>
<FormTemplates xmlns="http://schemas.microsoft.com/sharepoint/v3/contenttype/forms">
  <Display>DocumentLibraryForm</Display>
  <Edit>DocumentLibraryForm</Edit>
  <New>DocumentLibraryForm</New>
</FormTemplates>
</file>

<file path=customXml/item2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94.xml><?xml version="1.0" encoding="utf-8"?>
<?mso-contentType ?>
<FormTemplates xmlns="http://schemas.microsoft.com/sharepoint/v3/contenttype/forms">
  <Display>DocumentLibraryForm</Display>
  <Edit>DocumentLibraryForm</Edit>
  <New>DocumentLibraryForm</New>
</FormTemplates>
</file>

<file path=customXml/item29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97.xml><?xml version="1.0" encoding="utf-8"?>
<?mso-contentType ?>
<FormTemplates xmlns="http://schemas.microsoft.com/sharepoint/v3/contenttype/forms">
  <Display>DocumentLibraryForm</Display>
  <Edit>DocumentLibraryForm</Edit>
  <New>DocumentLibraryForm</New>
</FormTemplates>
</file>

<file path=customXml/item29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3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30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30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30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8.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3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31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2.xml><?xml version="1.0" encoding="utf-8"?>
<?mso-contentType ?>
<FormTemplates xmlns="http://schemas.microsoft.com/sharepoint/v3/contenttype/forms">
  <Display>DocumentLibraryForm</Display>
  <Edit>DocumentLibraryForm</Edit>
  <New>DocumentLibraryForm</New>
</FormTemplates>
</file>

<file path=customXml/item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3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3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9.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42.xml><?xml version="1.0" encoding="utf-8"?>
<?mso-contentType ?>
<FormTemplates xmlns="http://schemas.microsoft.com/sharepoint/v3/contenttype/forms">
  <Display>DocumentLibraryForm</Display>
  <Edit>DocumentLibraryForm</Edit>
  <New>DocumentLibraryForm</New>
</FormTemplates>
</file>

<file path=customXml/item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4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5.xml><?xml version="1.0" encoding="utf-8"?>
<?mso-contentType ?>
<FormTemplates xmlns="http://schemas.microsoft.com/sharepoint/v3/contenttype/forms">
  <Display>DocumentLibraryForm</Display>
  <Edit>DocumentLibraryForm</Edit>
  <New>DocumentLibraryForm</New>
</FormTemplates>
</file>

<file path=customXml/item4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4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5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1.xml><?xml version="1.0" encoding="utf-8"?>
<?mso-contentType ?>
<FormTemplates xmlns="http://schemas.microsoft.com/sharepoint/v3/contenttype/forms">
  <Display>DocumentLibraryForm</Display>
  <Edit>DocumentLibraryForm</Edit>
  <New>DocumentLibraryForm</New>
</FormTemplates>
</file>

<file path=customXml/item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5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5.xml><?xml version="1.0" encoding="utf-8"?>
<?mso-contentType ?>
<FormTemplates xmlns="http://schemas.microsoft.com/sharepoint/v3/contenttype/forms">
  <Display>DocumentLibraryForm</Display>
  <Edit>DocumentLibraryForm</Edit>
  <New>DocumentLibraryForm</New>
</FormTemplates>
</file>

<file path=customXml/item5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59.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60.xml><?xml version="1.0" encoding="utf-8"?>
<?mso-contentType ?>
<FormTemplates xmlns="http://schemas.microsoft.com/sharepoint/v3/contenttype/forms">
  <Display>DocumentLibraryForm</Display>
  <Edit>DocumentLibraryForm</Edit>
  <New>DocumentLibraryForm</New>
</FormTemplates>
</file>

<file path=customXml/item6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2.xml><?xml version="1.0" encoding="utf-8"?>
<?mso-contentType ?>
<FormTemplates xmlns="http://schemas.microsoft.com/sharepoint/v3/contenttype/forms">
  <Display>DocumentLibraryForm</Display>
  <Edit>DocumentLibraryForm</Edit>
  <New>DocumentLibraryForm</New>
</FormTemplates>
</file>

<file path=customXml/item6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5.xml><?xml version="1.0" encoding="utf-8"?>
<?mso-contentType ?>
<FormTemplates xmlns="http://schemas.microsoft.com/sharepoint/v3/contenttype/forms">
  <Display>DocumentLibraryForm</Display>
  <Edit>DocumentLibraryForm</Edit>
  <New>DocumentLibraryForm</New>
</FormTemplates>
</file>

<file path=customXml/item6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68.xml><?xml version="1.0" encoding="utf-8"?>
<?mso-contentType ?>
<FormTemplates xmlns="http://schemas.microsoft.com/sharepoint/v3/contenttype/forms">
  <Display>DocumentLibraryForm</Display>
  <Edit>DocumentLibraryForm</Edit>
  <New>DocumentLibraryForm</New>
</FormTemplates>
</file>

<file path=customXml/item6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mso-contentType ?>
<FormTemplates xmlns="http://schemas.microsoft.com/sharepoint/v3/contenttype/forms">
  <Display>DocumentLibraryForm</Display>
  <Edit>DocumentLibraryForm</Edit>
  <New>DocumentLibraryForm</New>
</FormTemplates>
</file>

<file path=customXml/item70.xml><?xml version="1.0" encoding="utf-8"?>
<?mso-contentType ?>
<FormTemplates xmlns="http://schemas.microsoft.com/sharepoint/v3/contenttype/forms">
  <Display>DocumentLibraryForm</Display>
  <Edit>DocumentLibraryForm</Edit>
  <New>DocumentLibraryForm</New>
</FormTemplates>
</file>

<file path=customXml/item7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7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5.xml><?xml version="1.0" encoding="utf-8"?>
<?mso-contentType ?>
<FormTemplates xmlns="http://schemas.microsoft.com/sharepoint/v3/contenttype/forms">
  <Display>DocumentLibraryForm</Display>
  <Edit>DocumentLibraryForm</Edit>
  <New>DocumentLibraryForm</New>
</FormTemplates>
</file>

<file path=customXml/item7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78.xml><?xml version="1.0" encoding="utf-8"?>
<?mso-contentType ?>
<FormTemplates xmlns="http://schemas.microsoft.com/sharepoint/v3/contenttype/forms">
  <Display>DocumentLibraryForm</Display>
  <Edit>DocumentLibraryForm</Edit>
  <New>DocumentLibraryForm</New>
</FormTemplates>
</file>

<file path=customXml/item7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8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3.xml><?xml version="1.0" encoding="utf-8"?>
<?mso-contentType ?>
<FormTemplates xmlns="http://schemas.microsoft.com/sharepoint/v3/contenttype/forms">
  <Display>DocumentLibraryForm</Display>
  <Edit>DocumentLibraryForm</Edit>
  <New>DocumentLibraryForm</New>
</FormTemplates>
</file>

<file path=customXml/item84.xml><?xml version="1.0" encoding="utf-8"?>
<?mso-contentType ?>
<FormTemplates xmlns="http://schemas.microsoft.com/sharepoint/v3/contenttype/forms">
  <Display>DocumentLibraryForm</Display>
  <Edit>DocumentLibraryForm</Edit>
  <New>DocumentLibraryForm</New>
</FormTemplates>
</file>

<file path=customXml/item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8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8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mso-contentType ?>
<FormTemplates xmlns="http://schemas.microsoft.com/sharepoint/v3/contenttype/forms">
  <Display>DocumentLibraryForm</Display>
  <Edit>DocumentLibraryForm</Edit>
  <New>DocumentLibraryForm</New>
</FormTemplates>
</file>

<file path=customXml/item9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xml><?xml version="1.0" encoding="utf-8"?>
<?mso-contentType ?>
<FormTemplates xmlns="http://schemas.microsoft.com/sharepoint/v3/contenttype/forms">
  <Display>DocumentLibraryForm</Display>
  <Edit>DocumentLibraryForm</Edit>
  <New>DocumentLibraryForm</New>
</FormTemplates>
</file>

<file path=customXml/item9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9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xml><?xml version="1.0" encoding="utf-8"?>
<?mso-contentType ?>
<FormTemplates xmlns="http://schemas.microsoft.com/sharepoint/v3/contenttype/forms">
  <Display>DocumentLibraryForm</Display>
  <Edit>DocumentLibraryForm</Edit>
  <New>DocumentLibraryForm</New>
</FormTemplates>
</file>

<file path=customXml/item9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D6E290-687A-4C53-BF50-42B5261979B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xml><?xml version="1.0" encoding="utf-8"?>
<ds:datastoreItem xmlns:ds="http://schemas.openxmlformats.org/officeDocument/2006/customXml" ds:itemID="{F464310A-52C5-4F30-A0C3-0544B2A5056F}">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0.xml><?xml version="1.0" encoding="utf-8"?>
<ds:datastoreItem xmlns:ds="http://schemas.openxmlformats.org/officeDocument/2006/customXml" ds:itemID="{D656307C-7601-47BC-9211-77133A307F7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1.xml><?xml version="1.0" encoding="utf-8"?>
<ds:datastoreItem xmlns:ds="http://schemas.openxmlformats.org/officeDocument/2006/customXml" ds:itemID="{2EC5140C-B3FE-4674-8B5A-C6FD82959C86}">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2.xml><?xml version="1.0" encoding="utf-8"?>
<ds:datastoreItem xmlns:ds="http://schemas.openxmlformats.org/officeDocument/2006/customXml" ds:itemID="{70AAE250-1E29-48B4-9EFC-0AFA0F31F7A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3.xml><?xml version="1.0" encoding="utf-8"?>
<ds:datastoreItem xmlns:ds="http://schemas.openxmlformats.org/officeDocument/2006/customXml" ds:itemID="{5CC16F5D-7060-48EB-961B-6B13BC1D2B1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4.xml><?xml version="1.0" encoding="utf-8"?>
<ds:datastoreItem xmlns:ds="http://schemas.openxmlformats.org/officeDocument/2006/customXml" ds:itemID="{7B69E838-65E3-47B6-9B9A-7F28E3419F87}">
  <ds:schemaRefs>
    <ds:schemaRef ds:uri="http://schemas.microsoft.com/sharepoint/v3/contenttype/forms"/>
  </ds:schemaRefs>
</ds:datastoreItem>
</file>

<file path=customXml/itemProps105.xml><?xml version="1.0" encoding="utf-8"?>
<ds:datastoreItem xmlns:ds="http://schemas.openxmlformats.org/officeDocument/2006/customXml" ds:itemID="{62A8B737-5D6A-4CB1-A0BC-571529AA0A4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6.xml><?xml version="1.0" encoding="utf-8"?>
<ds:datastoreItem xmlns:ds="http://schemas.openxmlformats.org/officeDocument/2006/customXml" ds:itemID="{6EA82498-21FB-4157-BCCE-6D4CA85CE15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7.xml><?xml version="1.0" encoding="utf-8"?>
<ds:datastoreItem xmlns:ds="http://schemas.openxmlformats.org/officeDocument/2006/customXml" ds:itemID="{7B7D6153-F932-4752-B672-BC0D3C2322A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8.xml><?xml version="1.0" encoding="utf-8"?>
<ds:datastoreItem xmlns:ds="http://schemas.openxmlformats.org/officeDocument/2006/customXml" ds:itemID="{68B97BCC-C426-4EC0-80A6-A3EEAA020CF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9.xml><?xml version="1.0" encoding="utf-8"?>
<ds:datastoreItem xmlns:ds="http://schemas.openxmlformats.org/officeDocument/2006/customXml" ds:itemID="{3D3056B1-CD4E-4C46-9FD8-A801D616CF4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xml><?xml version="1.0" encoding="utf-8"?>
<ds:datastoreItem xmlns:ds="http://schemas.openxmlformats.org/officeDocument/2006/customXml" ds:itemID="{99B067A9-978B-4CD4-AC6E-4165FBCAB33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0.xml><?xml version="1.0" encoding="utf-8"?>
<ds:datastoreItem xmlns:ds="http://schemas.openxmlformats.org/officeDocument/2006/customXml" ds:itemID="{B8F034B1-400C-48A6-9906-05AC9F05263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1.xml><?xml version="1.0" encoding="utf-8"?>
<ds:datastoreItem xmlns:ds="http://schemas.openxmlformats.org/officeDocument/2006/customXml" ds:itemID="{3F2EC332-FD97-4CFE-9FA3-DA4F015D6A5F}">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12.xml><?xml version="1.0" encoding="utf-8"?>
<ds:datastoreItem xmlns:ds="http://schemas.openxmlformats.org/officeDocument/2006/customXml" ds:itemID="{12F73D7D-808C-41EB-AA28-55ACA553DCD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3.xml><?xml version="1.0" encoding="utf-8"?>
<ds:datastoreItem xmlns:ds="http://schemas.openxmlformats.org/officeDocument/2006/customXml" ds:itemID="{74399223-6BBD-4C62-B440-D5A07CE53002}">
  <ds:schemaRefs>
    <ds:schemaRef ds:uri="http://schemas.microsoft.com/sharepoint/v3/contenttype/forms"/>
  </ds:schemaRefs>
</ds:datastoreItem>
</file>

<file path=customXml/itemProps114.xml><?xml version="1.0" encoding="utf-8"?>
<ds:datastoreItem xmlns:ds="http://schemas.openxmlformats.org/officeDocument/2006/customXml" ds:itemID="{0C63BF6B-40D1-402F-BC25-83269728AD4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5.xml><?xml version="1.0" encoding="utf-8"?>
<ds:datastoreItem xmlns:ds="http://schemas.openxmlformats.org/officeDocument/2006/customXml" ds:itemID="{00C711E7-0370-461A-927F-316C5483F48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6.xml><?xml version="1.0" encoding="utf-8"?>
<ds:datastoreItem xmlns:ds="http://schemas.openxmlformats.org/officeDocument/2006/customXml" ds:itemID="{0DC38FD3-6095-427C-8D0F-0DD29D0640F3}">
  <ds:schemaRefs>
    <ds:schemaRef ds:uri="http://schemas.microsoft.com/sharepoint/v3/contenttype/forms"/>
  </ds:schemaRefs>
</ds:datastoreItem>
</file>

<file path=customXml/itemProps117.xml><?xml version="1.0" encoding="utf-8"?>
<ds:datastoreItem xmlns:ds="http://schemas.openxmlformats.org/officeDocument/2006/customXml" ds:itemID="{EAFA355D-3542-46CC-8F1F-B82003AB2EB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18.xml><?xml version="1.0" encoding="utf-8"?>
<ds:datastoreItem xmlns:ds="http://schemas.openxmlformats.org/officeDocument/2006/customXml" ds:itemID="{CE4FD8D4-DAA5-49E2-9C06-918A0D56476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19.xml><?xml version="1.0" encoding="utf-8"?>
<ds:datastoreItem xmlns:ds="http://schemas.openxmlformats.org/officeDocument/2006/customXml" ds:itemID="{01BEF3A7-54BB-4FC3-A8AC-1B4EEB0A8D2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xml><?xml version="1.0" encoding="utf-8"?>
<ds:datastoreItem xmlns:ds="http://schemas.openxmlformats.org/officeDocument/2006/customXml" ds:itemID="{06C35868-87A1-4995-8DE6-E1956AE319A9}">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0.xml><?xml version="1.0" encoding="utf-8"?>
<ds:datastoreItem xmlns:ds="http://schemas.openxmlformats.org/officeDocument/2006/customXml" ds:itemID="{3DB0C4DC-8275-4D9F-9554-4559C28E3C73}">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1.xml><?xml version="1.0" encoding="utf-8"?>
<ds:datastoreItem xmlns:ds="http://schemas.openxmlformats.org/officeDocument/2006/customXml" ds:itemID="{051072E9-63C7-4D36-8F50-149D152F417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2.xml><?xml version="1.0" encoding="utf-8"?>
<ds:datastoreItem xmlns:ds="http://schemas.openxmlformats.org/officeDocument/2006/customXml" ds:itemID="{4850204D-7AD8-4B5E-9931-79708BDE32D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3.xml><?xml version="1.0" encoding="utf-8"?>
<ds:datastoreItem xmlns:ds="http://schemas.openxmlformats.org/officeDocument/2006/customXml" ds:itemID="{BCEB178F-4790-43BB-8F1A-05FF21DA166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4.xml><?xml version="1.0" encoding="utf-8"?>
<ds:datastoreItem xmlns:ds="http://schemas.openxmlformats.org/officeDocument/2006/customXml" ds:itemID="{A80AA4A0-8579-4BF2-BE5D-A0BDF4659D3D}">
  <ds:schemaRefs>
    <ds:schemaRef ds:uri="http://schemas.microsoft.com/sharepoint/v3/contenttype/forms"/>
  </ds:schemaRefs>
</ds:datastoreItem>
</file>

<file path=customXml/itemProps125.xml><?xml version="1.0" encoding="utf-8"?>
<ds:datastoreItem xmlns:ds="http://schemas.openxmlformats.org/officeDocument/2006/customXml" ds:itemID="{CB7836BB-5DEC-4D88-B884-E80B2D9DCC9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6.xml><?xml version="1.0" encoding="utf-8"?>
<ds:datastoreItem xmlns:ds="http://schemas.openxmlformats.org/officeDocument/2006/customXml" ds:itemID="{499986C0-B6E2-4FA9-95AD-5CE2960F6F5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7.xml><?xml version="1.0" encoding="utf-8"?>
<ds:datastoreItem xmlns:ds="http://schemas.openxmlformats.org/officeDocument/2006/customXml" ds:itemID="{67C3749F-A76B-4BAA-9B81-9B259A2BC4D7}">
  <ds:schemaRefs>
    <ds:schemaRef ds:uri="http://schemas.microsoft.com/sharepoint/v3/contenttype/forms"/>
  </ds:schemaRefs>
</ds:datastoreItem>
</file>

<file path=customXml/itemProps128.xml><?xml version="1.0" encoding="utf-8"?>
<ds:datastoreItem xmlns:ds="http://schemas.openxmlformats.org/officeDocument/2006/customXml" ds:itemID="{F1C04E90-D489-4605-B422-0DDBB43493C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9.xml><?xml version="1.0" encoding="utf-8"?>
<ds:datastoreItem xmlns:ds="http://schemas.openxmlformats.org/officeDocument/2006/customXml" ds:itemID="{31FC65E2-E632-4C79-9A1A-77F7A3660DCE}">
  <ds:schemaRefs>
    <ds:schemaRef ds:uri="http://schemas.microsoft.com/sharepoint/v3/contenttype/forms"/>
  </ds:schemaRefs>
</ds:datastoreItem>
</file>

<file path=customXml/itemProps13.xml><?xml version="1.0" encoding="utf-8"?>
<ds:datastoreItem xmlns:ds="http://schemas.openxmlformats.org/officeDocument/2006/customXml" ds:itemID="{78F918CA-BF7A-4B9A-9F9A-677AA44714CB}">
  <ds:schemaRefs>
    <ds:schemaRef ds:uri="http://schemas.microsoft.com/sharepoint/v3/contenttype/forms"/>
  </ds:schemaRefs>
</ds:datastoreItem>
</file>

<file path=customXml/itemProps130.xml><?xml version="1.0" encoding="utf-8"?>
<ds:datastoreItem xmlns:ds="http://schemas.openxmlformats.org/officeDocument/2006/customXml" ds:itemID="{CB433DA4-212E-4638-B240-D23A26ED683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31.xml><?xml version="1.0" encoding="utf-8"?>
<ds:datastoreItem xmlns:ds="http://schemas.openxmlformats.org/officeDocument/2006/customXml" ds:itemID="{8208365D-0A86-4670-A554-0759DE6DAB80}">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2.xml><?xml version="1.0" encoding="utf-8"?>
<ds:datastoreItem xmlns:ds="http://schemas.openxmlformats.org/officeDocument/2006/customXml" ds:itemID="{3CB4A6F6-6A35-4DE2-A501-66E21AED71C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3.xml><?xml version="1.0" encoding="utf-8"?>
<ds:datastoreItem xmlns:ds="http://schemas.openxmlformats.org/officeDocument/2006/customXml" ds:itemID="{AB7195BA-7A8D-426D-8518-E4B2EEFDBB7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34.xml><?xml version="1.0" encoding="utf-8"?>
<ds:datastoreItem xmlns:ds="http://schemas.openxmlformats.org/officeDocument/2006/customXml" ds:itemID="{216E1F6F-65D8-4DC8-9F1D-5E41299D031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5.xml><?xml version="1.0" encoding="utf-8"?>
<ds:datastoreItem xmlns:ds="http://schemas.openxmlformats.org/officeDocument/2006/customXml" ds:itemID="{00421663-C4C9-4B75-96DB-77C763991A3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6.xml><?xml version="1.0" encoding="utf-8"?>
<ds:datastoreItem xmlns:ds="http://schemas.openxmlformats.org/officeDocument/2006/customXml" ds:itemID="{B8023E30-3D36-470B-B84B-7746268F3ECE}">
  <ds:schemaRefs>
    <ds:schemaRef ds:uri="http://schemas.microsoft.com/sharepoint/v3/contenttype/forms"/>
  </ds:schemaRefs>
</ds:datastoreItem>
</file>

<file path=customXml/itemProps137.xml><?xml version="1.0" encoding="utf-8"?>
<ds:datastoreItem xmlns:ds="http://schemas.openxmlformats.org/officeDocument/2006/customXml" ds:itemID="{2510ECA0-3A80-455B-B4DA-DFE7EE8CE86A}">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8.xml><?xml version="1.0" encoding="utf-8"?>
<ds:datastoreItem xmlns:ds="http://schemas.openxmlformats.org/officeDocument/2006/customXml" ds:itemID="{68415EE3-3864-4A28-BDFF-A89BB1721084}">
  <ds:schemaRefs>
    <ds:schemaRef ds:uri="http://schemas.microsoft.com/sharepoint/v3/contenttype/forms"/>
  </ds:schemaRefs>
</ds:datastoreItem>
</file>

<file path=customXml/itemProps139.xml><?xml version="1.0" encoding="utf-8"?>
<ds:datastoreItem xmlns:ds="http://schemas.openxmlformats.org/officeDocument/2006/customXml" ds:itemID="{BC161038-CB95-4E9B-8A40-236EB94450D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xml><?xml version="1.0" encoding="utf-8"?>
<ds:datastoreItem xmlns:ds="http://schemas.openxmlformats.org/officeDocument/2006/customXml" ds:itemID="{FD3D2DC1-5CDC-4F5B-B100-F0D267F47AE4}">
  <ds:schemaRefs>
    <ds:schemaRef ds:uri="http://schemas.microsoft.com/sharepoint/v3/contenttype/forms"/>
  </ds:schemaRefs>
</ds:datastoreItem>
</file>

<file path=customXml/itemProps140.xml><?xml version="1.0" encoding="utf-8"?>
<ds:datastoreItem xmlns:ds="http://schemas.openxmlformats.org/officeDocument/2006/customXml" ds:itemID="{BB848106-B076-403A-866F-4B4B9BBE54D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41.xml><?xml version="1.0" encoding="utf-8"?>
<ds:datastoreItem xmlns:ds="http://schemas.openxmlformats.org/officeDocument/2006/customXml" ds:itemID="{1AF5916F-2356-4026-85DC-4169BF465B96}">
  <ds:schemaRefs>
    <ds:schemaRef ds:uri="http://schemas.microsoft.com/sharepoint/v3/contenttype/forms"/>
  </ds:schemaRefs>
</ds:datastoreItem>
</file>

<file path=customXml/itemProps142.xml><?xml version="1.0" encoding="utf-8"?>
<ds:datastoreItem xmlns:ds="http://schemas.openxmlformats.org/officeDocument/2006/customXml" ds:itemID="{2E5D0F96-C97C-4BC5-B679-81E67193583B}">
  <ds:schemaRefs>
    <ds:schemaRef ds:uri="http://schemas.microsoft.com/sharepoint/v3/contenttype/forms"/>
  </ds:schemaRefs>
</ds:datastoreItem>
</file>

<file path=customXml/itemProps143.xml><?xml version="1.0" encoding="utf-8"?>
<ds:datastoreItem xmlns:ds="http://schemas.openxmlformats.org/officeDocument/2006/customXml" ds:itemID="{D56B0AEA-C7DE-4326-9B17-02EFA639D36E}">
  <ds:schemaRefs>
    <ds:schemaRef ds:uri="http://schemas.microsoft.com/sharepoint/v3/contenttype/forms"/>
  </ds:schemaRefs>
</ds:datastoreItem>
</file>

<file path=customXml/itemProps144.xml><?xml version="1.0" encoding="utf-8"?>
<ds:datastoreItem xmlns:ds="http://schemas.openxmlformats.org/officeDocument/2006/customXml" ds:itemID="{92E4ED13-E388-4D26-9857-F35173453E6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5.xml><?xml version="1.0" encoding="utf-8"?>
<ds:datastoreItem xmlns:ds="http://schemas.openxmlformats.org/officeDocument/2006/customXml" ds:itemID="{0B9FD1F9-9825-40A0-AD8F-144C6F7E2E2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6.xml><?xml version="1.0" encoding="utf-8"?>
<ds:datastoreItem xmlns:ds="http://schemas.openxmlformats.org/officeDocument/2006/customXml" ds:itemID="{1AD34B8A-AC88-41E9-B7C2-4198CCD282D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7.xml><?xml version="1.0" encoding="utf-8"?>
<ds:datastoreItem xmlns:ds="http://schemas.openxmlformats.org/officeDocument/2006/customXml" ds:itemID="{94820B5A-A91C-4CBA-9F7B-762DBEE63C67}">
  <ds:schemaRefs>
    <ds:schemaRef ds:uri="1667580b-a2ce-4bc6-8f75-af2409d42bec"/>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48.xml><?xml version="1.0" encoding="utf-8"?>
<ds:datastoreItem xmlns:ds="http://schemas.openxmlformats.org/officeDocument/2006/customXml" ds:itemID="{10E7C599-9BAF-4E28-87D8-7193EDE7BC0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9.xml><?xml version="1.0" encoding="utf-8"?>
<ds:datastoreItem xmlns:ds="http://schemas.openxmlformats.org/officeDocument/2006/customXml" ds:itemID="{24469828-319A-4361-9F87-EF5E9A630C9F}">
  <ds:schemaRefs>
    <ds:schemaRef ds:uri="http://schemas.microsoft.com/sharepoint/v3/contenttype/forms"/>
  </ds:schemaRefs>
</ds:datastoreItem>
</file>

<file path=customXml/itemProps15.xml><?xml version="1.0" encoding="utf-8"?>
<ds:datastoreItem xmlns:ds="http://schemas.openxmlformats.org/officeDocument/2006/customXml" ds:itemID="{F56A338F-DDC4-46F5-AEC2-F4B0B2BC7F9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0.xml><?xml version="1.0" encoding="utf-8"?>
<ds:datastoreItem xmlns:ds="http://schemas.openxmlformats.org/officeDocument/2006/customXml" ds:itemID="{8BA9ECE3-3C93-4CEA-BC06-964D6DF912F9}">
  <ds:schemaRefs>
    <ds:schemaRef ds:uri="http://schemas.microsoft.com/sharepoint/v3/contenttype/forms"/>
  </ds:schemaRefs>
</ds:datastoreItem>
</file>

<file path=customXml/itemProps151.xml><?xml version="1.0" encoding="utf-8"?>
<ds:datastoreItem xmlns:ds="http://schemas.openxmlformats.org/officeDocument/2006/customXml" ds:itemID="{9DB620DE-17B1-4566-8BD1-BDB4D90F2B51}">
  <ds:schemaRefs>
    <ds:schemaRef ds:uri="http://schemas.microsoft.com/sharepoint/v3/contenttype/forms"/>
  </ds:schemaRefs>
</ds:datastoreItem>
</file>

<file path=customXml/itemProps152.xml><?xml version="1.0" encoding="utf-8"?>
<ds:datastoreItem xmlns:ds="http://schemas.openxmlformats.org/officeDocument/2006/customXml" ds:itemID="{02A53DA6-7585-44A3-975F-853049CB9B56}">
  <ds:schemaRefs>
    <ds:schemaRef ds:uri="http://schemas.microsoft.com/sharepoint/v3/contenttype/forms"/>
  </ds:schemaRefs>
</ds:datastoreItem>
</file>

<file path=customXml/itemProps153.xml><?xml version="1.0" encoding="utf-8"?>
<ds:datastoreItem xmlns:ds="http://schemas.openxmlformats.org/officeDocument/2006/customXml" ds:itemID="{E341E291-0E65-46D7-88E7-C8FB6B83F9A4}">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4.xml><?xml version="1.0" encoding="utf-8"?>
<ds:datastoreItem xmlns:ds="http://schemas.openxmlformats.org/officeDocument/2006/customXml" ds:itemID="{E0786522-0B9E-4C2E-A9A3-78D8A83F73C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5.xml><?xml version="1.0" encoding="utf-8"?>
<ds:datastoreItem xmlns:ds="http://schemas.openxmlformats.org/officeDocument/2006/customXml" ds:itemID="{B3FBA015-4D43-4170-B771-7116BFA6248A}">
  <ds:schemaRefs>
    <ds:schemaRef ds:uri="http://schemas.microsoft.com/sharepoint/v3/contenttype/forms"/>
  </ds:schemaRefs>
</ds:datastoreItem>
</file>

<file path=customXml/itemProps156.xml><?xml version="1.0" encoding="utf-8"?>
<ds:datastoreItem xmlns:ds="http://schemas.openxmlformats.org/officeDocument/2006/customXml" ds:itemID="{993865C5-FFBF-4E0D-9DAE-EE55B8EE490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57.xml><?xml version="1.0" encoding="utf-8"?>
<ds:datastoreItem xmlns:ds="http://schemas.openxmlformats.org/officeDocument/2006/customXml" ds:itemID="{7CB3AD77-A3FE-47DB-BBBF-F674888979E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8.xml><?xml version="1.0" encoding="utf-8"?>
<ds:datastoreItem xmlns:ds="http://schemas.openxmlformats.org/officeDocument/2006/customXml" ds:itemID="{C7EC48A1-9E3B-4FCA-88E7-520189A7F74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59.xml><?xml version="1.0" encoding="utf-8"?>
<ds:datastoreItem xmlns:ds="http://schemas.openxmlformats.org/officeDocument/2006/customXml" ds:itemID="{BF2DD3A5-ACFA-4143-9ED1-619781F5421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xml><?xml version="1.0" encoding="utf-8"?>
<ds:datastoreItem xmlns:ds="http://schemas.openxmlformats.org/officeDocument/2006/customXml" ds:itemID="{58526FFF-BACE-40FD-9F57-06D780A6CC18}">
  <ds:schemaRefs>
    <ds:schemaRef ds:uri="http://schemas.microsoft.com/sharepoint/v3/contenttype/forms"/>
  </ds:schemaRefs>
</ds:datastoreItem>
</file>

<file path=customXml/itemProps160.xml><?xml version="1.0" encoding="utf-8"?>
<ds:datastoreItem xmlns:ds="http://schemas.openxmlformats.org/officeDocument/2006/customXml" ds:itemID="{281BA1B9-437C-46C9-BB7A-9F2913BDED65}">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1.xml><?xml version="1.0" encoding="utf-8"?>
<ds:datastoreItem xmlns:ds="http://schemas.openxmlformats.org/officeDocument/2006/customXml" ds:itemID="{2364BC32-9826-42FC-B23E-26A447593FF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2.xml><?xml version="1.0" encoding="utf-8"?>
<ds:datastoreItem xmlns:ds="http://schemas.openxmlformats.org/officeDocument/2006/customXml" ds:itemID="{89F2DC57-E0C3-4499-9CFF-B5472E779A0F}">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3.xml><?xml version="1.0" encoding="utf-8"?>
<ds:datastoreItem xmlns:ds="http://schemas.openxmlformats.org/officeDocument/2006/customXml" ds:itemID="{54594F4D-E659-4016-97FA-F75AF496CD2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4.xml><?xml version="1.0" encoding="utf-8"?>
<ds:datastoreItem xmlns:ds="http://schemas.openxmlformats.org/officeDocument/2006/customXml" ds:itemID="{2E05531E-167F-48E4-94FB-497A7C48975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5.xml><?xml version="1.0" encoding="utf-8"?>
<ds:datastoreItem xmlns:ds="http://schemas.openxmlformats.org/officeDocument/2006/customXml" ds:itemID="{518C3189-D8E0-4A30-B516-9267FD8EFB7A}">
  <ds:schemaRefs>
    <ds:schemaRef ds:uri="http://schemas.microsoft.com/sharepoint/v3/contenttype/forms"/>
  </ds:schemaRefs>
</ds:datastoreItem>
</file>

<file path=customXml/itemProps166.xml><?xml version="1.0" encoding="utf-8"?>
<ds:datastoreItem xmlns:ds="http://schemas.openxmlformats.org/officeDocument/2006/customXml" ds:itemID="{127D94C7-6BF9-4783-B281-6BE818B57AD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7.xml><?xml version="1.0" encoding="utf-8"?>
<ds:datastoreItem xmlns:ds="http://schemas.openxmlformats.org/officeDocument/2006/customXml" ds:itemID="{0A65E78F-5623-4740-AF1F-8591BE9193C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8.xml><?xml version="1.0" encoding="utf-8"?>
<ds:datastoreItem xmlns:ds="http://schemas.openxmlformats.org/officeDocument/2006/customXml" ds:itemID="{D0571FAB-FBDC-4F0F-B212-FA0AFD9FA23E}">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9.xml><?xml version="1.0" encoding="utf-8"?>
<ds:datastoreItem xmlns:ds="http://schemas.openxmlformats.org/officeDocument/2006/customXml" ds:itemID="{E6614859-3361-40CF-81B7-8F1C10F76DB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xml><?xml version="1.0" encoding="utf-8"?>
<ds:datastoreItem xmlns:ds="http://schemas.openxmlformats.org/officeDocument/2006/customXml" ds:itemID="{46D1C51C-14DF-4690-989D-8A0550CEFE3D}">
  <ds:schemaRefs>
    <ds:schemaRef ds:uri="http://schemas.microsoft.com/sharepoint/v3/contenttype/forms"/>
  </ds:schemaRefs>
</ds:datastoreItem>
</file>

<file path=customXml/itemProps170.xml><?xml version="1.0" encoding="utf-8"?>
<ds:datastoreItem xmlns:ds="http://schemas.openxmlformats.org/officeDocument/2006/customXml" ds:itemID="{01F3BD8A-4DEB-486E-9050-9D100AFB752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1.xml><?xml version="1.0" encoding="utf-8"?>
<ds:datastoreItem xmlns:ds="http://schemas.openxmlformats.org/officeDocument/2006/customXml" ds:itemID="{FD78680C-40AC-455E-999F-9063E1304597}">
  <ds:schemaRefs>
    <ds:schemaRef ds:uri="http://schemas.microsoft.com/sharepoint/v3/contenttype/forms"/>
  </ds:schemaRefs>
</ds:datastoreItem>
</file>

<file path=customXml/itemProps172.xml><?xml version="1.0" encoding="utf-8"?>
<ds:datastoreItem xmlns:ds="http://schemas.openxmlformats.org/officeDocument/2006/customXml" ds:itemID="{C690111B-CC84-424B-8397-093A80C31D35}">
  <ds:schemaRefs>
    <ds:schemaRef ds:uri="http://schemas.microsoft.com/sharepoint/v3/contenttype/forms"/>
  </ds:schemaRefs>
</ds:datastoreItem>
</file>

<file path=customXml/itemProps173.xml><?xml version="1.0" encoding="utf-8"?>
<ds:datastoreItem xmlns:ds="http://schemas.openxmlformats.org/officeDocument/2006/customXml" ds:itemID="{FBD831F7-696F-40B9-B009-987CFAE0E6D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4.xml><?xml version="1.0" encoding="utf-8"?>
<ds:datastoreItem xmlns:ds="http://schemas.openxmlformats.org/officeDocument/2006/customXml" ds:itemID="{DC91328C-DFDF-4D16-8ED8-06686E361F5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5.xml><?xml version="1.0" encoding="utf-8"?>
<ds:datastoreItem xmlns:ds="http://schemas.openxmlformats.org/officeDocument/2006/customXml" ds:itemID="{3443B20B-21AF-46A5-AB67-AD28C759D27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6.xml><?xml version="1.0" encoding="utf-8"?>
<ds:datastoreItem xmlns:ds="http://schemas.openxmlformats.org/officeDocument/2006/customXml" ds:itemID="{86DEF5B9-4962-40B6-98AF-DAD73B76DC48}">
  <ds:schemaRefs>
    <ds:schemaRef ds:uri="http://schemas.microsoft.com/sharepoint/v3/contenttype/forms"/>
  </ds:schemaRefs>
</ds:datastoreItem>
</file>

<file path=customXml/itemProps177.xml><?xml version="1.0" encoding="utf-8"?>
<ds:datastoreItem xmlns:ds="http://schemas.openxmlformats.org/officeDocument/2006/customXml" ds:itemID="{B07BABF9-7041-4E6D-A057-F81FDE9D65B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8.xml><?xml version="1.0" encoding="utf-8"?>
<ds:datastoreItem xmlns:ds="http://schemas.openxmlformats.org/officeDocument/2006/customXml" ds:itemID="{CC72890B-70F7-4D4E-9F26-F9D60D6DC705}">
  <ds:schemaRefs>
    <ds:schemaRef ds:uri="http://schemas.microsoft.com/sharepoint/v3/contenttype/forms"/>
  </ds:schemaRefs>
</ds:datastoreItem>
</file>

<file path=customXml/itemProps179.xml><?xml version="1.0" encoding="utf-8"?>
<ds:datastoreItem xmlns:ds="http://schemas.openxmlformats.org/officeDocument/2006/customXml" ds:itemID="{D8BA3C77-5E56-44C2-89B1-0846707A274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xml><?xml version="1.0" encoding="utf-8"?>
<ds:datastoreItem xmlns:ds="http://schemas.openxmlformats.org/officeDocument/2006/customXml" ds:itemID="{200F847C-9E69-4226-9130-20E5CEC364E4}">
  <ds:schemaRefs>
    <ds:schemaRef ds:uri="http://schemas.microsoft.com/sharepoint/v3/contenttype/forms"/>
  </ds:schemaRefs>
</ds:datastoreItem>
</file>

<file path=customXml/itemProps180.xml><?xml version="1.0" encoding="utf-8"?>
<ds:datastoreItem xmlns:ds="http://schemas.openxmlformats.org/officeDocument/2006/customXml" ds:itemID="{568CC4A9-894F-48FF-9456-99D374DEEED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1.xml><?xml version="1.0" encoding="utf-8"?>
<ds:datastoreItem xmlns:ds="http://schemas.openxmlformats.org/officeDocument/2006/customXml" ds:itemID="{383014A0-ADA2-4971-9AFF-9C9FFEA9FDA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2.xml><?xml version="1.0" encoding="utf-8"?>
<ds:datastoreItem xmlns:ds="http://schemas.openxmlformats.org/officeDocument/2006/customXml" ds:itemID="{6F4A1BE6-3513-4798-934A-73CEC49BEEA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3.xml><?xml version="1.0" encoding="utf-8"?>
<ds:datastoreItem xmlns:ds="http://schemas.openxmlformats.org/officeDocument/2006/customXml" ds:itemID="{53FE6FAC-BFF7-4F28-8C9F-B3C9FF9EF0EC}">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4.xml><?xml version="1.0" encoding="utf-8"?>
<ds:datastoreItem xmlns:ds="http://schemas.openxmlformats.org/officeDocument/2006/customXml" ds:itemID="{52B8AEA5-667A-414F-B03D-B1EDB1617C3A}">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5.xml><?xml version="1.0" encoding="utf-8"?>
<ds:datastoreItem xmlns:ds="http://schemas.openxmlformats.org/officeDocument/2006/customXml" ds:itemID="{2C6E89AD-EE5F-4D9B-8B85-FDAC6238B45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6.xml><?xml version="1.0" encoding="utf-8"?>
<ds:datastoreItem xmlns:ds="http://schemas.openxmlformats.org/officeDocument/2006/customXml" ds:itemID="{D01C45A3-D3A2-4E1D-8EAC-B02CB885E083}">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7.xml><?xml version="1.0" encoding="utf-8"?>
<ds:datastoreItem xmlns:ds="http://schemas.openxmlformats.org/officeDocument/2006/customXml" ds:itemID="{D94DB46B-455C-4DC6-A5B1-D29409CC514E}">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8.xml><?xml version="1.0" encoding="utf-8"?>
<ds:datastoreItem xmlns:ds="http://schemas.openxmlformats.org/officeDocument/2006/customXml" ds:itemID="{FE252A6F-A525-4A4F-BA0C-B824396D538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9.xml><?xml version="1.0" encoding="utf-8"?>
<ds:datastoreItem xmlns:ds="http://schemas.openxmlformats.org/officeDocument/2006/customXml" ds:itemID="{2D9C9DB9-3728-4558-8414-C0E2B84F0F6D}">
  <ds:schemaRefs>
    <ds:schemaRef ds:uri="http://schemas.microsoft.com/sharepoint/v3/contenttype/forms"/>
  </ds:schemaRefs>
</ds:datastoreItem>
</file>

<file path=customXml/itemProps19.xml><?xml version="1.0" encoding="utf-8"?>
<ds:datastoreItem xmlns:ds="http://schemas.openxmlformats.org/officeDocument/2006/customXml" ds:itemID="{57E29B02-06F0-455D-B49F-4899F19C6D8A}">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0.xml><?xml version="1.0" encoding="utf-8"?>
<ds:datastoreItem xmlns:ds="http://schemas.openxmlformats.org/officeDocument/2006/customXml" ds:itemID="{36DD5EDA-AF3B-4C6D-80C4-7EA80CF6197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1.xml><?xml version="1.0" encoding="utf-8"?>
<ds:datastoreItem xmlns:ds="http://schemas.openxmlformats.org/officeDocument/2006/customXml" ds:itemID="{551FCA91-56DA-4129-A940-0799186391A0}">
  <ds:schemaRefs>
    <ds:schemaRef ds:uri="http://schemas.microsoft.com/sharepoint/v3/contenttype/forms"/>
  </ds:schemaRefs>
</ds:datastoreItem>
</file>

<file path=customXml/itemProps192.xml><?xml version="1.0" encoding="utf-8"?>
<ds:datastoreItem xmlns:ds="http://schemas.openxmlformats.org/officeDocument/2006/customXml" ds:itemID="{5576610E-FE20-45FE-A681-E95705A86323}">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93.xml><?xml version="1.0" encoding="utf-8"?>
<ds:datastoreItem xmlns:ds="http://schemas.openxmlformats.org/officeDocument/2006/customXml" ds:itemID="{C320C164-28A0-46EE-B808-104BCC0D3596}">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4.xml><?xml version="1.0" encoding="utf-8"?>
<ds:datastoreItem xmlns:ds="http://schemas.openxmlformats.org/officeDocument/2006/customXml" ds:itemID="{6634716C-CE3E-43E7-AB6A-3054A8884093}">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95.xml><?xml version="1.0" encoding="utf-8"?>
<ds:datastoreItem xmlns:ds="http://schemas.openxmlformats.org/officeDocument/2006/customXml" ds:itemID="{26BE10E7-BD73-46A3-83FB-352B7FECE45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96.xml><?xml version="1.0" encoding="utf-8"?>
<ds:datastoreItem xmlns:ds="http://schemas.openxmlformats.org/officeDocument/2006/customXml" ds:itemID="{B0738040-DA27-4C0C-9A5B-1B77968E1F1F}">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7.xml><?xml version="1.0" encoding="utf-8"?>
<ds:datastoreItem xmlns:ds="http://schemas.openxmlformats.org/officeDocument/2006/customXml" ds:itemID="{0040BBD7-8BA7-4223-99C2-668E187A7D9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98.xml><?xml version="1.0" encoding="utf-8"?>
<ds:datastoreItem xmlns:ds="http://schemas.openxmlformats.org/officeDocument/2006/customXml" ds:itemID="{6802E7A9-1AD6-49E4-86EC-3E97E36D708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9.xml><?xml version="1.0" encoding="utf-8"?>
<ds:datastoreItem xmlns:ds="http://schemas.openxmlformats.org/officeDocument/2006/customXml" ds:itemID="{9C80F16D-E05F-4E76-A74F-03C2C166CC0C}">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FAD5462-5B90-4408-9011-55D39C204E6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0.xml><?xml version="1.0" encoding="utf-8"?>
<ds:datastoreItem xmlns:ds="http://schemas.openxmlformats.org/officeDocument/2006/customXml" ds:itemID="{000E270D-8F7F-4EE3-A95B-EA24C47D26F7}">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00.xml><?xml version="1.0" encoding="utf-8"?>
<ds:datastoreItem xmlns:ds="http://schemas.openxmlformats.org/officeDocument/2006/customXml" ds:itemID="{AE6FBA85-FB05-47CA-8F3B-0CC3B0AF4B2F}">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1.xml><?xml version="1.0" encoding="utf-8"?>
<ds:datastoreItem xmlns:ds="http://schemas.openxmlformats.org/officeDocument/2006/customXml" ds:itemID="{5C7468B3-3A67-46AC-A557-8FE5D5E3513A}">
  <ds:schemaRefs>
    <ds:schemaRef ds:uri="http://schemas.microsoft.com/sharepoint/v3/contenttype/forms"/>
  </ds:schemaRefs>
</ds:datastoreItem>
</file>

<file path=customXml/itemProps202.xml><?xml version="1.0" encoding="utf-8"?>
<ds:datastoreItem xmlns:ds="http://schemas.openxmlformats.org/officeDocument/2006/customXml" ds:itemID="{05E4DE76-94DC-4E13-AAD1-0CF726C8DEED}">
  <ds:schemaRefs>
    <ds:schemaRef ds:uri="http://schemas.microsoft.com/sharepoint/v3/contenttype/forms"/>
  </ds:schemaRefs>
</ds:datastoreItem>
</file>

<file path=customXml/itemProps203.xml><?xml version="1.0" encoding="utf-8"?>
<ds:datastoreItem xmlns:ds="http://schemas.openxmlformats.org/officeDocument/2006/customXml" ds:itemID="{66481A4C-43F8-45D6-A9B0-333BDECFC3D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04.xml><?xml version="1.0" encoding="utf-8"?>
<ds:datastoreItem xmlns:ds="http://schemas.openxmlformats.org/officeDocument/2006/customXml" ds:itemID="{2E75AB63-A4D6-46D9-A2B5-2DEAB466EB3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5.xml><?xml version="1.0" encoding="utf-8"?>
<ds:datastoreItem xmlns:ds="http://schemas.openxmlformats.org/officeDocument/2006/customXml" ds:itemID="{D661B1C4-3755-45F6-9D83-2D8425FC1A7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6.xml><?xml version="1.0" encoding="utf-8"?>
<ds:datastoreItem xmlns:ds="http://schemas.openxmlformats.org/officeDocument/2006/customXml" ds:itemID="{6BDB2C3E-4231-4AEF-ACDD-E7E62C89D1AB}">
  <ds:schemaRefs>
    <ds:schemaRef ds:uri="http://schemas.microsoft.com/sharepoint/v3/contenttype/forms"/>
  </ds:schemaRefs>
</ds:datastoreItem>
</file>

<file path=customXml/itemProps207.xml><?xml version="1.0" encoding="utf-8"?>
<ds:datastoreItem xmlns:ds="http://schemas.openxmlformats.org/officeDocument/2006/customXml" ds:itemID="{8EC2A89A-4111-43F0-9E6B-328F326CC56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8.xml><?xml version="1.0" encoding="utf-8"?>
<ds:datastoreItem xmlns:ds="http://schemas.openxmlformats.org/officeDocument/2006/customXml" ds:itemID="{5D76A30A-28F2-40C8-B4C9-6F2AF7981E07}">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09.xml><?xml version="1.0" encoding="utf-8"?>
<ds:datastoreItem xmlns:ds="http://schemas.openxmlformats.org/officeDocument/2006/customXml" ds:itemID="{89D7CC73-A617-4E6C-8F26-90D41DA989EB}">
  <ds:schemaRefs>
    <ds:schemaRef ds:uri="http://schemas.microsoft.com/sharepoint/v3/contenttype/forms"/>
  </ds:schemaRefs>
</ds:datastoreItem>
</file>

<file path=customXml/itemProps21.xml><?xml version="1.0" encoding="utf-8"?>
<ds:datastoreItem xmlns:ds="http://schemas.openxmlformats.org/officeDocument/2006/customXml" ds:itemID="{EDBE3937-4E18-4EA8-B337-8350DB5AC109}">
  <ds:schemaRefs>
    <ds:schemaRef ds:uri="http://schemas.microsoft.com/sharepoint/v3/contenttype/forms"/>
  </ds:schemaRefs>
</ds:datastoreItem>
</file>

<file path=customXml/itemProps210.xml><?xml version="1.0" encoding="utf-8"?>
<ds:datastoreItem xmlns:ds="http://schemas.openxmlformats.org/officeDocument/2006/customXml" ds:itemID="{C318877E-BF03-42A3-83D6-5D9CDB726F4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1.xml><?xml version="1.0" encoding="utf-8"?>
<ds:datastoreItem xmlns:ds="http://schemas.openxmlformats.org/officeDocument/2006/customXml" ds:itemID="{903FBE64-ED14-4836-8F17-AC34F7D32D8F}">
  <ds:schemaRefs>
    <ds:schemaRef ds:uri="http://schemas.microsoft.com/sharepoint/v3/contenttype/forms"/>
  </ds:schemaRefs>
</ds:datastoreItem>
</file>

<file path=customXml/itemProps212.xml><?xml version="1.0" encoding="utf-8"?>
<ds:datastoreItem xmlns:ds="http://schemas.openxmlformats.org/officeDocument/2006/customXml" ds:itemID="{D1E12581-568A-44A2-8A2E-9393DAD85D04}">
  <ds:schemaRefs>
    <ds:schemaRef ds:uri="http://schemas.microsoft.com/sharepoint/v3/contenttype/forms"/>
  </ds:schemaRefs>
</ds:datastoreItem>
</file>

<file path=customXml/itemProps213.xml><?xml version="1.0" encoding="utf-8"?>
<ds:datastoreItem xmlns:ds="http://schemas.openxmlformats.org/officeDocument/2006/customXml" ds:itemID="{06E0AFAB-38DE-4613-B9BA-83F97029C8D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14.xml><?xml version="1.0" encoding="utf-8"?>
<ds:datastoreItem xmlns:ds="http://schemas.openxmlformats.org/officeDocument/2006/customXml" ds:itemID="{5CF8FBCD-7DA5-4B91-A636-485740322F8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5.xml><?xml version="1.0" encoding="utf-8"?>
<ds:datastoreItem xmlns:ds="http://schemas.openxmlformats.org/officeDocument/2006/customXml" ds:itemID="{CB3E018E-BFB0-480C-A67C-D01DC2CE656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6.xml><?xml version="1.0" encoding="utf-8"?>
<ds:datastoreItem xmlns:ds="http://schemas.openxmlformats.org/officeDocument/2006/customXml" ds:itemID="{D7DE2A7B-DFA6-4EBB-87C5-F15E8C455E7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17.xml><?xml version="1.0" encoding="utf-8"?>
<ds:datastoreItem xmlns:ds="http://schemas.openxmlformats.org/officeDocument/2006/customXml" ds:itemID="{1B251A8E-7CD3-47A2-9301-A8A1CB1747D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8.xml><?xml version="1.0" encoding="utf-8"?>
<ds:datastoreItem xmlns:ds="http://schemas.openxmlformats.org/officeDocument/2006/customXml" ds:itemID="{B98758B8-7B23-40F6-9019-8A04B5E5F4D2}">
  <ds:schemaRefs>
    <ds:schemaRef ds:uri="http://schemas.microsoft.com/sharepoint/v3/contenttype/forms"/>
  </ds:schemaRefs>
</ds:datastoreItem>
</file>

<file path=customXml/itemProps219.xml><?xml version="1.0" encoding="utf-8"?>
<ds:datastoreItem xmlns:ds="http://schemas.openxmlformats.org/officeDocument/2006/customXml" ds:itemID="{0F2C9392-7CA7-4177-9551-CFB0BBF3F19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xml><?xml version="1.0" encoding="utf-8"?>
<ds:datastoreItem xmlns:ds="http://schemas.openxmlformats.org/officeDocument/2006/customXml" ds:itemID="{7B382B87-5D3D-4B16-AFB7-770664B25CD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0.xml><?xml version="1.0" encoding="utf-8"?>
<ds:datastoreItem xmlns:ds="http://schemas.openxmlformats.org/officeDocument/2006/customXml" ds:itemID="{8D5FA83B-1CE3-4417-A4AD-AE1518C676F5}">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1.xml><?xml version="1.0" encoding="utf-8"?>
<ds:datastoreItem xmlns:ds="http://schemas.openxmlformats.org/officeDocument/2006/customXml" ds:itemID="{36E19A04-35C2-4458-9569-DD9D91623439}">
  <ds:schemaRefs>
    <ds:schemaRef ds:uri="http://schemas.microsoft.com/sharepoint/v3/contenttype/forms"/>
  </ds:schemaRefs>
</ds:datastoreItem>
</file>

<file path=customXml/itemProps222.xml><?xml version="1.0" encoding="utf-8"?>
<ds:datastoreItem xmlns:ds="http://schemas.openxmlformats.org/officeDocument/2006/customXml" ds:itemID="{8A3211D5-66FA-4369-B2C4-FE0CC46E6B5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3.xml><?xml version="1.0" encoding="utf-8"?>
<ds:datastoreItem xmlns:ds="http://schemas.openxmlformats.org/officeDocument/2006/customXml" ds:itemID="{A133A3A6-5172-42F2-B8B9-B4BDB764FD5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4.xml><?xml version="1.0" encoding="utf-8"?>
<ds:datastoreItem xmlns:ds="http://schemas.openxmlformats.org/officeDocument/2006/customXml" ds:itemID="{4D48E5FC-900E-4F35-BDA4-76F01231A94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5.xml><?xml version="1.0" encoding="utf-8"?>
<ds:datastoreItem xmlns:ds="http://schemas.openxmlformats.org/officeDocument/2006/customXml" ds:itemID="{41106B51-A4A2-4648-80BE-B62ECC120EB4}">
  <ds:schemaRefs>
    <ds:schemaRef ds:uri="http://schemas.microsoft.com/sharepoint/v3/contenttype/forms"/>
  </ds:schemaRefs>
</ds:datastoreItem>
</file>

<file path=customXml/itemProps226.xml><?xml version="1.0" encoding="utf-8"?>
<ds:datastoreItem xmlns:ds="http://schemas.openxmlformats.org/officeDocument/2006/customXml" ds:itemID="{AD8F3B0F-86A6-477F-9316-0696873F5AFE}">
  <ds:schemaRefs>
    <ds:schemaRef ds:uri="http://schemas.microsoft.com/sharepoint/v3/contenttype/forms"/>
  </ds:schemaRefs>
</ds:datastoreItem>
</file>

<file path=customXml/itemProps227.xml><?xml version="1.0" encoding="utf-8"?>
<ds:datastoreItem xmlns:ds="http://schemas.openxmlformats.org/officeDocument/2006/customXml" ds:itemID="{85D46AB8-FE69-4AA6-862D-24314C4B5BE8}">
  <ds:schemaRefs>
    <ds:schemaRef ds:uri="http://schemas.microsoft.com/sharepoint/v3/contenttype/forms"/>
  </ds:schemaRefs>
</ds:datastoreItem>
</file>

<file path=customXml/itemProps228.xml><?xml version="1.0" encoding="utf-8"?>
<ds:datastoreItem xmlns:ds="http://schemas.openxmlformats.org/officeDocument/2006/customXml" ds:itemID="{C41A6F83-98D5-480B-B9A9-ADA1099CF0B0}">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9.xml><?xml version="1.0" encoding="utf-8"?>
<ds:datastoreItem xmlns:ds="http://schemas.openxmlformats.org/officeDocument/2006/customXml" ds:itemID="{AD4A2C9F-EA6C-404B-8BF9-EE3F408442B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xml><?xml version="1.0" encoding="utf-8"?>
<ds:datastoreItem xmlns:ds="http://schemas.openxmlformats.org/officeDocument/2006/customXml" ds:itemID="{FE595CF6-B2E7-464B-9E94-A2CAC65A8C06}">
  <ds:schemaRefs>
    <ds:schemaRef ds:uri="http://schemas.microsoft.com/sharepoint/v3/contenttype/forms"/>
  </ds:schemaRefs>
</ds:datastoreItem>
</file>

<file path=customXml/itemProps230.xml><?xml version="1.0" encoding="utf-8"?>
<ds:datastoreItem xmlns:ds="http://schemas.openxmlformats.org/officeDocument/2006/customXml" ds:itemID="{FEBE1E42-4429-4513-99B9-8F0C839A6D0B}">
  <ds:schemaRefs>
    <ds:schemaRef ds:uri="http://schemas.microsoft.com/sharepoint/v3/contenttype/forms"/>
  </ds:schemaRefs>
</ds:datastoreItem>
</file>

<file path=customXml/itemProps231.xml><?xml version="1.0" encoding="utf-8"?>
<ds:datastoreItem xmlns:ds="http://schemas.openxmlformats.org/officeDocument/2006/customXml" ds:itemID="{651D04DE-A659-4A43-92ED-D0C7BF14B43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2.xml><?xml version="1.0" encoding="utf-8"?>
<ds:datastoreItem xmlns:ds="http://schemas.openxmlformats.org/officeDocument/2006/customXml" ds:itemID="{14489CE6-80F1-49AD-A31E-2A56A0F6917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3.xml><?xml version="1.0" encoding="utf-8"?>
<ds:datastoreItem xmlns:ds="http://schemas.openxmlformats.org/officeDocument/2006/customXml" ds:itemID="{29D5B181-BFB8-40A5-A76C-4A1F1081B63E}">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4.xml><?xml version="1.0" encoding="utf-8"?>
<ds:datastoreItem xmlns:ds="http://schemas.openxmlformats.org/officeDocument/2006/customXml" ds:itemID="{F72E3586-5261-4A5F-8573-34BDDFF2F4A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5.xml><?xml version="1.0" encoding="utf-8"?>
<ds:datastoreItem xmlns:ds="http://schemas.openxmlformats.org/officeDocument/2006/customXml" ds:itemID="{F777DAB9-7E73-409D-945C-A2BD937B739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6.xml><?xml version="1.0" encoding="utf-8"?>
<ds:datastoreItem xmlns:ds="http://schemas.openxmlformats.org/officeDocument/2006/customXml" ds:itemID="{04AC1A07-A9B6-46C6-9372-CE99704AB4D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7.xml><?xml version="1.0" encoding="utf-8"?>
<ds:datastoreItem xmlns:ds="http://schemas.openxmlformats.org/officeDocument/2006/customXml" ds:itemID="{DE3983CD-05A5-4581-BC3F-63B8265DFB5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8.xml><?xml version="1.0" encoding="utf-8"?>
<ds:datastoreItem xmlns:ds="http://schemas.openxmlformats.org/officeDocument/2006/customXml" ds:itemID="{BEA4368D-E900-4120-9D98-30EBC5D523F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9.xml><?xml version="1.0" encoding="utf-8"?>
<ds:datastoreItem xmlns:ds="http://schemas.openxmlformats.org/officeDocument/2006/customXml" ds:itemID="{3A4A8B26-E1D9-4DB7-AC25-56908F0A5AC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xml><?xml version="1.0" encoding="utf-8"?>
<ds:datastoreItem xmlns:ds="http://schemas.openxmlformats.org/officeDocument/2006/customXml" ds:itemID="{9027383D-DD29-440B-BDEA-2680A8FAAF9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40.xml><?xml version="1.0" encoding="utf-8"?>
<ds:datastoreItem xmlns:ds="http://schemas.openxmlformats.org/officeDocument/2006/customXml" ds:itemID="{2F448C95-2F5D-471E-8446-D4E98DA11AD0}">
  <ds:schemaRefs>
    <ds:schemaRef ds:uri="http://schemas.microsoft.com/sharepoint/v3/contenttype/forms"/>
  </ds:schemaRefs>
</ds:datastoreItem>
</file>

<file path=customXml/itemProps241.xml><?xml version="1.0" encoding="utf-8"?>
<ds:datastoreItem xmlns:ds="http://schemas.openxmlformats.org/officeDocument/2006/customXml" ds:itemID="{AA5C07A7-9866-4CE0-A688-7A40AB7C4126}">
  <ds:schemaRefs>
    <ds:schemaRef ds:uri="http://schemas.microsoft.com/sharepoint/v3/contenttype/forms"/>
  </ds:schemaRefs>
</ds:datastoreItem>
</file>

<file path=customXml/itemProps242.xml><?xml version="1.0" encoding="utf-8"?>
<ds:datastoreItem xmlns:ds="http://schemas.openxmlformats.org/officeDocument/2006/customXml" ds:itemID="{9976BE3A-55D7-498E-9C0C-4479A2EE391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43.xml><?xml version="1.0" encoding="utf-8"?>
<ds:datastoreItem xmlns:ds="http://schemas.openxmlformats.org/officeDocument/2006/customXml" ds:itemID="{314F586F-C983-4609-B9BA-C5C3CF85852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44.xml><?xml version="1.0" encoding="utf-8"?>
<ds:datastoreItem xmlns:ds="http://schemas.openxmlformats.org/officeDocument/2006/customXml" ds:itemID="{26C49BA6-4D78-4C76-9746-5DE6B2FDE34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5.xml><?xml version="1.0" encoding="utf-8"?>
<ds:datastoreItem xmlns:ds="http://schemas.openxmlformats.org/officeDocument/2006/customXml" ds:itemID="{A4AA57BE-292C-4B86-A34F-B5794FFF23FC}">
  <ds:schemaRefs>
    <ds:schemaRef ds:uri="http://schemas.microsoft.com/sharepoint/v3/contenttype/forms"/>
  </ds:schemaRefs>
</ds:datastoreItem>
</file>

<file path=customXml/itemProps246.xml><?xml version="1.0" encoding="utf-8"?>
<ds:datastoreItem xmlns:ds="http://schemas.openxmlformats.org/officeDocument/2006/customXml" ds:itemID="{514C9FC4-8B4B-481C-9C35-E74690A9B753}">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7.xml><?xml version="1.0" encoding="utf-8"?>
<ds:datastoreItem xmlns:ds="http://schemas.openxmlformats.org/officeDocument/2006/customXml" ds:itemID="{10A1037E-2494-45F8-B717-700778F498E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8.xml><?xml version="1.0" encoding="utf-8"?>
<ds:datastoreItem xmlns:ds="http://schemas.openxmlformats.org/officeDocument/2006/customXml" ds:itemID="{EB53A6F9-DD17-4A67-BAC0-EE71E68099EE}">
  <ds:schemaRefs>
    <ds:schemaRef ds:uri="http://schemas.microsoft.com/sharepoint/v3/contenttype/forms"/>
  </ds:schemaRefs>
</ds:datastoreItem>
</file>

<file path=customXml/itemProps249.xml><?xml version="1.0" encoding="utf-8"?>
<ds:datastoreItem xmlns:ds="http://schemas.openxmlformats.org/officeDocument/2006/customXml" ds:itemID="{5EB7DC66-A4D5-4AE0-88B0-8DF45273490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5.xml><?xml version="1.0" encoding="utf-8"?>
<ds:datastoreItem xmlns:ds="http://schemas.openxmlformats.org/officeDocument/2006/customXml" ds:itemID="{0DBC1953-FA08-49CF-945D-D68B59239972}">
  <ds:schemaRefs>
    <ds:schemaRef ds:uri="http://schemas.microsoft.com/sharepoint/v3/contenttype/forms"/>
  </ds:schemaRefs>
</ds:datastoreItem>
</file>

<file path=customXml/itemProps250.xml><?xml version="1.0" encoding="utf-8"?>
<ds:datastoreItem xmlns:ds="http://schemas.openxmlformats.org/officeDocument/2006/customXml" ds:itemID="{D2871220-E28D-44C1-A7A4-9EBBC0FB5DAE}">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1.xml><?xml version="1.0" encoding="utf-8"?>
<ds:datastoreItem xmlns:ds="http://schemas.openxmlformats.org/officeDocument/2006/customXml" ds:itemID="{7AAED560-8F20-422D-918B-AC46DCDB784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52.xml><?xml version="1.0" encoding="utf-8"?>
<ds:datastoreItem xmlns:ds="http://schemas.openxmlformats.org/officeDocument/2006/customXml" ds:itemID="{C95E614B-B697-47A1-B955-A26884012B04}">
  <ds:schemaRefs>
    <ds:schemaRef ds:uri="http://schemas.microsoft.com/sharepoint/v3/contenttype/forms"/>
  </ds:schemaRefs>
</ds:datastoreItem>
</file>

<file path=customXml/itemProps253.xml><?xml version="1.0" encoding="utf-8"?>
<ds:datastoreItem xmlns:ds="http://schemas.openxmlformats.org/officeDocument/2006/customXml" ds:itemID="{642FFA81-89B7-4683-A374-C63F326B14E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54.xml><?xml version="1.0" encoding="utf-8"?>
<ds:datastoreItem xmlns:ds="http://schemas.openxmlformats.org/officeDocument/2006/customXml" ds:itemID="{68AA5503-0F4A-4D7D-8B3E-C9C10583318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55.xml><?xml version="1.0" encoding="utf-8"?>
<ds:datastoreItem xmlns:ds="http://schemas.openxmlformats.org/officeDocument/2006/customXml" ds:itemID="{E00AF991-A226-4C20-8DE6-B1D825746DC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6.xml><?xml version="1.0" encoding="utf-8"?>
<ds:datastoreItem xmlns:ds="http://schemas.openxmlformats.org/officeDocument/2006/customXml" ds:itemID="{280678E5-D2A3-4A73-8366-7DE3F742D19B}">
  <ds:schemaRefs>
    <ds:schemaRef ds:uri="http://schemas.microsoft.com/sharepoint/v3/contenttype/forms"/>
  </ds:schemaRefs>
</ds:datastoreItem>
</file>

<file path=customXml/itemProps257.xml><?xml version="1.0" encoding="utf-8"?>
<ds:datastoreItem xmlns:ds="http://schemas.openxmlformats.org/officeDocument/2006/customXml" ds:itemID="{5294E24B-68D4-4F3D-9091-192538E5BDF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8.xml><?xml version="1.0" encoding="utf-8"?>
<ds:datastoreItem xmlns:ds="http://schemas.openxmlformats.org/officeDocument/2006/customXml" ds:itemID="{CC812A2C-169A-4D33-9BDD-C72B1D9C3681}">
  <ds:schemaRefs>
    <ds:schemaRef ds:uri="http://schemas.microsoft.com/sharepoint/v3/contenttype/forms"/>
  </ds:schemaRefs>
</ds:datastoreItem>
</file>

<file path=customXml/itemProps259.xml><?xml version="1.0" encoding="utf-8"?>
<ds:datastoreItem xmlns:ds="http://schemas.openxmlformats.org/officeDocument/2006/customXml" ds:itemID="{F45C4BB2-F001-48BF-89E2-A87174D670AD}">
  <ds:schemaRefs>
    <ds:schemaRef ds:uri="http://schemas.microsoft.com/sharepoint/v3/contenttype/forms"/>
  </ds:schemaRefs>
</ds:datastoreItem>
</file>

<file path=customXml/itemProps26.xml><?xml version="1.0" encoding="utf-8"?>
<ds:datastoreItem xmlns:ds="http://schemas.openxmlformats.org/officeDocument/2006/customXml" ds:itemID="{3C3E4DBC-9DEF-41E0-9C50-8932AFCEC64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0.xml><?xml version="1.0" encoding="utf-8"?>
<ds:datastoreItem xmlns:ds="http://schemas.openxmlformats.org/officeDocument/2006/customXml" ds:itemID="{237B2498-E7EB-4C20-8FF8-72DC3BCD184E}">
  <ds:schemaRefs>
    <ds:schemaRef ds:uri="http://schemas.microsoft.com/sharepoint/v3/contenttype/forms"/>
  </ds:schemaRefs>
</ds:datastoreItem>
</file>

<file path=customXml/itemProps261.xml><?xml version="1.0" encoding="utf-8"?>
<ds:datastoreItem xmlns:ds="http://schemas.openxmlformats.org/officeDocument/2006/customXml" ds:itemID="{3DEB300F-340F-4798-A2B8-7F5A0F9813A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62.xml><?xml version="1.0" encoding="utf-8"?>
<ds:datastoreItem xmlns:ds="http://schemas.openxmlformats.org/officeDocument/2006/customXml" ds:itemID="{34FEDC0E-961B-426A-80FB-84F8F9FC769E}">
  <ds:schemaRefs>
    <ds:schemaRef ds:uri="http://schemas.microsoft.com/sharepoint/v3/contenttype/forms"/>
  </ds:schemaRefs>
</ds:datastoreItem>
</file>

<file path=customXml/itemProps263.xml><?xml version="1.0" encoding="utf-8"?>
<ds:datastoreItem xmlns:ds="http://schemas.openxmlformats.org/officeDocument/2006/customXml" ds:itemID="{D0A16FBC-EEBE-45AB-8E25-533000567FB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64.xml><?xml version="1.0" encoding="utf-8"?>
<ds:datastoreItem xmlns:ds="http://schemas.openxmlformats.org/officeDocument/2006/customXml" ds:itemID="{E689FBA9-B1C6-4338-8115-D90460B53C1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5.xml><?xml version="1.0" encoding="utf-8"?>
<ds:datastoreItem xmlns:ds="http://schemas.openxmlformats.org/officeDocument/2006/customXml" ds:itemID="{7DF77E8A-78E0-4ECA-B359-A95022B27801}">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6.xml><?xml version="1.0" encoding="utf-8"?>
<ds:datastoreItem xmlns:ds="http://schemas.openxmlformats.org/officeDocument/2006/customXml" ds:itemID="{27E91E77-2883-431D-8420-1B3FE783D97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67.xml><?xml version="1.0" encoding="utf-8"?>
<ds:datastoreItem xmlns:ds="http://schemas.openxmlformats.org/officeDocument/2006/customXml" ds:itemID="{1B07CBA4-8865-4E70-9011-7474D30C1234}">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8.xml><?xml version="1.0" encoding="utf-8"?>
<ds:datastoreItem xmlns:ds="http://schemas.openxmlformats.org/officeDocument/2006/customXml" ds:itemID="{7D4E7A04-4216-45D3-89A5-55D492BDF3C3}">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9.xml><?xml version="1.0" encoding="utf-8"?>
<ds:datastoreItem xmlns:ds="http://schemas.openxmlformats.org/officeDocument/2006/customXml" ds:itemID="{8E4F3FB4-C015-4949-8868-BDD6895E730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xml><?xml version="1.0" encoding="utf-8"?>
<ds:datastoreItem xmlns:ds="http://schemas.openxmlformats.org/officeDocument/2006/customXml" ds:itemID="{073A1FEB-A53F-41A1-865F-A9D5EA8BF303}">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0.xml><?xml version="1.0" encoding="utf-8"?>
<ds:datastoreItem xmlns:ds="http://schemas.openxmlformats.org/officeDocument/2006/customXml" ds:itemID="{AD1D56FE-FABA-46C1-A082-02EB402E77F5}">
  <ds:schemaRefs>
    <ds:schemaRef ds:uri="http://schemas.microsoft.com/sharepoint/v3/contenttype/forms"/>
  </ds:schemaRefs>
</ds:datastoreItem>
</file>

<file path=customXml/itemProps271.xml><?xml version="1.0" encoding="utf-8"?>
<ds:datastoreItem xmlns:ds="http://schemas.openxmlformats.org/officeDocument/2006/customXml" ds:itemID="{322C912E-5FC5-4708-98BF-4417605FE5F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2.xml><?xml version="1.0" encoding="utf-8"?>
<ds:datastoreItem xmlns:ds="http://schemas.openxmlformats.org/officeDocument/2006/customXml" ds:itemID="{6B80CA67-996F-40BC-903A-DFE41C7C9A2F}">
  <ds:schemaRefs>
    <ds:schemaRef ds:uri="http://schemas.microsoft.com/sharepoint/v3/contenttype/forms"/>
  </ds:schemaRefs>
</ds:datastoreItem>
</file>

<file path=customXml/itemProps273.xml><?xml version="1.0" encoding="utf-8"?>
<ds:datastoreItem xmlns:ds="http://schemas.openxmlformats.org/officeDocument/2006/customXml" ds:itemID="{3B6D1AB4-EE52-4719-BD0A-44942366776E}">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4.xml><?xml version="1.0" encoding="utf-8"?>
<ds:datastoreItem xmlns:ds="http://schemas.openxmlformats.org/officeDocument/2006/customXml" ds:itemID="{C726B11F-9A89-4737-979B-A91B868321B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75.xml><?xml version="1.0" encoding="utf-8"?>
<ds:datastoreItem xmlns:ds="http://schemas.openxmlformats.org/officeDocument/2006/customXml" ds:itemID="{F5056F1B-6BB9-489B-9D1A-AE9903A259E6}">
  <ds:schemaRefs>
    <ds:schemaRef ds:uri="http://schemas.microsoft.com/sharepoint/v3/contenttype/forms"/>
  </ds:schemaRefs>
</ds:datastoreItem>
</file>

<file path=customXml/itemProps276.xml><?xml version="1.0" encoding="utf-8"?>
<ds:datastoreItem xmlns:ds="http://schemas.openxmlformats.org/officeDocument/2006/customXml" ds:itemID="{3707A9A7-AF83-4059-91A2-6E7172D991C0}">
  <ds:schemaRefs>
    <ds:schemaRef ds:uri="http://schemas.microsoft.com/sharepoint/v3/contenttype/forms"/>
  </ds:schemaRefs>
</ds:datastoreItem>
</file>

<file path=customXml/itemProps277.xml><?xml version="1.0" encoding="utf-8"?>
<ds:datastoreItem xmlns:ds="http://schemas.openxmlformats.org/officeDocument/2006/customXml" ds:itemID="{B4E0D432-4750-4A8B-8BB0-76A21D579D2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78.xml><?xml version="1.0" encoding="utf-8"?>
<ds:datastoreItem xmlns:ds="http://schemas.openxmlformats.org/officeDocument/2006/customXml" ds:itemID="{F743CD2C-5C05-4A6D-B73B-412393D0A43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9.xml><?xml version="1.0" encoding="utf-8"?>
<ds:datastoreItem xmlns:ds="http://schemas.openxmlformats.org/officeDocument/2006/customXml" ds:itemID="{88F98164-B72A-44EE-BD98-E7FDE879A2E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xml><?xml version="1.0" encoding="utf-8"?>
<ds:datastoreItem xmlns:ds="http://schemas.openxmlformats.org/officeDocument/2006/customXml" ds:itemID="{805D1F0B-EE62-4EA3-820A-66C6832DEE81}">
  <ds:schemaRefs>
    <ds:schemaRef ds:uri="http://schemas.microsoft.com/sharepoint/v3/contenttype/forms"/>
  </ds:schemaRefs>
</ds:datastoreItem>
</file>

<file path=customXml/itemProps280.xml><?xml version="1.0" encoding="utf-8"?>
<ds:datastoreItem xmlns:ds="http://schemas.openxmlformats.org/officeDocument/2006/customXml" ds:itemID="{7B3C2BE5-7511-4022-B7BF-63065FDB393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81.xml><?xml version="1.0" encoding="utf-8"?>
<ds:datastoreItem xmlns:ds="http://schemas.openxmlformats.org/officeDocument/2006/customXml" ds:itemID="{09A8B096-F849-44CE-B3EF-236C3994483B}">
  <ds:schemaRefs>
    <ds:schemaRef ds:uri="http://schemas.microsoft.com/sharepoint/v3/contenttype/forms"/>
  </ds:schemaRefs>
</ds:datastoreItem>
</file>

<file path=customXml/itemProps282.xml><?xml version="1.0" encoding="utf-8"?>
<ds:datastoreItem xmlns:ds="http://schemas.openxmlformats.org/officeDocument/2006/customXml" ds:itemID="{7D36A98F-77F5-4138-AC41-CDF457D2E39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83.xml><?xml version="1.0" encoding="utf-8"?>
<ds:datastoreItem xmlns:ds="http://schemas.openxmlformats.org/officeDocument/2006/customXml" ds:itemID="{C01396D6-DF67-4744-A1CB-4D2D0AFFA6B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84.xml><?xml version="1.0" encoding="utf-8"?>
<ds:datastoreItem xmlns:ds="http://schemas.openxmlformats.org/officeDocument/2006/customXml" ds:itemID="{69D45175-A625-4EB3-B447-9AA86E50B41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85.xml><?xml version="1.0" encoding="utf-8"?>
<ds:datastoreItem xmlns:ds="http://schemas.openxmlformats.org/officeDocument/2006/customXml" ds:itemID="{EFB5A169-2BFE-4818-BEDF-0FE4BD331EC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6.xml><?xml version="1.0" encoding="utf-8"?>
<ds:datastoreItem xmlns:ds="http://schemas.openxmlformats.org/officeDocument/2006/customXml" ds:itemID="{3B3CC5AB-0845-45AA-B799-A3DCAE5CB6C3}">
  <ds:schemaRefs>
    <ds:schemaRef ds:uri="http://schemas.microsoft.com/sharepoint/v3/contenttype/forms"/>
  </ds:schemaRefs>
</ds:datastoreItem>
</file>

<file path=customXml/itemProps287.xml><?xml version="1.0" encoding="utf-8"?>
<ds:datastoreItem xmlns:ds="http://schemas.openxmlformats.org/officeDocument/2006/customXml" ds:itemID="{6DEECAB4-581A-4A1D-B5B0-1C6C29DAD2CB}">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8.xml><?xml version="1.0" encoding="utf-8"?>
<ds:datastoreItem xmlns:ds="http://schemas.openxmlformats.org/officeDocument/2006/customXml" ds:itemID="{FC4AE9D7-B02E-4E9D-A69F-461EB1497B5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9.xml><?xml version="1.0" encoding="utf-8"?>
<ds:datastoreItem xmlns:ds="http://schemas.openxmlformats.org/officeDocument/2006/customXml" ds:itemID="{90DA11AC-6AF2-486F-B7C7-DE9CD90C3268}">
  <ds:schemaRefs>
    <ds:schemaRef ds:uri="http://schemas.microsoft.com/sharepoint/v3/contenttype/forms"/>
  </ds:schemaRefs>
</ds:datastoreItem>
</file>

<file path=customXml/itemProps29.xml><?xml version="1.0" encoding="utf-8"?>
<ds:datastoreItem xmlns:ds="http://schemas.openxmlformats.org/officeDocument/2006/customXml" ds:itemID="{D87B064B-7AE9-4025-B7D5-485F52720EB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0.xml><?xml version="1.0" encoding="utf-8"?>
<ds:datastoreItem xmlns:ds="http://schemas.openxmlformats.org/officeDocument/2006/customXml" ds:itemID="{21AD4175-664C-4029-9E40-9E32786021E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1.xml><?xml version="1.0" encoding="utf-8"?>
<ds:datastoreItem xmlns:ds="http://schemas.openxmlformats.org/officeDocument/2006/customXml" ds:itemID="{F24D4EE9-68FD-41BC-AB22-5A98FAFDDE04}">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2.xml><?xml version="1.0" encoding="utf-8"?>
<ds:datastoreItem xmlns:ds="http://schemas.openxmlformats.org/officeDocument/2006/customXml" ds:itemID="{BE160854-9A79-483F-96BF-C423F242DE2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3.xml><?xml version="1.0" encoding="utf-8"?>
<ds:datastoreItem xmlns:ds="http://schemas.openxmlformats.org/officeDocument/2006/customXml" ds:itemID="{05D86711-0367-4C5C-915F-3719E003E6A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94.xml><?xml version="1.0" encoding="utf-8"?>
<ds:datastoreItem xmlns:ds="http://schemas.openxmlformats.org/officeDocument/2006/customXml" ds:itemID="{EA9803F1-F3B4-4FF3-95D1-AA1631ED7275}">
  <ds:schemaRefs>
    <ds:schemaRef ds:uri="http://schemas.microsoft.com/sharepoint/v3/contenttype/forms"/>
  </ds:schemaRefs>
</ds:datastoreItem>
</file>

<file path=customXml/itemProps295.xml><?xml version="1.0" encoding="utf-8"?>
<ds:datastoreItem xmlns:ds="http://schemas.openxmlformats.org/officeDocument/2006/customXml" ds:itemID="{414FE48B-11B5-43FE-B9D8-D1917A32DC0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6.xml><?xml version="1.0" encoding="utf-8"?>
<ds:datastoreItem xmlns:ds="http://schemas.openxmlformats.org/officeDocument/2006/customXml" ds:itemID="{07F93A1D-55AF-454E-80E2-6BD477E87DC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97.xml><?xml version="1.0" encoding="utf-8"?>
<ds:datastoreItem xmlns:ds="http://schemas.openxmlformats.org/officeDocument/2006/customXml" ds:itemID="{1BD3C9B7-B1C4-4F3A-8582-8EA00D4D1B97}">
  <ds:schemaRefs>
    <ds:schemaRef ds:uri="http://schemas.microsoft.com/sharepoint/v3/contenttype/forms"/>
  </ds:schemaRefs>
</ds:datastoreItem>
</file>

<file path=customXml/itemProps298.xml><?xml version="1.0" encoding="utf-8"?>
<ds:datastoreItem xmlns:ds="http://schemas.openxmlformats.org/officeDocument/2006/customXml" ds:itemID="{19FCEAD9-738E-4449-ADAC-928B3625A16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9.xml><?xml version="1.0" encoding="utf-8"?>
<ds:datastoreItem xmlns:ds="http://schemas.openxmlformats.org/officeDocument/2006/customXml" ds:itemID="{ADE5D228-269E-4C97-ABEF-4A87A179C6C0}">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7566841-2BE3-4150-93DB-7D02BF674175}">
  <ds:schemaRefs>
    <ds:schemaRef ds:uri="http://schemas.microsoft.com/sharepoint/v3/contenttype/forms"/>
  </ds:schemaRefs>
</ds:datastoreItem>
</file>

<file path=customXml/itemProps30.xml><?xml version="1.0" encoding="utf-8"?>
<ds:datastoreItem xmlns:ds="http://schemas.openxmlformats.org/officeDocument/2006/customXml" ds:itemID="{6BBA7A0E-292E-40EB-B2D1-F279129FBF4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00.xml><?xml version="1.0" encoding="utf-8"?>
<ds:datastoreItem xmlns:ds="http://schemas.openxmlformats.org/officeDocument/2006/customXml" ds:itemID="{618E1085-4121-43FE-AD36-139FC5E2DBE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01.xml><?xml version="1.0" encoding="utf-8"?>
<ds:datastoreItem xmlns:ds="http://schemas.openxmlformats.org/officeDocument/2006/customXml" ds:itemID="{FE597A96-868A-43B9-BABD-E19029CCB45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2.xml><?xml version="1.0" encoding="utf-8"?>
<ds:datastoreItem xmlns:ds="http://schemas.openxmlformats.org/officeDocument/2006/customXml" ds:itemID="{DD4FBD1B-CEAB-4EE6-908F-4FDECF3D3A6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03.xml><?xml version="1.0" encoding="utf-8"?>
<ds:datastoreItem xmlns:ds="http://schemas.openxmlformats.org/officeDocument/2006/customXml" ds:itemID="{E4DB43A1-7A03-4292-81F5-8C3576A1B46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4.xml><?xml version="1.0" encoding="utf-8"?>
<ds:datastoreItem xmlns:ds="http://schemas.openxmlformats.org/officeDocument/2006/customXml" ds:itemID="{1DAF8F1F-3B63-4A2E-887F-2459409757D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5.xml><?xml version="1.0" encoding="utf-8"?>
<ds:datastoreItem xmlns:ds="http://schemas.openxmlformats.org/officeDocument/2006/customXml" ds:itemID="{FDF1853C-9BBD-4B46-BA8A-088B8D36B6A0}">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06.xml><?xml version="1.0" encoding="utf-8"?>
<ds:datastoreItem xmlns:ds="http://schemas.openxmlformats.org/officeDocument/2006/customXml" ds:itemID="{13366B08-7C88-4F25-85E5-5B9E3269EF6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7.xml><?xml version="1.0" encoding="utf-8"?>
<ds:datastoreItem xmlns:ds="http://schemas.openxmlformats.org/officeDocument/2006/customXml" ds:itemID="{748A6531-E851-471A-A962-DB31F561A24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8.xml><?xml version="1.0" encoding="utf-8"?>
<ds:datastoreItem xmlns:ds="http://schemas.openxmlformats.org/officeDocument/2006/customXml" ds:itemID="{F7ED6595-2560-4ED9-A0FF-D041FEFEE5EC}">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9.xml><?xml version="1.0" encoding="utf-8"?>
<ds:datastoreItem xmlns:ds="http://schemas.openxmlformats.org/officeDocument/2006/customXml" ds:itemID="{E394541C-ADB3-4ED1-98F9-A0E68702DE1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1.xml><?xml version="1.0" encoding="utf-8"?>
<ds:datastoreItem xmlns:ds="http://schemas.openxmlformats.org/officeDocument/2006/customXml" ds:itemID="{BB07EC84-96EC-403D-82BB-B434DD6EC62B}">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10.xml><?xml version="1.0" encoding="utf-8"?>
<ds:datastoreItem xmlns:ds="http://schemas.openxmlformats.org/officeDocument/2006/customXml" ds:itemID="{6024DC46-C984-4149-B07D-A20B56FCA6BC}">
  <ds:schemaRefs>
    <ds:schemaRef ds:uri="1667580b-a2ce-4bc6-8f75-af2409d42bec"/>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11.xml><?xml version="1.0" encoding="utf-8"?>
<ds:datastoreItem xmlns:ds="http://schemas.openxmlformats.org/officeDocument/2006/customXml" ds:itemID="{B0BBBB01-D40A-4B5A-A44F-B169C1B4A80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12.xml><?xml version="1.0" encoding="utf-8"?>
<ds:datastoreItem xmlns:ds="http://schemas.openxmlformats.org/officeDocument/2006/customXml" ds:itemID="{7B217295-11FF-4E6B-992A-AEA7C5B72401}">
  <ds:schemaRefs>
    <ds:schemaRef ds:uri="http://schemas.microsoft.com/sharepoint/v3/contenttype/forms"/>
  </ds:schemaRefs>
</ds:datastoreItem>
</file>

<file path=customXml/itemProps32.xml><?xml version="1.0" encoding="utf-8"?>
<ds:datastoreItem xmlns:ds="http://schemas.openxmlformats.org/officeDocument/2006/customXml" ds:itemID="{488719A9-E321-40CE-8E42-D853AFA8A6B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3.xml><?xml version="1.0" encoding="utf-8"?>
<ds:datastoreItem xmlns:ds="http://schemas.openxmlformats.org/officeDocument/2006/customXml" ds:itemID="{4C6C4348-5978-4413-A390-8CABB835550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4.xml><?xml version="1.0" encoding="utf-8"?>
<ds:datastoreItem xmlns:ds="http://schemas.openxmlformats.org/officeDocument/2006/customXml" ds:itemID="{5EF73085-F229-4FE0-9448-B7A86F73095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5.xml><?xml version="1.0" encoding="utf-8"?>
<ds:datastoreItem xmlns:ds="http://schemas.openxmlformats.org/officeDocument/2006/customXml" ds:itemID="{5C087925-DC18-474D-9894-8DCDFF66532F}">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6.xml><?xml version="1.0" encoding="utf-8"?>
<ds:datastoreItem xmlns:ds="http://schemas.openxmlformats.org/officeDocument/2006/customXml" ds:itemID="{937E6EDE-5AF4-4F02-A27E-A048E12CD4C2}">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7.xml><?xml version="1.0" encoding="utf-8"?>
<ds:datastoreItem xmlns:ds="http://schemas.openxmlformats.org/officeDocument/2006/customXml" ds:itemID="{A44CF630-4367-43CA-964E-794BC23E5A55}">
  <ds:schemaRefs>
    <ds:schemaRef ds:uri="http://schemas.microsoft.com/sharepoint/v3"/>
    <ds:schemaRef ds:uri="http://schemas.microsoft.com/office/2006/metadata/properties"/>
    <ds:schemaRef ds:uri="1667580b-a2ce-4bc6-8f75-af2409d42bec"/>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b998ab25-4ae6-41b8-a5eb-08ef4d1708da"/>
    <ds:schemaRef ds:uri="http://purl.org/dc/elements/1.1/"/>
    <ds:schemaRef ds:uri="http://www.w3.org/XML/1998/namespace"/>
    <ds:schemaRef ds:uri="http://purl.org/dc/terms/"/>
  </ds:schemaRefs>
</ds:datastoreItem>
</file>

<file path=customXml/itemProps38.xml><?xml version="1.0" encoding="utf-8"?>
<ds:datastoreItem xmlns:ds="http://schemas.openxmlformats.org/officeDocument/2006/customXml" ds:itemID="{0583C781-1F2A-476D-B68D-0A8E55F8608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9.xml><?xml version="1.0" encoding="utf-8"?>
<ds:datastoreItem xmlns:ds="http://schemas.openxmlformats.org/officeDocument/2006/customXml" ds:itemID="{F65F67A5-6B60-4AE8-926A-DDE01A102FEB}">
  <ds:schemaRefs>
    <ds:schemaRef ds:uri="http://schemas.microsoft.com/sharepoint/v3/contenttype/forms"/>
  </ds:schemaRefs>
</ds:datastoreItem>
</file>

<file path=customXml/itemProps4.xml><?xml version="1.0" encoding="utf-8"?>
<ds:datastoreItem xmlns:ds="http://schemas.openxmlformats.org/officeDocument/2006/customXml" ds:itemID="{84ACC23C-4A81-47AD-9685-9EFCDAFB1BC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0.xml><?xml version="1.0" encoding="utf-8"?>
<ds:datastoreItem xmlns:ds="http://schemas.openxmlformats.org/officeDocument/2006/customXml" ds:itemID="{960EFC15-2888-482A-A7E5-21EA17BA4EF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1.xml><?xml version="1.0" encoding="utf-8"?>
<ds:datastoreItem xmlns:ds="http://schemas.openxmlformats.org/officeDocument/2006/customXml" ds:itemID="{F03E6EA9-EDC1-4E6C-ABCC-85AEB361716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2.xml><?xml version="1.0" encoding="utf-8"?>
<ds:datastoreItem xmlns:ds="http://schemas.openxmlformats.org/officeDocument/2006/customXml" ds:itemID="{9AC3E938-CC2B-455A-B360-657D2D996075}">
  <ds:schemaRefs>
    <ds:schemaRef ds:uri="http://schemas.microsoft.com/sharepoint/v3/contenttype/forms"/>
  </ds:schemaRefs>
</ds:datastoreItem>
</file>

<file path=customXml/itemProps43.xml><?xml version="1.0" encoding="utf-8"?>
<ds:datastoreItem xmlns:ds="http://schemas.openxmlformats.org/officeDocument/2006/customXml" ds:itemID="{A79B3843-3516-44D8-8DB9-F4788FE92A8F}">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4.xml><?xml version="1.0" encoding="utf-8"?>
<ds:datastoreItem xmlns:ds="http://schemas.openxmlformats.org/officeDocument/2006/customXml" ds:itemID="{1F5D50F0-F033-4BAF-9211-CEED9562E03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5.xml><?xml version="1.0" encoding="utf-8"?>
<ds:datastoreItem xmlns:ds="http://schemas.openxmlformats.org/officeDocument/2006/customXml" ds:itemID="{9E38BF4A-8453-4E42-99DA-5D0B790B2247}">
  <ds:schemaRefs>
    <ds:schemaRef ds:uri="http://schemas.microsoft.com/sharepoint/v3/contenttype/forms"/>
  </ds:schemaRefs>
</ds:datastoreItem>
</file>

<file path=customXml/itemProps46.xml><?xml version="1.0" encoding="utf-8"?>
<ds:datastoreItem xmlns:ds="http://schemas.openxmlformats.org/officeDocument/2006/customXml" ds:itemID="{7CAA8AEA-6C07-4EB9-BEB3-D1FEAE56D4C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7.xml><?xml version="1.0" encoding="utf-8"?>
<ds:datastoreItem xmlns:ds="http://schemas.openxmlformats.org/officeDocument/2006/customXml" ds:itemID="{0EDB1BD4-078A-4977-B976-5561E7711301}">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8.xml><?xml version="1.0" encoding="utf-8"?>
<ds:datastoreItem xmlns:ds="http://schemas.openxmlformats.org/officeDocument/2006/customXml" ds:itemID="{52CE7610-5ED8-420C-9010-DE976C22B9E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9.xml><?xml version="1.0" encoding="utf-8"?>
<ds:datastoreItem xmlns:ds="http://schemas.openxmlformats.org/officeDocument/2006/customXml" ds:itemID="{BFD48BF1-9DD0-4D34-B610-71E714F95B2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76CE2583-D10A-49BD-B9B9-CA4F1307E2AA}">
  <ds:schemaRefs>
    <ds:schemaRef ds:uri="http://schemas.microsoft.com/sharepoint/v3/contenttype/forms"/>
  </ds:schemaRefs>
</ds:datastoreItem>
</file>

<file path=customXml/itemProps50.xml><?xml version="1.0" encoding="utf-8"?>
<ds:datastoreItem xmlns:ds="http://schemas.openxmlformats.org/officeDocument/2006/customXml" ds:itemID="{B9020BAE-72E6-4855-BFD5-2C4E4BE7ED56}">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1.xml><?xml version="1.0" encoding="utf-8"?>
<ds:datastoreItem xmlns:ds="http://schemas.openxmlformats.org/officeDocument/2006/customXml" ds:itemID="{3B415CF5-55D5-4B90-B07B-9A3599AD9873}">
  <ds:schemaRefs>
    <ds:schemaRef ds:uri="http://schemas.microsoft.com/sharepoint/v3/contenttype/forms"/>
  </ds:schemaRefs>
</ds:datastoreItem>
</file>

<file path=customXml/itemProps52.xml><?xml version="1.0" encoding="utf-8"?>
<ds:datastoreItem xmlns:ds="http://schemas.openxmlformats.org/officeDocument/2006/customXml" ds:itemID="{6D74F9D6-AC81-4E73-B914-20E2FB4309C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3.xml><?xml version="1.0" encoding="utf-8"?>
<ds:datastoreItem xmlns:ds="http://schemas.openxmlformats.org/officeDocument/2006/customXml" ds:itemID="{D2539715-D1CA-4B8F-BE5A-CC771E91CD3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4.xml><?xml version="1.0" encoding="utf-8"?>
<ds:datastoreItem xmlns:ds="http://schemas.openxmlformats.org/officeDocument/2006/customXml" ds:itemID="{C4486055-679C-452E-9AC7-32777D364020}">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5.xml><?xml version="1.0" encoding="utf-8"?>
<ds:datastoreItem xmlns:ds="http://schemas.openxmlformats.org/officeDocument/2006/customXml" ds:itemID="{EEB54E2A-12FA-482F-8162-398468454C6D}">
  <ds:schemaRefs>
    <ds:schemaRef ds:uri="http://schemas.microsoft.com/sharepoint/v3/contenttype/forms"/>
  </ds:schemaRefs>
</ds:datastoreItem>
</file>

<file path=customXml/itemProps56.xml><?xml version="1.0" encoding="utf-8"?>
<ds:datastoreItem xmlns:ds="http://schemas.openxmlformats.org/officeDocument/2006/customXml" ds:itemID="{7A3845F2-EEE3-435E-8D2D-AD928ABFE8D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7.xml><?xml version="1.0" encoding="utf-8"?>
<ds:datastoreItem xmlns:ds="http://schemas.openxmlformats.org/officeDocument/2006/customXml" ds:itemID="{3DB70174-8B61-4E2E-833B-9482C7935814}">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8.xml><?xml version="1.0" encoding="utf-8"?>
<ds:datastoreItem xmlns:ds="http://schemas.openxmlformats.org/officeDocument/2006/customXml" ds:itemID="{836DB8D7-82F6-4C09-A96C-FEF25034254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9.xml><?xml version="1.0" encoding="utf-8"?>
<ds:datastoreItem xmlns:ds="http://schemas.openxmlformats.org/officeDocument/2006/customXml" ds:itemID="{E81AC734-363B-4DB7-972E-FC70B4FE7D57}">
  <ds:schemaRefs>
    <ds:schemaRef ds:uri="http://schemas.microsoft.com/sharepoint/v3/contenttype/forms"/>
  </ds:schemaRefs>
</ds:datastoreItem>
</file>

<file path=customXml/itemProps6.xml><?xml version="1.0" encoding="utf-8"?>
<ds:datastoreItem xmlns:ds="http://schemas.openxmlformats.org/officeDocument/2006/customXml" ds:itemID="{AAE2AFA5-6BC7-44F4-8687-CD626BCF0C72}">
  <ds:schemaRefs>
    <ds:schemaRef ds:uri="http://schemas.microsoft.com/sharepoint/v3/contenttype/forms"/>
  </ds:schemaRefs>
</ds:datastoreItem>
</file>

<file path=customXml/itemProps60.xml><?xml version="1.0" encoding="utf-8"?>
<ds:datastoreItem xmlns:ds="http://schemas.openxmlformats.org/officeDocument/2006/customXml" ds:itemID="{FD542F32-1703-4869-B693-B95EC792B46C}">
  <ds:schemaRefs>
    <ds:schemaRef ds:uri="http://schemas.microsoft.com/sharepoint/v3/contenttype/forms"/>
  </ds:schemaRefs>
</ds:datastoreItem>
</file>

<file path=customXml/itemProps61.xml><?xml version="1.0" encoding="utf-8"?>
<ds:datastoreItem xmlns:ds="http://schemas.openxmlformats.org/officeDocument/2006/customXml" ds:itemID="{BD7F0F48-5253-40A3-BAF0-6725A219A9D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2.xml><?xml version="1.0" encoding="utf-8"?>
<ds:datastoreItem xmlns:ds="http://schemas.openxmlformats.org/officeDocument/2006/customXml" ds:itemID="{6CE046CA-F522-4C06-AABD-B7235FCB57F9}">
  <ds:schemaRefs>
    <ds:schemaRef ds:uri="http://schemas.microsoft.com/sharepoint/v3/contenttype/forms"/>
  </ds:schemaRefs>
</ds:datastoreItem>
</file>

<file path=customXml/itemProps63.xml><?xml version="1.0" encoding="utf-8"?>
<ds:datastoreItem xmlns:ds="http://schemas.openxmlformats.org/officeDocument/2006/customXml" ds:itemID="{10BB06BC-A77F-41C9-9647-F08273DF25F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4.xml><?xml version="1.0" encoding="utf-8"?>
<ds:datastoreItem xmlns:ds="http://schemas.openxmlformats.org/officeDocument/2006/customXml" ds:itemID="{1DD78A13-FFEE-4977-B302-5A19C2C474F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5.xml><?xml version="1.0" encoding="utf-8"?>
<ds:datastoreItem xmlns:ds="http://schemas.openxmlformats.org/officeDocument/2006/customXml" ds:itemID="{37F47F0C-9F10-45A5-9632-33B18B60DF26}">
  <ds:schemaRefs>
    <ds:schemaRef ds:uri="http://schemas.microsoft.com/sharepoint/v3/contenttype/forms"/>
  </ds:schemaRefs>
</ds:datastoreItem>
</file>

<file path=customXml/itemProps66.xml><?xml version="1.0" encoding="utf-8"?>
<ds:datastoreItem xmlns:ds="http://schemas.openxmlformats.org/officeDocument/2006/customXml" ds:itemID="{65CCA17B-4F40-4E7D-9BA4-45F64C928E2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7.xml><?xml version="1.0" encoding="utf-8"?>
<ds:datastoreItem xmlns:ds="http://schemas.openxmlformats.org/officeDocument/2006/customXml" ds:itemID="{3F640001-CD71-4C05-A4B9-E27E797B3A0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68.xml><?xml version="1.0" encoding="utf-8"?>
<ds:datastoreItem xmlns:ds="http://schemas.openxmlformats.org/officeDocument/2006/customXml" ds:itemID="{2C1B6DD0-403C-4205-A9A3-ECA56533AAA3}">
  <ds:schemaRefs>
    <ds:schemaRef ds:uri="http://schemas.microsoft.com/sharepoint/v3/contenttype/forms"/>
  </ds:schemaRefs>
</ds:datastoreItem>
</file>

<file path=customXml/itemProps69.xml><?xml version="1.0" encoding="utf-8"?>
<ds:datastoreItem xmlns:ds="http://schemas.openxmlformats.org/officeDocument/2006/customXml" ds:itemID="{D61CAF65-58E4-48C6-B045-8BB1FF4603B3}">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xml><?xml version="1.0" encoding="utf-8"?>
<ds:datastoreItem xmlns:ds="http://schemas.openxmlformats.org/officeDocument/2006/customXml" ds:itemID="{C074EBBA-965A-4CBF-A491-078F01354EE6}">
  <ds:schemaRefs>
    <ds:schemaRef ds:uri="http://schemas.microsoft.com/sharepoint/v3/contenttype/forms"/>
  </ds:schemaRefs>
</ds:datastoreItem>
</file>

<file path=customXml/itemProps70.xml><?xml version="1.0" encoding="utf-8"?>
<ds:datastoreItem xmlns:ds="http://schemas.openxmlformats.org/officeDocument/2006/customXml" ds:itemID="{ED6A53EC-1CC1-4C7D-961A-BD044696740A}">
  <ds:schemaRefs>
    <ds:schemaRef ds:uri="http://schemas.microsoft.com/sharepoint/v3/contenttype/forms"/>
  </ds:schemaRefs>
</ds:datastoreItem>
</file>

<file path=customXml/itemProps71.xml><?xml version="1.0" encoding="utf-8"?>
<ds:datastoreItem xmlns:ds="http://schemas.openxmlformats.org/officeDocument/2006/customXml" ds:itemID="{EB6A5B2E-8715-4D5B-AB4E-AC5BDAC4065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2.xml><?xml version="1.0" encoding="utf-8"?>
<ds:datastoreItem xmlns:ds="http://schemas.openxmlformats.org/officeDocument/2006/customXml" ds:itemID="{57368A63-8D43-4794-8FD6-BA038FCB62C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3.xml><?xml version="1.0" encoding="utf-8"?>
<ds:datastoreItem xmlns:ds="http://schemas.openxmlformats.org/officeDocument/2006/customXml" ds:itemID="{02A74D36-A83D-4824-90D2-F7E2E7C81660}">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4.xml><?xml version="1.0" encoding="utf-8"?>
<ds:datastoreItem xmlns:ds="http://schemas.openxmlformats.org/officeDocument/2006/customXml" ds:itemID="{74504575-11F8-4732-A5FA-369BE63A338F}">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5.xml><?xml version="1.0" encoding="utf-8"?>
<ds:datastoreItem xmlns:ds="http://schemas.openxmlformats.org/officeDocument/2006/customXml" ds:itemID="{F8344A97-8905-4BFC-939A-26481AE4CF6F}">
  <ds:schemaRefs>
    <ds:schemaRef ds:uri="http://schemas.microsoft.com/sharepoint/v3/contenttype/forms"/>
  </ds:schemaRefs>
</ds:datastoreItem>
</file>

<file path=customXml/itemProps76.xml><?xml version="1.0" encoding="utf-8"?>
<ds:datastoreItem xmlns:ds="http://schemas.openxmlformats.org/officeDocument/2006/customXml" ds:itemID="{8F2F4043-C67E-4082-BBEA-8812F719AADA}">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7.xml><?xml version="1.0" encoding="utf-8"?>
<ds:datastoreItem xmlns:ds="http://schemas.openxmlformats.org/officeDocument/2006/customXml" ds:itemID="{0A86BC0D-E603-4F0E-8514-4BA7DBD6674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8.xml><?xml version="1.0" encoding="utf-8"?>
<ds:datastoreItem xmlns:ds="http://schemas.openxmlformats.org/officeDocument/2006/customXml" ds:itemID="{06B74561-423F-45E9-90C3-6A99D70E131F}">
  <ds:schemaRefs>
    <ds:schemaRef ds:uri="http://schemas.microsoft.com/sharepoint/v3/contenttype/forms"/>
  </ds:schemaRefs>
</ds:datastoreItem>
</file>

<file path=customXml/itemProps79.xml><?xml version="1.0" encoding="utf-8"?>
<ds:datastoreItem xmlns:ds="http://schemas.openxmlformats.org/officeDocument/2006/customXml" ds:itemID="{92C41C40-0DB1-4CF7-9565-B315DF25773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xml><?xml version="1.0" encoding="utf-8"?>
<ds:datastoreItem xmlns:ds="http://schemas.openxmlformats.org/officeDocument/2006/customXml" ds:itemID="{49EF2B1A-B36C-43F0-9663-E94A0C9DDAF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0.xml><?xml version="1.0" encoding="utf-8"?>
<ds:datastoreItem xmlns:ds="http://schemas.openxmlformats.org/officeDocument/2006/customXml" ds:itemID="{66860BD6-5AD0-412B-9F6D-47E8971354D3}">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1.xml><?xml version="1.0" encoding="utf-8"?>
<ds:datastoreItem xmlns:ds="http://schemas.openxmlformats.org/officeDocument/2006/customXml" ds:itemID="{264726BF-C92D-4529-8942-ED39C4B48D30}">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2.xml><?xml version="1.0" encoding="utf-8"?>
<ds:datastoreItem xmlns:ds="http://schemas.openxmlformats.org/officeDocument/2006/customXml" ds:itemID="{71EBDD56-1A5C-4735-828C-11D6804FCECB}">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3.xml><?xml version="1.0" encoding="utf-8"?>
<ds:datastoreItem xmlns:ds="http://schemas.openxmlformats.org/officeDocument/2006/customXml" ds:itemID="{45D2804B-12B7-4834-B6ED-D9A1A30CDC74}">
  <ds:schemaRefs>
    <ds:schemaRef ds:uri="http://schemas.microsoft.com/sharepoint/v3/contenttype/forms"/>
  </ds:schemaRefs>
</ds:datastoreItem>
</file>

<file path=customXml/itemProps84.xml><?xml version="1.0" encoding="utf-8"?>
<ds:datastoreItem xmlns:ds="http://schemas.openxmlformats.org/officeDocument/2006/customXml" ds:itemID="{E00EB2D4-F3E1-4842-9EBD-EAF39F1A3F8A}">
  <ds:schemaRefs>
    <ds:schemaRef ds:uri="http://schemas.microsoft.com/sharepoint/v3/contenttype/forms"/>
  </ds:schemaRefs>
</ds:datastoreItem>
</file>

<file path=customXml/itemProps85.xml><?xml version="1.0" encoding="utf-8"?>
<ds:datastoreItem xmlns:ds="http://schemas.openxmlformats.org/officeDocument/2006/customXml" ds:itemID="{AC6FE720-2C79-4DE0-87FA-C4069C3C0C3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6.xml><?xml version="1.0" encoding="utf-8"?>
<ds:datastoreItem xmlns:ds="http://schemas.openxmlformats.org/officeDocument/2006/customXml" ds:itemID="{9C09D9D6-9C1E-4740-B21F-7D5C98FDD8C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7.xml><?xml version="1.0" encoding="utf-8"?>
<ds:datastoreItem xmlns:ds="http://schemas.openxmlformats.org/officeDocument/2006/customXml" ds:itemID="{12A30155-876D-4094-AA2E-D8F21230944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8.xml><?xml version="1.0" encoding="utf-8"?>
<ds:datastoreItem xmlns:ds="http://schemas.openxmlformats.org/officeDocument/2006/customXml" ds:itemID="{695FFE93-1267-40AC-B71A-6D83BC53B60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9.xml><?xml version="1.0" encoding="utf-8"?>
<ds:datastoreItem xmlns:ds="http://schemas.openxmlformats.org/officeDocument/2006/customXml" ds:itemID="{33BAD419-AFF9-44C8-B068-6809C5A2C9A1}">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xml><?xml version="1.0" encoding="utf-8"?>
<ds:datastoreItem xmlns:ds="http://schemas.openxmlformats.org/officeDocument/2006/customXml" ds:itemID="{05D0D27E-6C94-43F1-809B-DFE53B75CFAF}">
  <ds:schemaRefs>
    <ds:schemaRef ds:uri="http://schemas.microsoft.com/sharepoint/v3/contenttype/forms"/>
  </ds:schemaRefs>
</ds:datastoreItem>
</file>

<file path=customXml/itemProps90.xml><?xml version="1.0" encoding="utf-8"?>
<ds:datastoreItem xmlns:ds="http://schemas.openxmlformats.org/officeDocument/2006/customXml" ds:itemID="{11695D14-3F31-483D-A15A-F08EAE77041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1.xml><?xml version="1.0" encoding="utf-8"?>
<ds:datastoreItem xmlns:ds="http://schemas.openxmlformats.org/officeDocument/2006/customXml" ds:itemID="{E4F1D427-EEAF-445B-88B3-1AFDB7F5D924}">
  <ds:schemaRefs>
    <ds:schemaRef ds:uri="http://schemas.microsoft.com/sharepoint/v3/contenttype/forms"/>
  </ds:schemaRefs>
</ds:datastoreItem>
</file>

<file path=customXml/itemProps92.xml><?xml version="1.0" encoding="utf-8"?>
<ds:datastoreItem xmlns:ds="http://schemas.openxmlformats.org/officeDocument/2006/customXml" ds:itemID="{2DFF5EF1-416E-408F-9F03-09C77226E84A}">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3.xml><?xml version="1.0" encoding="utf-8"?>
<ds:datastoreItem xmlns:ds="http://schemas.openxmlformats.org/officeDocument/2006/customXml" ds:itemID="{071A3D6C-892C-4D3E-85BD-CFEA2FE2EAA0}">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4.xml><?xml version="1.0" encoding="utf-8"?>
<ds:datastoreItem xmlns:ds="http://schemas.openxmlformats.org/officeDocument/2006/customXml" ds:itemID="{FC77D85A-70E3-4B33-9AAC-7ADAC90EE3E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5.xml><?xml version="1.0" encoding="utf-8"?>
<ds:datastoreItem xmlns:ds="http://schemas.openxmlformats.org/officeDocument/2006/customXml" ds:itemID="{BD60F37F-7B8F-489F-97AA-A0BF68461D3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96.xml><?xml version="1.0" encoding="utf-8"?>
<ds:datastoreItem xmlns:ds="http://schemas.openxmlformats.org/officeDocument/2006/customXml" ds:itemID="{58120ACC-C96F-4960-97FF-C2ADC4E2AA4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97.xml><?xml version="1.0" encoding="utf-8"?>
<ds:datastoreItem xmlns:ds="http://schemas.openxmlformats.org/officeDocument/2006/customXml" ds:itemID="{71A41178-ADA9-4695-81B4-E68B611998C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8.xml><?xml version="1.0" encoding="utf-8"?>
<ds:datastoreItem xmlns:ds="http://schemas.openxmlformats.org/officeDocument/2006/customXml" ds:itemID="{8DFC850F-2B74-471A-A729-560F7D7A5C9F}">
  <ds:schemaRefs>
    <ds:schemaRef ds:uri="http://schemas.microsoft.com/sharepoint/v3/contenttype/forms"/>
  </ds:schemaRefs>
</ds:datastoreItem>
</file>

<file path=customXml/itemProps99.xml><?xml version="1.0" encoding="utf-8"?>
<ds:datastoreItem xmlns:ds="http://schemas.openxmlformats.org/officeDocument/2006/customXml" ds:itemID="{1BCD2410-9834-474A-AB51-B71FD2902B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23</TotalTime>
  <Words>8670</Words>
  <Application>Microsoft Macintosh PowerPoint</Application>
  <PresentationFormat>Widescreen</PresentationFormat>
  <Paragraphs>873</Paragraphs>
  <Slides>46</Slides>
  <Notes>46</Notes>
  <HiddenSlides>1</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46</vt:i4>
      </vt:variant>
    </vt:vector>
  </HeadingPairs>
  <TitlesOfParts>
    <vt:vector size="61" baseType="lpstr">
      <vt:lpstr>Arial</vt:lpstr>
      <vt:lpstr>Arial Black</vt:lpstr>
      <vt:lpstr>Calibri</vt:lpstr>
      <vt:lpstr>Consolas</vt:lpstr>
      <vt:lpstr>Roboto</vt:lpstr>
      <vt:lpstr>Roboto Mono</vt:lpstr>
      <vt:lpstr>Segoe UI</vt:lpstr>
      <vt:lpstr>Segoe UI (Body)</vt:lpstr>
      <vt:lpstr>Segoe UI Semibold</vt:lpstr>
      <vt:lpstr>SegoeUI</vt:lpstr>
      <vt:lpstr>Symbol</vt:lpstr>
      <vt:lpstr>Wingdings</vt:lpstr>
      <vt:lpstr>1_Industry Leader Summit</vt:lpstr>
      <vt:lpstr>Black Template</vt:lpstr>
      <vt:lpstr>MASTER - Data and AI</vt:lpstr>
      <vt:lpstr>Leading the Era of AI </vt:lpstr>
      <vt:lpstr>The world is changing</vt:lpstr>
      <vt:lpstr>The AI technology  is here</vt:lpstr>
      <vt:lpstr>This is a new moment for AI</vt:lpstr>
      <vt:lpstr>And the impact is real</vt:lpstr>
      <vt:lpstr>lead the AI transformation</vt:lpstr>
      <vt:lpstr>Microsoft is fueling AI innovation</vt:lpstr>
      <vt:lpstr>Establishing digital trust hinges on what we do today</vt:lpstr>
      <vt:lpstr>Microsoft Cloud</vt:lpstr>
      <vt:lpstr>Our responsible AI journey</vt:lpstr>
      <vt:lpstr>Microsoft’s Responsible AI principles</vt:lpstr>
      <vt:lpstr>Tools for a Responsible AI approach</vt:lpstr>
      <vt:lpstr>Runs on Trust</vt:lpstr>
      <vt:lpstr>Your data is your data</vt:lpstr>
      <vt:lpstr>Employees &amp; managers are ready to embrace AI</vt:lpstr>
      <vt:lpstr>Microsoft  Cloud</vt:lpstr>
      <vt:lpstr>A copilot for every Microsoft Cloud experience</vt:lpstr>
      <vt:lpstr>Microsoft + OpenAI</vt:lpstr>
      <vt:lpstr>Works alongside you in the apps you use every day </vt:lpstr>
      <vt:lpstr>Microsoft 365 Copilot</vt:lpstr>
      <vt:lpstr>Dynamics 365 Copilot</vt:lpstr>
      <vt:lpstr>Turbocharge your workforce  with Copilot for every job role</vt:lpstr>
      <vt:lpstr>Next-generation AI in Power Platform</vt:lpstr>
      <vt:lpstr>Microsoft Security Copilot</vt:lpstr>
      <vt:lpstr>Defend at machine speed with Microsoft Security Copilot</vt:lpstr>
      <vt:lpstr>One integrated developer platform</vt:lpstr>
      <vt:lpstr>GitHub Copilot</vt:lpstr>
      <vt:lpstr>GitHub copilot detail</vt:lpstr>
      <vt:lpstr>Copilot experiences you can try today</vt:lpstr>
      <vt:lpstr>Microsoft  Cloud</vt:lpstr>
      <vt:lpstr>In the age of AI, every app should be intelligent</vt:lpstr>
      <vt:lpstr>Azure AI</vt:lpstr>
      <vt:lpstr>Empowering every organization with Azure AI</vt:lpstr>
      <vt:lpstr>AI Infrastructure</vt:lpstr>
      <vt:lpstr>Real business outcomes with Azure AI</vt:lpstr>
      <vt:lpstr>Azure OpenAI Service</vt:lpstr>
      <vt:lpstr>Azure OpenAI Service</vt:lpstr>
      <vt:lpstr>Azure AI in Microsoft Cloud solutions</vt:lpstr>
      <vt:lpstr>Azure AI Portfolio</vt:lpstr>
      <vt:lpstr>AI will reinvent every industry</vt:lpstr>
      <vt:lpstr>Microsoft  Cloud</vt:lpstr>
      <vt:lpstr>Apps are the centerpiece of our digital economy</vt:lpstr>
      <vt:lpstr>Applications are where the power of AI comes to life</vt:lpstr>
      <vt:lpstr>How you can get started today</vt:lpstr>
      <vt:lpstr>How do I get started?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DM Event</dc:title>
  <dc:creator>Jason Tseng</dc:creator>
  <cp:lastModifiedBy>Bryan Chua</cp:lastModifiedBy>
  <cp:revision>6</cp:revision>
  <dcterms:created xsi:type="dcterms:W3CDTF">2023-04-19T17:19:39Z</dcterms:created>
  <dcterms:modified xsi:type="dcterms:W3CDTF">2023-08-14T11:45:34Z</dcterms:modified>
</cp:coreProperties>
</file>